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730" r:id="rId3"/>
  </p:sldMasterIdLst>
  <p:notesMasterIdLst>
    <p:notesMasterId r:id="rId45"/>
  </p:notesMasterIdLst>
  <p:sldIdLst>
    <p:sldId id="288" r:id="rId4"/>
    <p:sldId id="256" r:id="rId5"/>
    <p:sldId id="305" r:id="rId6"/>
    <p:sldId id="260" r:id="rId7"/>
    <p:sldId id="257" r:id="rId8"/>
    <p:sldId id="360" r:id="rId9"/>
    <p:sldId id="361" r:id="rId10"/>
    <p:sldId id="306" r:id="rId11"/>
    <p:sldId id="286" r:id="rId12"/>
    <p:sldId id="376" r:id="rId13"/>
    <p:sldId id="385" r:id="rId14"/>
    <p:sldId id="377" r:id="rId15"/>
    <p:sldId id="374" r:id="rId16"/>
    <p:sldId id="375" r:id="rId17"/>
    <p:sldId id="353" r:id="rId18"/>
    <p:sldId id="351" r:id="rId19"/>
    <p:sldId id="349" r:id="rId20"/>
    <p:sldId id="381" r:id="rId21"/>
    <p:sldId id="382" r:id="rId22"/>
    <p:sldId id="378" r:id="rId23"/>
    <p:sldId id="357" r:id="rId24"/>
    <p:sldId id="278" r:id="rId25"/>
    <p:sldId id="279" r:id="rId26"/>
    <p:sldId id="379" r:id="rId27"/>
    <p:sldId id="362" r:id="rId28"/>
    <p:sldId id="354" r:id="rId29"/>
    <p:sldId id="307" r:id="rId30"/>
    <p:sldId id="310" r:id="rId31"/>
    <p:sldId id="308" r:id="rId32"/>
    <p:sldId id="380" r:id="rId33"/>
    <p:sldId id="314" r:id="rId34"/>
    <p:sldId id="368" r:id="rId35"/>
    <p:sldId id="384" r:id="rId36"/>
    <p:sldId id="369" r:id="rId37"/>
    <p:sldId id="366" r:id="rId38"/>
    <p:sldId id="364" r:id="rId39"/>
    <p:sldId id="373" r:id="rId40"/>
    <p:sldId id="367" r:id="rId41"/>
    <p:sldId id="350" r:id="rId42"/>
    <p:sldId id="289" r:id="rId43"/>
    <p:sldId id="31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81166" autoAdjust="0"/>
  </p:normalViewPr>
  <p:slideViewPr>
    <p:cSldViewPr snapToGrid="0">
      <p:cViewPr varScale="1">
        <p:scale>
          <a:sx n="60" d="100"/>
          <a:sy n="60" d="100"/>
        </p:scale>
        <p:origin x="77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131AEB-2EE8-4F37-B9AB-B9FCFBDF05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65674EC-57D6-4AC9-A400-8E13D0B6EC0B}">
      <dgm:prSet/>
      <dgm:spPr/>
      <dgm:t>
        <a:bodyPr/>
        <a:lstStyle/>
        <a:p>
          <a:r>
            <a:rPr lang="en-GB"/>
            <a:t>You </a:t>
          </a:r>
          <a:r>
            <a:rPr lang="en-GB" b="1"/>
            <a:t>don’t </a:t>
          </a:r>
          <a:r>
            <a:rPr lang="en-GB"/>
            <a:t>have to practice at home in between lessons</a:t>
          </a:r>
          <a:endParaRPr lang="en-US"/>
        </a:p>
      </dgm:t>
    </dgm:pt>
    <dgm:pt modelId="{79A263A2-947D-4FB9-9643-0A78956FD878}" type="parTrans" cxnId="{E16BFA41-0FF2-4FC7-A187-CDFCCF594A7E}">
      <dgm:prSet/>
      <dgm:spPr/>
      <dgm:t>
        <a:bodyPr/>
        <a:lstStyle/>
        <a:p>
          <a:endParaRPr lang="en-US"/>
        </a:p>
      </dgm:t>
    </dgm:pt>
    <dgm:pt modelId="{A8E8B9B4-1B36-4F9B-AA72-3080A2FA5E1C}" type="sibTrans" cxnId="{E16BFA41-0FF2-4FC7-A187-CDFCCF594A7E}">
      <dgm:prSet/>
      <dgm:spPr/>
      <dgm:t>
        <a:bodyPr/>
        <a:lstStyle/>
        <a:p>
          <a:endParaRPr lang="en-US"/>
        </a:p>
      </dgm:t>
    </dgm:pt>
    <dgm:pt modelId="{E9DFD3BE-18CA-407E-8BD3-BF7D5BA55A0C}">
      <dgm:prSet/>
      <dgm:spPr/>
      <dgm:t>
        <a:bodyPr/>
        <a:lstStyle/>
        <a:p>
          <a:r>
            <a:rPr lang="en-GB"/>
            <a:t>You can be musical </a:t>
          </a:r>
          <a:r>
            <a:rPr lang="en-GB" b="1"/>
            <a:t>without </a:t>
          </a:r>
          <a:r>
            <a:rPr lang="en-GB"/>
            <a:t>playing an instrument or singing</a:t>
          </a:r>
          <a:endParaRPr lang="en-US"/>
        </a:p>
      </dgm:t>
    </dgm:pt>
    <dgm:pt modelId="{A4ACC31C-D3F2-4D54-BFFD-B518B96B5AAE}" type="parTrans" cxnId="{027EB07E-CAED-45B9-909A-6EABCE8E7022}">
      <dgm:prSet/>
      <dgm:spPr/>
      <dgm:t>
        <a:bodyPr/>
        <a:lstStyle/>
        <a:p>
          <a:endParaRPr lang="en-US"/>
        </a:p>
      </dgm:t>
    </dgm:pt>
    <dgm:pt modelId="{014D1F10-C4DE-4838-A53C-C446DA456C37}" type="sibTrans" cxnId="{027EB07E-CAED-45B9-909A-6EABCE8E7022}">
      <dgm:prSet/>
      <dgm:spPr/>
      <dgm:t>
        <a:bodyPr/>
        <a:lstStyle/>
        <a:p>
          <a:endParaRPr lang="en-US"/>
        </a:p>
      </dgm:t>
    </dgm:pt>
    <dgm:pt modelId="{58EB9F54-A199-41A3-A35F-B81594E0B2FA}">
      <dgm:prSet/>
      <dgm:spPr/>
      <dgm:t>
        <a:bodyPr/>
        <a:lstStyle/>
        <a:p>
          <a:r>
            <a:rPr lang="en-GB"/>
            <a:t>You </a:t>
          </a:r>
          <a:r>
            <a:rPr lang="en-GB" b="1"/>
            <a:t>don’t </a:t>
          </a:r>
          <a:r>
            <a:rPr lang="en-GB"/>
            <a:t>have to learn technique before you can be musical</a:t>
          </a:r>
          <a:endParaRPr lang="en-US"/>
        </a:p>
      </dgm:t>
    </dgm:pt>
    <dgm:pt modelId="{1E19E1D3-73A4-4E9B-8040-D64A8A7344C7}" type="parTrans" cxnId="{3253871E-F902-47D9-826D-499A270592D4}">
      <dgm:prSet/>
      <dgm:spPr/>
      <dgm:t>
        <a:bodyPr/>
        <a:lstStyle/>
        <a:p>
          <a:endParaRPr lang="en-US"/>
        </a:p>
      </dgm:t>
    </dgm:pt>
    <dgm:pt modelId="{D99991B7-61E5-4AA2-9453-FE2ADCD70307}" type="sibTrans" cxnId="{3253871E-F902-47D9-826D-499A270592D4}">
      <dgm:prSet/>
      <dgm:spPr/>
      <dgm:t>
        <a:bodyPr/>
        <a:lstStyle/>
        <a:p>
          <a:endParaRPr lang="en-US"/>
        </a:p>
      </dgm:t>
    </dgm:pt>
    <dgm:pt modelId="{C4367457-4171-4EC0-ABD8-9F75B0ED469D}">
      <dgm:prSet/>
      <dgm:spPr/>
      <dgm:t>
        <a:bodyPr/>
        <a:lstStyle/>
        <a:p>
          <a:r>
            <a:rPr lang="en-GB"/>
            <a:t>You </a:t>
          </a:r>
          <a:r>
            <a:rPr lang="en-GB" b="1"/>
            <a:t>don’t </a:t>
          </a:r>
          <a:r>
            <a:rPr lang="en-GB"/>
            <a:t>need a teacher if you want to learn music</a:t>
          </a:r>
          <a:endParaRPr lang="en-US"/>
        </a:p>
      </dgm:t>
    </dgm:pt>
    <dgm:pt modelId="{4AE8ADAA-B6D7-46F3-A24D-CA026CA7D0CD}" type="parTrans" cxnId="{4A5B3BC2-C9C7-4612-9EAA-ED6977EC0593}">
      <dgm:prSet/>
      <dgm:spPr/>
      <dgm:t>
        <a:bodyPr/>
        <a:lstStyle/>
        <a:p>
          <a:endParaRPr lang="en-US"/>
        </a:p>
      </dgm:t>
    </dgm:pt>
    <dgm:pt modelId="{A86EFF8C-81C9-4C4D-B927-695BCBBEFD36}" type="sibTrans" cxnId="{4A5B3BC2-C9C7-4612-9EAA-ED6977EC0593}">
      <dgm:prSet/>
      <dgm:spPr/>
      <dgm:t>
        <a:bodyPr/>
        <a:lstStyle/>
        <a:p>
          <a:endParaRPr lang="en-US"/>
        </a:p>
      </dgm:t>
    </dgm:pt>
    <dgm:pt modelId="{7DB6F725-0078-4A75-9B88-FA393D745EA7}">
      <dgm:prSet/>
      <dgm:spPr/>
      <dgm:t>
        <a:bodyPr/>
        <a:lstStyle/>
        <a:p>
          <a:r>
            <a:rPr lang="en-GB"/>
            <a:t>You can learn music </a:t>
          </a:r>
          <a:r>
            <a:rPr lang="en-GB" b="1"/>
            <a:t>with others</a:t>
          </a:r>
          <a:endParaRPr lang="en-US"/>
        </a:p>
      </dgm:t>
    </dgm:pt>
    <dgm:pt modelId="{B5DFCA2C-9B40-4583-A65B-9F1AB3CCAE02}" type="parTrans" cxnId="{B205AC55-3729-4C15-AD15-036684B252EF}">
      <dgm:prSet/>
      <dgm:spPr/>
      <dgm:t>
        <a:bodyPr/>
        <a:lstStyle/>
        <a:p>
          <a:endParaRPr lang="en-US"/>
        </a:p>
      </dgm:t>
    </dgm:pt>
    <dgm:pt modelId="{68F36153-C54E-467B-BFC4-BC0B8EC5BA88}" type="sibTrans" cxnId="{B205AC55-3729-4C15-AD15-036684B252EF}">
      <dgm:prSet/>
      <dgm:spPr/>
      <dgm:t>
        <a:bodyPr/>
        <a:lstStyle/>
        <a:p>
          <a:endParaRPr lang="en-US"/>
        </a:p>
      </dgm:t>
    </dgm:pt>
    <dgm:pt modelId="{768320FB-03DD-432E-84BA-55F3A2A7403F}">
      <dgm:prSet/>
      <dgm:spPr/>
      <dgm:t>
        <a:bodyPr/>
        <a:lstStyle/>
        <a:p>
          <a:r>
            <a:rPr lang="en-GB"/>
            <a:t>It’s </a:t>
          </a:r>
          <a:r>
            <a:rPr lang="en-GB" b="1"/>
            <a:t>not necessary f</a:t>
          </a:r>
          <a:r>
            <a:rPr lang="en-GB"/>
            <a:t>or parents to support their children to learn music</a:t>
          </a:r>
          <a:endParaRPr lang="en-US"/>
        </a:p>
      </dgm:t>
    </dgm:pt>
    <dgm:pt modelId="{77850AD6-A12C-42EB-903D-5CC170502D0D}" type="parTrans" cxnId="{85DE12D2-43D1-453A-8B35-60234948ED46}">
      <dgm:prSet/>
      <dgm:spPr/>
      <dgm:t>
        <a:bodyPr/>
        <a:lstStyle/>
        <a:p>
          <a:endParaRPr lang="en-US"/>
        </a:p>
      </dgm:t>
    </dgm:pt>
    <dgm:pt modelId="{5889B9B3-5A6C-4342-A334-2912F2C4EA6D}" type="sibTrans" cxnId="{85DE12D2-43D1-453A-8B35-60234948ED46}">
      <dgm:prSet/>
      <dgm:spPr/>
      <dgm:t>
        <a:bodyPr/>
        <a:lstStyle/>
        <a:p>
          <a:endParaRPr lang="en-US"/>
        </a:p>
      </dgm:t>
    </dgm:pt>
    <dgm:pt modelId="{79651E2F-34F8-4E55-B731-913AF0FAB3DA}">
      <dgm:prSet/>
      <dgm:spPr/>
      <dgm:t>
        <a:bodyPr/>
        <a:lstStyle/>
        <a:p>
          <a:r>
            <a:rPr lang="en-GB"/>
            <a:t>For learning music, taking it seriously is </a:t>
          </a:r>
          <a:r>
            <a:rPr lang="en-GB" b="1"/>
            <a:t>less</a:t>
          </a:r>
          <a:r>
            <a:rPr lang="en-GB"/>
            <a:t> important than having fun</a:t>
          </a:r>
          <a:endParaRPr lang="en-US"/>
        </a:p>
      </dgm:t>
    </dgm:pt>
    <dgm:pt modelId="{36705A89-4DF2-46F1-BD12-314FD9F198A8}" type="parTrans" cxnId="{1AEE974F-68F9-4223-A70C-BEB4BE1AD42C}">
      <dgm:prSet/>
      <dgm:spPr/>
      <dgm:t>
        <a:bodyPr/>
        <a:lstStyle/>
        <a:p>
          <a:endParaRPr lang="en-US"/>
        </a:p>
      </dgm:t>
    </dgm:pt>
    <dgm:pt modelId="{D5C93372-64BE-49FD-9EEA-F3CAD0B9FE82}" type="sibTrans" cxnId="{1AEE974F-68F9-4223-A70C-BEB4BE1AD42C}">
      <dgm:prSet/>
      <dgm:spPr/>
      <dgm:t>
        <a:bodyPr/>
        <a:lstStyle/>
        <a:p>
          <a:endParaRPr lang="en-US"/>
        </a:p>
      </dgm:t>
    </dgm:pt>
    <dgm:pt modelId="{42449270-46A9-445F-AE16-16B8A2282078}" type="pres">
      <dgm:prSet presAssocID="{7D131AEB-2EE8-4F37-B9AB-B9FCFBDF050B}" presName="linear" presStyleCnt="0">
        <dgm:presLayoutVars>
          <dgm:animLvl val="lvl"/>
          <dgm:resizeHandles val="exact"/>
        </dgm:presLayoutVars>
      </dgm:prSet>
      <dgm:spPr/>
    </dgm:pt>
    <dgm:pt modelId="{F3519694-3F71-4D6C-AF6E-B6F3D8F02029}" type="pres">
      <dgm:prSet presAssocID="{665674EC-57D6-4AC9-A400-8E13D0B6EC0B}" presName="parentText" presStyleLbl="node1" presStyleIdx="0" presStyleCnt="7">
        <dgm:presLayoutVars>
          <dgm:chMax val="0"/>
          <dgm:bulletEnabled val="1"/>
        </dgm:presLayoutVars>
      </dgm:prSet>
      <dgm:spPr/>
    </dgm:pt>
    <dgm:pt modelId="{46C9FB07-87AB-41F7-A1D8-51D90D0E987E}" type="pres">
      <dgm:prSet presAssocID="{A8E8B9B4-1B36-4F9B-AA72-3080A2FA5E1C}" presName="spacer" presStyleCnt="0"/>
      <dgm:spPr/>
    </dgm:pt>
    <dgm:pt modelId="{A7DF12DB-5CD2-4157-9101-9F6B139D2419}" type="pres">
      <dgm:prSet presAssocID="{E9DFD3BE-18CA-407E-8BD3-BF7D5BA55A0C}" presName="parentText" presStyleLbl="node1" presStyleIdx="1" presStyleCnt="7">
        <dgm:presLayoutVars>
          <dgm:chMax val="0"/>
          <dgm:bulletEnabled val="1"/>
        </dgm:presLayoutVars>
      </dgm:prSet>
      <dgm:spPr/>
    </dgm:pt>
    <dgm:pt modelId="{416C9D49-6B9F-46C7-AF5E-330FF0EF7FF9}" type="pres">
      <dgm:prSet presAssocID="{014D1F10-C4DE-4838-A53C-C446DA456C37}" presName="spacer" presStyleCnt="0"/>
      <dgm:spPr/>
    </dgm:pt>
    <dgm:pt modelId="{3E70FE8F-D708-43C9-9B52-A227F61F2814}" type="pres">
      <dgm:prSet presAssocID="{58EB9F54-A199-41A3-A35F-B81594E0B2FA}" presName="parentText" presStyleLbl="node1" presStyleIdx="2" presStyleCnt="7">
        <dgm:presLayoutVars>
          <dgm:chMax val="0"/>
          <dgm:bulletEnabled val="1"/>
        </dgm:presLayoutVars>
      </dgm:prSet>
      <dgm:spPr/>
    </dgm:pt>
    <dgm:pt modelId="{9F557C6E-C3F8-46A5-9B17-CE721EFE4CCC}" type="pres">
      <dgm:prSet presAssocID="{D99991B7-61E5-4AA2-9453-FE2ADCD70307}" presName="spacer" presStyleCnt="0"/>
      <dgm:spPr/>
    </dgm:pt>
    <dgm:pt modelId="{C836ED0B-1C43-4F50-804C-37D73352F84D}" type="pres">
      <dgm:prSet presAssocID="{C4367457-4171-4EC0-ABD8-9F75B0ED469D}" presName="parentText" presStyleLbl="node1" presStyleIdx="3" presStyleCnt="7">
        <dgm:presLayoutVars>
          <dgm:chMax val="0"/>
          <dgm:bulletEnabled val="1"/>
        </dgm:presLayoutVars>
      </dgm:prSet>
      <dgm:spPr/>
    </dgm:pt>
    <dgm:pt modelId="{4A74378F-B0D8-4F21-B3C4-CDED9DF212DB}" type="pres">
      <dgm:prSet presAssocID="{A86EFF8C-81C9-4C4D-B927-695BCBBEFD36}" presName="spacer" presStyleCnt="0"/>
      <dgm:spPr/>
    </dgm:pt>
    <dgm:pt modelId="{592A150A-D549-4FC9-BD58-205A0A52C28E}" type="pres">
      <dgm:prSet presAssocID="{7DB6F725-0078-4A75-9B88-FA393D745EA7}" presName="parentText" presStyleLbl="node1" presStyleIdx="4" presStyleCnt="7">
        <dgm:presLayoutVars>
          <dgm:chMax val="0"/>
          <dgm:bulletEnabled val="1"/>
        </dgm:presLayoutVars>
      </dgm:prSet>
      <dgm:spPr/>
    </dgm:pt>
    <dgm:pt modelId="{2070C068-F5D5-40B4-B9BB-DB86E058F945}" type="pres">
      <dgm:prSet presAssocID="{68F36153-C54E-467B-BFC4-BC0B8EC5BA88}" presName="spacer" presStyleCnt="0"/>
      <dgm:spPr/>
    </dgm:pt>
    <dgm:pt modelId="{FA90BBEC-97A8-4A99-8130-694FA7FE5470}" type="pres">
      <dgm:prSet presAssocID="{768320FB-03DD-432E-84BA-55F3A2A7403F}" presName="parentText" presStyleLbl="node1" presStyleIdx="5" presStyleCnt="7">
        <dgm:presLayoutVars>
          <dgm:chMax val="0"/>
          <dgm:bulletEnabled val="1"/>
        </dgm:presLayoutVars>
      </dgm:prSet>
      <dgm:spPr/>
    </dgm:pt>
    <dgm:pt modelId="{0C3D098E-94B9-4F13-81D5-5DC763578746}" type="pres">
      <dgm:prSet presAssocID="{5889B9B3-5A6C-4342-A334-2912F2C4EA6D}" presName="spacer" presStyleCnt="0"/>
      <dgm:spPr/>
    </dgm:pt>
    <dgm:pt modelId="{9159DFDB-ADD7-447B-B858-433BB42FE819}" type="pres">
      <dgm:prSet presAssocID="{79651E2F-34F8-4E55-B731-913AF0FAB3DA}" presName="parentText" presStyleLbl="node1" presStyleIdx="6" presStyleCnt="7">
        <dgm:presLayoutVars>
          <dgm:chMax val="0"/>
          <dgm:bulletEnabled val="1"/>
        </dgm:presLayoutVars>
      </dgm:prSet>
      <dgm:spPr/>
    </dgm:pt>
  </dgm:ptLst>
  <dgm:cxnLst>
    <dgm:cxn modelId="{3253871E-F902-47D9-826D-499A270592D4}" srcId="{7D131AEB-2EE8-4F37-B9AB-B9FCFBDF050B}" destId="{58EB9F54-A199-41A3-A35F-B81594E0B2FA}" srcOrd="2" destOrd="0" parTransId="{1E19E1D3-73A4-4E9B-8040-D64A8A7344C7}" sibTransId="{D99991B7-61E5-4AA2-9453-FE2ADCD70307}"/>
    <dgm:cxn modelId="{347E5D3B-312D-4B74-97B6-9BFFAEDBBC27}" type="presOf" srcId="{665674EC-57D6-4AC9-A400-8E13D0B6EC0B}" destId="{F3519694-3F71-4D6C-AF6E-B6F3D8F02029}" srcOrd="0" destOrd="0" presId="urn:microsoft.com/office/officeart/2005/8/layout/vList2"/>
    <dgm:cxn modelId="{E16BFA41-0FF2-4FC7-A187-CDFCCF594A7E}" srcId="{7D131AEB-2EE8-4F37-B9AB-B9FCFBDF050B}" destId="{665674EC-57D6-4AC9-A400-8E13D0B6EC0B}" srcOrd="0" destOrd="0" parTransId="{79A263A2-947D-4FB9-9643-0A78956FD878}" sibTransId="{A8E8B9B4-1B36-4F9B-AA72-3080A2FA5E1C}"/>
    <dgm:cxn modelId="{1AEE974F-68F9-4223-A70C-BEB4BE1AD42C}" srcId="{7D131AEB-2EE8-4F37-B9AB-B9FCFBDF050B}" destId="{79651E2F-34F8-4E55-B731-913AF0FAB3DA}" srcOrd="6" destOrd="0" parTransId="{36705A89-4DF2-46F1-BD12-314FD9F198A8}" sibTransId="{D5C93372-64BE-49FD-9EEA-F3CAD0B9FE82}"/>
    <dgm:cxn modelId="{B205AC55-3729-4C15-AD15-036684B252EF}" srcId="{7D131AEB-2EE8-4F37-B9AB-B9FCFBDF050B}" destId="{7DB6F725-0078-4A75-9B88-FA393D745EA7}" srcOrd="4" destOrd="0" parTransId="{B5DFCA2C-9B40-4583-A65B-9F1AB3CCAE02}" sibTransId="{68F36153-C54E-467B-BFC4-BC0B8EC5BA88}"/>
    <dgm:cxn modelId="{0A1FCC79-DD0B-4E45-B8E6-6729A3050ABB}" type="presOf" srcId="{58EB9F54-A199-41A3-A35F-B81594E0B2FA}" destId="{3E70FE8F-D708-43C9-9B52-A227F61F2814}" srcOrd="0" destOrd="0" presId="urn:microsoft.com/office/officeart/2005/8/layout/vList2"/>
    <dgm:cxn modelId="{027EB07E-CAED-45B9-909A-6EABCE8E7022}" srcId="{7D131AEB-2EE8-4F37-B9AB-B9FCFBDF050B}" destId="{E9DFD3BE-18CA-407E-8BD3-BF7D5BA55A0C}" srcOrd="1" destOrd="0" parTransId="{A4ACC31C-D3F2-4D54-BFFD-B518B96B5AAE}" sibTransId="{014D1F10-C4DE-4838-A53C-C446DA456C37}"/>
    <dgm:cxn modelId="{983D6488-5BE1-4629-BD7C-6D8BCE1E3E4A}" type="presOf" srcId="{7DB6F725-0078-4A75-9B88-FA393D745EA7}" destId="{592A150A-D549-4FC9-BD58-205A0A52C28E}" srcOrd="0" destOrd="0" presId="urn:microsoft.com/office/officeart/2005/8/layout/vList2"/>
    <dgm:cxn modelId="{4A5B3BC2-C9C7-4612-9EAA-ED6977EC0593}" srcId="{7D131AEB-2EE8-4F37-B9AB-B9FCFBDF050B}" destId="{C4367457-4171-4EC0-ABD8-9F75B0ED469D}" srcOrd="3" destOrd="0" parTransId="{4AE8ADAA-B6D7-46F3-A24D-CA026CA7D0CD}" sibTransId="{A86EFF8C-81C9-4C4D-B927-695BCBBEFD36}"/>
    <dgm:cxn modelId="{85DE12D2-43D1-453A-8B35-60234948ED46}" srcId="{7D131AEB-2EE8-4F37-B9AB-B9FCFBDF050B}" destId="{768320FB-03DD-432E-84BA-55F3A2A7403F}" srcOrd="5" destOrd="0" parTransId="{77850AD6-A12C-42EB-903D-5CC170502D0D}" sibTransId="{5889B9B3-5A6C-4342-A334-2912F2C4EA6D}"/>
    <dgm:cxn modelId="{90F5A8D3-DE89-408E-8714-296D0CE5160E}" type="presOf" srcId="{C4367457-4171-4EC0-ABD8-9F75B0ED469D}" destId="{C836ED0B-1C43-4F50-804C-37D73352F84D}" srcOrd="0" destOrd="0" presId="urn:microsoft.com/office/officeart/2005/8/layout/vList2"/>
    <dgm:cxn modelId="{754764E8-E698-475E-AA77-61247B84E1AA}" type="presOf" srcId="{E9DFD3BE-18CA-407E-8BD3-BF7D5BA55A0C}" destId="{A7DF12DB-5CD2-4157-9101-9F6B139D2419}" srcOrd="0" destOrd="0" presId="urn:microsoft.com/office/officeart/2005/8/layout/vList2"/>
    <dgm:cxn modelId="{22628FE8-8D9F-4BDC-9188-F18A6D227E67}" type="presOf" srcId="{7D131AEB-2EE8-4F37-B9AB-B9FCFBDF050B}" destId="{42449270-46A9-445F-AE16-16B8A2282078}" srcOrd="0" destOrd="0" presId="urn:microsoft.com/office/officeart/2005/8/layout/vList2"/>
    <dgm:cxn modelId="{EF5243ED-88D0-4200-AEC3-CFDE12499FAF}" type="presOf" srcId="{768320FB-03DD-432E-84BA-55F3A2A7403F}" destId="{FA90BBEC-97A8-4A99-8130-694FA7FE5470}" srcOrd="0" destOrd="0" presId="urn:microsoft.com/office/officeart/2005/8/layout/vList2"/>
    <dgm:cxn modelId="{C6D11FFA-E552-41BD-877E-8628A3800AB5}" type="presOf" srcId="{79651E2F-34F8-4E55-B731-913AF0FAB3DA}" destId="{9159DFDB-ADD7-447B-B858-433BB42FE819}" srcOrd="0" destOrd="0" presId="urn:microsoft.com/office/officeart/2005/8/layout/vList2"/>
    <dgm:cxn modelId="{692A426C-097B-4C7A-97F1-A389408200E7}" type="presParOf" srcId="{42449270-46A9-445F-AE16-16B8A2282078}" destId="{F3519694-3F71-4D6C-AF6E-B6F3D8F02029}" srcOrd="0" destOrd="0" presId="urn:microsoft.com/office/officeart/2005/8/layout/vList2"/>
    <dgm:cxn modelId="{4019CCCD-22D8-47C7-A6EE-1A9091C8C493}" type="presParOf" srcId="{42449270-46A9-445F-AE16-16B8A2282078}" destId="{46C9FB07-87AB-41F7-A1D8-51D90D0E987E}" srcOrd="1" destOrd="0" presId="urn:microsoft.com/office/officeart/2005/8/layout/vList2"/>
    <dgm:cxn modelId="{AD877D58-B7A7-4B4C-9D84-327AF579AA6A}" type="presParOf" srcId="{42449270-46A9-445F-AE16-16B8A2282078}" destId="{A7DF12DB-5CD2-4157-9101-9F6B139D2419}" srcOrd="2" destOrd="0" presId="urn:microsoft.com/office/officeart/2005/8/layout/vList2"/>
    <dgm:cxn modelId="{02833AC6-E28A-427C-BDFE-9C3F1F56C947}" type="presParOf" srcId="{42449270-46A9-445F-AE16-16B8A2282078}" destId="{416C9D49-6B9F-46C7-AF5E-330FF0EF7FF9}" srcOrd="3" destOrd="0" presId="urn:microsoft.com/office/officeart/2005/8/layout/vList2"/>
    <dgm:cxn modelId="{ADD1785F-7B84-42DC-9B70-4ED3FC2BDA5E}" type="presParOf" srcId="{42449270-46A9-445F-AE16-16B8A2282078}" destId="{3E70FE8F-D708-43C9-9B52-A227F61F2814}" srcOrd="4" destOrd="0" presId="urn:microsoft.com/office/officeart/2005/8/layout/vList2"/>
    <dgm:cxn modelId="{7991CC02-D2D9-4A33-8B40-2874A5C3BCB5}" type="presParOf" srcId="{42449270-46A9-445F-AE16-16B8A2282078}" destId="{9F557C6E-C3F8-46A5-9B17-CE721EFE4CCC}" srcOrd="5" destOrd="0" presId="urn:microsoft.com/office/officeart/2005/8/layout/vList2"/>
    <dgm:cxn modelId="{1FDE7850-F979-4CD2-9D17-527196572153}" type="presParOf" srcId="{42449270-46A9-445F-AE16-16B8A2282078}" destId="{C836ED0B-1C43-4F50-804C-37D73352F84D}" srcOrd="6" destOrd="0" presId="urn:microsoft.com/office/officeart/2005/8/layout/vList2"/>
    <dgm:cxn modelId="{B37C524B-0AC9-4A02-A86B-B47B739743EC}" type="presParOf" srcId="{42449270-46A9-445F-AE16-16B8A2282078}" destId="{4A74378F-B0D8-4F21-B3C4-CDED9DF212DB}" srcOrd="7" destOrd="0" presId="urn:microsoft.com/office/officeart/2005/8/layout/vList2"/>
    <dgm:cxn modelId="{FBBEC816-2994-4863-85AB-CE2935B18EA8}" type="presParOf" srcId="{42449270-46A9-445F-AE16-16B8A2282078}" destId="{592A150A-D549-4FC9-BD58-205A0A52C28E}" srcOrd="8" destOrd="0" presId="urn:microsoft.com/office/officeart/2005/8/layout/vList2"/>
    <dgm:cxn modelId="{EAAD7CBD-876C-4400-9067-DFDF6E94A7B0}" type="presParOf" srcId="{42449270-46A9-445F-AE16-16B8A2282078}" destId="{2070C068-F5D5-40B4-B9BB-DB86E058F945}" srcOrd="9" destOrd="0" presId="urn:microsoft.com/office/officeart/2005/8/layout/vList2"/>
    <dgm:cxn modelId="{74EBBCE4-11F3-4E57-BD13-6C178AD9A393}" type="presParOf" srcId="{42449270-46A9-445F-AE16-16B8A2282078}" destId="{FA90BBEC-97A8-4A99-8130-694FA7FE5470}" srcOrd="10" destOrd="0" presId="urn:microsoft.com/office/officeart/2005/8/layout/vList2"/>
    <dgm:cxn modelId="{5BD902A7-5140-4004-B2F5-C42C25CEE03F}" type="presParOf" srcId="{42449270-46A9-445F-AE16-16B8A2282078}" destId="{0C3D098E-94B9-4F13-81D5-5DC763578746}" srcOrd="11" destOrd="0" presId="urn:microsoft.com/office/officeart/2005/8/layout/vList2"/>
    <dgm:cxn modelId="{26D67DFC-5531-4C26-ACEE-1EDED665DA02}" type="presParOf" srcId="{42449270-46A9-445F-AE16-16B8A2282078}" destId="{9159DFDB-ADD7-447B-B858-433BB42FE81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EE7405-805A-40A1-895F-43E94434AF87}"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D1CF34D3-F47B-45C3-AF34-7B7993D9E0CD}">
      <dgm:prSet/>
      <dgm:spPr/>
      <dgm:t>
        <a:bodyPr/>
        <a:lstStyle/>
        <a:p>
          <a:r>
            <a:rPr lang="en-GB" dirty="0"/>
            <a:t>‘learner voice’ </a:t>
          </a:r>
          <a:endParaRPr lang="en-US" dirty="0"/>
        </a:p>
      </dgm:t>
    </dgm:pt>
    <dgm:pt modelId="{7BA2E718-180D-48F2-8B02-3C0DE0AB3FFA}" type="parTrans" cxnId="{79BFA6B6-A6D7-4D46-84F2-6E9097FAD6EC}">
      <dgm:prSet/>
      <dgm:spPr/>
      <dgm:t>
        <a:bodyPr/>
        <a:lstStyle/>
        <a:p>
          <a:endParaRPr lang="en-US"/>
        </a:p>
      </dgm:t>
    </dgm:pt>
    <dgm:pt modelId="{D8C115C3-C73E-40D3-B818-47932E596DA5}" type="sibTrans" cxnId="{79BFA6B6-A6D7-4D46-84F2-6E9097FAD6EC}">
      <dgm:prSet/>
      <dgm:spPr/>
      <dgm:t>
        <a:bodyPr/>
        <a:lstStyle/>
        <a:p>
          <a:endParaRPr lang="en-US"/>
        </a:p>
      </dgm:t>
    </dgm:pt>
    <dgm:pt modelId="{E4B0C638-C459-466D-A547-39D2A23CA385}">
      <dgm:prSet/>
      <dgm:spPr/>
      <dgm:t>
        <a:bodyPr/>
        <a:lstStyle/>
        <a:p>
          <a:r>
            <a:rPr lang="en-GB" dirty="0"/>
            <a:t>the extent to which learners have a say in their own teaching and learning</a:t>
          </a:r>
          <a:endParaRPr lang="en-US" dirty="0"/>
        </a:p>
      </dgm:t>
    </dgm:pt>
    <dgm:pt modelId="{42DB9D49-9173-4828-902D-F97BF9E9F1B7}" type="parTrans" cxnId="{57C52D8E-A42C-423D-94B9-252B319DFBB0}">
      <dgm:prSet/>
      <dgm:spPr/>
      <dgm:t>
        <a:bodyPr/>
        <a:lstStyle/>
        <a:p>
          <a:endParaRPr lang="en-US"/>
        </a:p>
      </dgm:t>
    </dgm:pt>
    <dgm:pt modelId="{C3796240-589E-41EE-95AA-E1E394887366}" type="sibTrans" cxnId="{57C52D8E-A42C-423D-94B9-252B319DFBB0}">
      <dgm:prSet/>
      <dgm:spPr/>
      <dgm:t>
        <a:bodyPr/>
        <a:lstStyle/>
        <a:p>
          <a:endParaRPr lang="en-US"/>
        </a:p>
      </dgm:t>
    </dgm:pt>
    <dgm:pt modelId="{4BD6964F-399D-4288-99B6-4B8A78E82816}">
      <dgm:prSet/>
      <dgm:spPr/>
      <dgm:t>
        <a:bodyPr/>
        <a:lstStyle/>
        <a:p>
          <a:r>
            <a:rPr lang="en-GB" dirty="0"/>
            <a:t>‘musical voice’ </a:t>
          </a:r>
          <a:endParaRPr lang="en-US" dirty="0"/>
        </a:p>
      </dgm:t>
    </dgm:pt>
    <dgm:pt modelId="{5093B5CC-D07D-49BF-843F-F13F4D9F5CAF}" type="parTrans" cxnId="{4A6A9DAC-D88A-44CB-996D-AF27AF7D727C}">
      <dgm:prSet/>
      <dgm:spPr/>
      <dgm:t>
        <a:bodyPr/>
        <a:lstStyle/>
        <a:p>
          <a:endParaRPr lang="en-US"/>
        </a:p>
      </dgm:t>
    </dgm:pt>
    <dgm:pt modelId="{528A8115-ADAB-4566-8FDE-2137602F8DD6}" type="sibTrans" cxnId="{4A6A9DAC-D88A-44CB-996D-AF27AF7D727C}">
      <dgm:prSet/>
      <dgm:spPr/>
      <dgm:t>
        <a:bodyPr/>
        <a:lstStyle/>
        <a:p>
          <a:endParaRPr lang="en-US"/>
        </a:p>
      </dgm:t>
    </dgm:pt>
    <dgm:pt modelId="{37A33938-8E61-4435-A941-9831B50036F1}">
      <dgm:prSet/>
      <dgm:spPr/>
      <dgm:t>
        <a:bodyPr/>
        <a:lstStyle/>
        <a:p>
          <a:r>
            <a:rPr lang="en-GB" dirty="0"/>
            <a:t>the development of young people’s musical, expressive capacities</a:t>
          </a:r>
          <a:endParaRPr lang="en-US" dirty="0"/>
        </a:p>
      </dgm:t>
    </dgm:pt>
    <dgm:pt modelId="{02411C84-512F-425D-AA04-C57E8339AA30}" type="parTrans" cxnId="{32A3C188-CD99-4F77-B543-1CC2185C4727}">
      <dgm:prSet/>
      <dgm:spPr/>
      <dgm:t>
        <a:bodyPr/>
        <a:lstStyle/>
        <a:p>
          <a:endParaRPr lang="en-US"/>
        </a:p>
      </dgm:t>
    </dgm:pt>
    <dgm:pt modelId="{3122AA7C-A63C-423F-90E1-5F49AF10B8E0}" type="sibTrans" cxnId="{32A3C188-CD99-4F77-B543-1CC2185C4727}">
      <dgm:prSet/>
      <dgm:spPr/>
      <dgm:t>
        <a:bodyPr/>
        <a:lstStyle/>
        <a:p>
          <a:endParaRPr lang="en-US"/>
        </a:p>
      </dgm:t>
    </dgm:pt>
    <dgm:pt modelId="{02E65527-0758-4CD6-9724-9AE434D17767}" type="pres">
      <dgm:prSet presAssocID="{6EEE7405-805A-40A1-895F-43E94434AF87}" presName="Name0" presStyleCnt="0">
        <dgm:presLayoutVars>
          <dgm:dir/>
          <dgm:animLvl val="lvl"/>
          <dgm:resizeHandles val="exact"/>
        </dgm:presLayoutVars>
      </dgm:prSet>
      <dgm:spPr/>
    </dgm:pt>
    <dgm:pt modelId="{FA9DA352-582F-489C-9518-09EE2D4ED314}" type="pres">
      <dgm:prSet presAssocID="{D1CF34D3-F47B-45C3-AF34-7B7993D9E0CD}" presName="linNode" presStyleCnt="0"/>
      <dgm:spPr/>
    </dgm:pt>
    <dgm:pt modelId="{302D5994-171A-41AE-AE99-2C1341A2855E}" type="pres">
      <dgm:prSet presAssocID="{D1CF34D3-F47B-45C3-AF34-7B7993D9E0CD}" presName="parentText" presStyleLbl="node1" presStyleIdx="0" presStyleCnt="2" custLinFactNeighborX="0">
        <dgm:presLayoutVars>
          <dgm:chMax val="1"/>
          <dgm:bulletEnabled val="1"/>
        </dgm:presLayoutVars>
      </dgm:prSet>
      <dgm:spPr/>
    </dgm:pt>
    <dgm:pt modelId="{2C637EF8-E7B5-45E0-A047-AB2EC45C20FC}" type="pres">
      <dgm:prSet presAssocID="{D1CF34D3-F47B-45C3-AF34-7B7993D9E0CD}" presName="descendantText" presStyleLbl="alignAccFollowNode1" presStyleIdx="0" presStyleCnt="2" custLinFactNeighborX="0">
        <dgm:presLayoutVars>
          <dgm:bulletEnabled val="1"/>
        </dgm:presLayoutVars>
      </dgm:prSet>
      <dgm:spPr/>
    </dgm:pt>
    <dgm:pt modelId="{DEA4836C-5F6F-4BB1-9CB2-6B7664A4A9EB}" type="pres">
      <dgm:prSet presAssocID="{D8C115C3-C73E-40D3-B818-47932E596DA5}" presName="sp" presStyleCnt="0"/>
      <dgm:spPr/>
    </dgm:pt>
    <dgm:pt modelId="{8C9F422B-0EC0-4B9D-B71E-8B180B51DAB0}" type="pres">
      <dgm:prSet presAssocID="{4BD6964F-399D-4288-99B6-4B8A78E82816}" presName="linNode" presStyleCnt="0"/>
      <dgm:spPr/>
    </dgm:pt>
    <dgm:pt modelId="{18A298D3-9913-430B-94F4-87A141F3FCB7}" type="pres">
      <dgm:prSet presAssocID="{4BD6964F-399D-4288-99B6-4B8A78E82816}" presName="parentText" presStyleLbl="node1" presStyleIdx="1" presStyleCnt="2" custLinFactNeighborX="0">
        <dgm:presLayoutVars>
          <dgm:chMax val="1"/>
          <dgm:bulletEnabled val="1"/>
        </dgm:presLayoutVars>
      </dgm:prSet>
      <dgm:spPr/>
    </dgm:pt>
    <dgm:pt modelId="{1CD1A13B-0BD8-4AAE-BB88-E107B3235BE1}" type="pres">
      <dgm:prSet presAssocID="{4BD6964F-399D-4288-99B6-4B8A78E82816}" presName="descendantText" presStyleLbl="alignAccFollowNode1" presStyleIdx="1" presStyleCnt="2">
        <dgm:presLayoutVars>
          <dgm:bulletEnabled val="1"/>
        </dgm:presLayoutVars>
      </dgm:prSet>
      <dgm:spPr/>
    </dgm:pt>
  </dgm:ptLst>
  <dgm:cxnLst>
    <dgm:cxn modelId="{11C54249-1DF7-42BC-9D91-B84A4405C670}" type="presOf" srcId="{6EEE7405-805A-40A1-895F-43E94434AF87}" destId="{02E65527-0758-4CD6-9724-9AE434D17767}" srcOrd="0" destOrd="0" presId="urn:microsoft.com/office/officeart/2005/8/layout/vList5"/>
    <dgm:cxn modelId="{A6233454-0BA5-4921-BE7F-ABCB9C737347}" type="presOf" srcId="{D1CF34D3-F47B-45C3-AF34-7B7993D9E0CD}" destId="{302D5994-171A-41AE-AE99-2C1341A2855E}" srcOrd="0" destOrd="0" presId="urn:microsoft.com/office/officeart/2005/8/layout/vList5"/>
    <dgm:cxn modelId="{32A3C188-CD99-4F77-B543-1CC2185C4727}" srcId="{4BD6964F-399D-4288-99B6-4B8A78E82816}" destId="{37A33938-8E61-4435-A941-9831B50036F1}" srcOrd="0" destOrd="0" parTransId="{02411C84-512F-425D-AA04-C57E8339AA30}" sibTransId="{3122AA7C-A63C-423F-90E1-5F49AF10B8E0}"/>
    <dgm:cxn modelId="{57C52D8E-A42C-423D-94B9-252B319DFBB0}" srcId="{D1CF34D3-F47B-45C3-AF34-7B7993D9E0CD}" destId="{E4B0C638-C459-466D-A547-39D2A23CA385}" srcOrd="0" destOrd="0" parTransId="{42DB9D49-9173-4828-902D-F97BF9E9F1B7}" sibTransId="{C3796240-589E-41EE-95AA-E1E394887366}"/>
    <dgm:cxn modelId="{5A417D9B-5FA4-43E3-B9C1-DFC749353CE3}" type="presOf" srcId="{37A33938-8E61-4435-A941-9831B50036F1}" destId="{1CD1A13B-0BD8-4AAE-BB88-E107B3235BE1}" srcOrd="0" destOrd="0" presId="urn:microsoft.com/office/officeart/2005/8/layout/vList5"/>
    <dgm:cxn modelId="{4A6A9DAC-D88A-44CB-996D-AF27AF7D727C}" srcId="{6EEE7405-805A-40A1-895F-43E94434AF87}" destId="{4BD6964F-399D-4288-99B6-4B8A78E82816}" srcOrd="1" destOrd="0" parTransId="{5093B5CC-D07D-49BF-843F-F13F4D9F5CAF}" sibTransId="{528A8115-ADAB-4566-8FDE-2137602F8DD6}"/>
    <dgm:cxn modelId="{301958AD-9014-483E-BC0F-97B6C5C8F404}" type="presOf" srcId="{4BD6964F-399D-4288-99B6-4B8A78E82816}" destId="{18A298D3-9913-430B-94F4-87A141F3FCB7}" srcOrd="0" destOrd="0" presId="urn:microsoft.com/office/officeart/2005/8/layout/vList5"/>
    <dgm:cxn modelId="{79BFA6B6-A6D7-4D46-84F2-6E9097FAD6EC}" srcId="{6EEE7405-805A-40A1-895F-43E94434AF87}" destId="{D1CF34D3-F47B-45C3-AF34-7B7993D9E0CD}" srcOrd="0" destOrd="0" parTransId="{7BA2E718-180D-48F2-8B02-3C0DE0AB3FFA}" sibTransId="{D8C115C3-C73E-40D3-B818-47932E596DA5}"/>
    <dgm:cxn modelId="{6604C0B7-FEB9-4A5D-8CE9-79085096E33F}" type="presOf" srcId="{E4B0C638-C459-466D-A547-39D2A23CA385}" destId="{2C637EF8-E7B5-45E0-A047-AB2EC45C20FC}" srcOrd="0" destOrd="0" presId="urn:microsoft.com/office/officeart/2005/8/layout/vList5"/>
    <dgm:cxn modelId="{128E7042-C5FC-4B7A-AA13-C36827101024}" type="presParOf" srcId="{02E65527-0758-4CD6-9724-9AE434D17767}" destId="{FA9DA352-582F-489C-9518-09EE2D4ED314}" srcOrd="0" destOrd="0" presId="urn:microsoft.com/office/officeart/2005/8/layout/vList5"/>
    <dgm:cxn modelId="{C39E7F84-E889-460A-B38C-1EAFC5473DDF}" type="presParOf" srcId="{FA9DA352-582F-489C-9518-09EE2D4ED314}" destId="{302D5994-171A-41AE-AE99-2C1341A2855E}" srcOrd="0" destOrd="0" presId="urn:microsoft.com/office/officeart/2005/8/layout/vList5"/>
    <dgm:cxn modelId="{39FD3375-D42E-4C45-9224-A617F2D4E131}" type="presParOf" srcId="{FA9DA352-582F-489C-9518-09EE2D4ED314}" destId="{2C637EF8-E7B5-45E0-A047-AB2EC45C20FC}" srcOrd="1" destOrd="0" presId="urn:microsoft.com/office/officeart/2005/8/layout/vList5"/>
    <dgm:cxn modelId="{11101D41-607A-4A45-8F42-A362EDC46860}" type="presParOf" srcId="{02E65527-0758-4CD6-9724-9AE434D17767}" destId="{DEA4836C-5F6F-4BB1-9CB2-6B7664A4A9EB}" srcOrd="1" destOrd="0" presId="urn:microsoft.com/office/officeart/2005/8/layout/vList5"/>
    <dgm:cxn modelId="{E7CCDB61-EEE4-403D-9FA4-F617E6AA3082}" type="presParOf" srcId="{02E65527-0758-4CD6-9724-9AE434D17767}" destId="{8C9F422B-0EC0-4B9D-B71E-8B180B51DAB0}" srcOrd="2" destOrd="0" presId="urn:microsoft.com/office/officeart/2005/8/layout/vList5"/>
    <dgm:cxn modelId="{724BE2C9-F70D-49AA-A6D7-755997A24191}" type="presParOf" srcId="{8C9F422B-0EC0-4B9D-B71E-8B180B51DAB0}" destId="{18A298D3-9913-430B-94F4-87A141F3FCB7}" srcOrd="0" destOrd="0" presId="urn:microsoft.com/office/officeart/2005/8/layout/vList5"/>
    <dgm:cxn modelId="{4E9E4370-DB71-419A-A910-695AAA635997}" type="presParOf" srcId="{8C9F422B-0EC0-4B9D-B71E-8B180B51DAB0}" destId="{1CD1A13B-0BD8-4AAE-BB88-E107B3235BE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19694-3F71-4D6C-AF6E-B6F3D8F02029}">
      <dsp:nvSpPr>
        <dsp:cNvPr id="0" name=""/>
        <dsp:cNvSpPr/>
      </dsp:nvSpPr>
      <dsp:spPr>
        <a:xfrm>
          <a:off x="0" y="20849"/>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You </a:t>
          </a:r>
          <a:r>
            <a:rPr lang="en-GB" sz="2000" b="1" kern="1200"/>
            <a:t>don’t </a:t>
          </a:r>
          <a:r>
            <a:rPr lang="en-GB" sz="2000" kern="1200"/>
            <a:t>have to practice at home in between lessons</a:t>
          </a:r>
          <a:endParaRPr lang="en-US" sz="2000" kern="1200"/>
        </a:p>
      </dsp:txBody>
      <dsp:txXfrm>
        <a:off x="22275" y="43124"/>
        <a:ext cx="9556650" cy="411750"/>
      </dsp:txXfrm>
    </dsp:sp>
    <dsp:sp modelId="{A7DF12DB-5CD2-4157-9101-9F6B139D2419}">
      <dsp:nvSpPr>
        <dsp:cNvPr id="0" name=""/>
        <dsp:cNvSpPr/>
      </dsp:nvSpPr>
      <dsp:spPr>
        <a:xfrm>
          <a:off x="0" y="5347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You can be musical </a:t>
          </a:r>
          <a:r>
            <a:rPr lang="en-GB" sz="2000" b="1" kern="1200"/>
            <a:t>without </a:t>
          </a:r>
          <a:r>
            <a:rPr lang="en-GB" sz="2000" kern="1200"/>
            <a:t>playing an instrument or singing</a:t>
          </a:r>
          <a:endParaRPr lang="en-US" sz="2000" kern="1200"/>
        </a:p>
      </dsp:txBody>
      <dsp:txXfrm>
        <a:off x="22275" y="557025"/>
        <a:ext cx="9556650" cy="411750"/>
      </dsp:txXfrm>
    </dsp:sp>
    <dsp:sp modelId="{3E70FE8F-D708-43C9-9B52-A227F61F2814}">
      <dsp:nvSpPr>
        <dsp:cNvPr id="0" name=""/>
        <dsp:cNvSpPr/>
      </dsp:nvSpPr>
      <dsp:spPr>
        <a:xfrm>
          <a:off x="0" y="10486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You </a:t>
          </a:r>
          <a:r>
            <a:rPr lang="en-GB" sz="2000" b="1" kern="1200"/>
            <a:t>don’t </a:t>
          </a:r>
          <a:r>
            <a:rPr lang="en-GB" sz="2000" kern="1200"/>
            <a:t>have to learn technique before you can be musical</a:t>
          </a:r>
          <a:endParaRPr lang="en-US" sz="2000" kern="1200"/>
        </a:p>
      </dsp:txBody>
      <dsp:txXfrm>
        <a:off x="22275" y="1070925"/>
        <a:ext cx="9556650" cy="411750"/>
      </dsp:txXfrm>
    </dsp:sp>
    <dsp:sp modelId="{C836ED0B-1C43-4F50-804C-37D73352F84D}">
      <dsp:nvSpPr>
        <dsp:cNvPr id="0" name=""/>
        <dsp:cNvSpPr/>
      </dsp:nvSpPr>
      <dsp:spPr>
        <a:xfrm>
          <a:off x="0" y="15625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You </a:t>
          </a:r>
          <a:r>
            <a:rPr lang="en-GB" sz="2000" b="1" kern="1200"/>
            <a:t>don’t </a:t>
          </a:r>
          <a:r>
            <a:rPr lang="en-GB" sz="2000" kern="1200"/>
            <a:t>need a teacher if you want to learn music</a:t>
          </a:r>
          <a:endParaRPr lang="en-US" sz="2000" kern="1200"/>
        </a:p>
      </dsp:txBody>
      <dsp:txXfrm>
        <a:off x="22275" y="1584825"/>
        <a:ext cx="9556650" cy="411750"/>
      </dsp:txXfrm>
    </dsp:sp>
    <dsp:sp modelId="{592A150A-D549-4FC9-BD58-205A0A52C28E}">
      <dsp:nvSpPr>
        <dsp:cNvPr id="0" name=""/>
        <dsp:cNvSpPr/>
      </dsp:nvSpPr>
      <dsp:spPr>
        <a:xfrm>
          <a:off x="0" y="20764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You can learn music </a:t>
          </a:r>
          <a:r>
            <a:rPr lang="en-GB" sz="2000" b="1" kern="1200"/>
            <a:t>with others</a:t>
          </a:r>
          <a:endParaRPr lang="en-US" sz="2000" kern="1200"/>
        </a:p>
      </dsp:txBody>
      <dsp:txXfrm>
        <a:off x="22275" y="2098725"/>
        <a:ext cx="9556650" cy="411750"/>
      </dsp:txXfrm>
    </dsp:sp>
    <dsp:sp modelId="{FA90BBEC-97A8-4A99-8130-694FA7FE5470}">
      <dsp:nvSpPr>
        <dsp:cNvPr id="0" name=""/>
        <dsp:cNvSpPr/>
      </dsp:nvSpPr>
      <dsp:spPr>
        <a:xfrm>
          <a:off x="0" y="25903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It’s </a:t>
          </a:r>
          <a:r>
            <a:rPr lang="en-GB" sz="2000" b="1" kern="1200"/>
            <a:t>not necessary f</a:t>
          </a:r>
          <a:r>
            <a:rPr lang="en-GB" sz="2000" kern="1200"/>
            <a:t>or parents to support their children to learn music</a:t>
          </a:r>
          <a:endParaRPr lang="en-US" sz="2000" kern="1200"/>
        </a:p>
      </dsp:txBody>
      <dsp:txXfrm>
        <a:off x="22275" y="2612625"/>
        <a:ext cx="9556650" cy="411750"/>
      </dsp:txXfrm>
    </dsp:sp>
    <dsp:sp modelId="{9159DFDB-ADD7-447B-B858-433BB42FE819}">
      <dsp:nvSpPr>
        <dsp:cNvPr id="0" name=""/>
        <dsp:cNvSpPr/>
      </dsp:nvSpPr>
      <dsp:spPr>
        <a:xfrm>
          <a:off x="0" y="3104250"/>
          <a:ext cx="9601200" cy="4563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For learning music, taking it seriously is </a:t>
          </a:r>
          <a:r>
            <a:rPr lang="en-GB" sz="2000" b="1" kern="1200"/>
            <a:t>less</a:t>
          </a:r>
          <a:r>
            <a:rPr lang="en-GB" sz="2000" kern="1200"/>
            <a:t> important than having fun</a:t>
          </a:r>
          <a:endParaRPr lang="en-US" sz="2000" kern="1200"/>
        </a:p>
      </dsp:txBody>
      <dsp:txXfrm>
        <a:off x="22275" y="3126525"/>
        <a:ext cx="9556650" cy="411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37EF8-E7B5-45E0-A047-AB2EC45C20FC}">
      <dsp:nvSpPr>
        <dsp:cNvPr id="0" name=""/>
        <dsp:cNvSpPr/>
      </dsp:nvSpPr>
      <dsp:spPr>
        <a:xfrm rot="5400000">
          <a:off x="6301587" y="-2303662"/>
          <a:ext cx="1698041" cy="67299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GB" sz="3300" kern="1200" dirty="0"/>
            <a:t>the extent to which learners have a say in their own teaching and learning</a:t>
          </a:r>
          <a:endParaRPr lang="en-US" sz="3300" kern="1200" dirty="0"/>
        </a:p>
      </dsp:txBody>
      <dsp:txXfrm rot="-5400000">
        <a:off x="3785616" y="295201"/>
        <a:ext cx="6647092" cy="1532257"/>
      </dsp:txXfrm>
    </dsp:sp>
    <dsp:sp modelId="{302D5994-171A-41AE-AE99-2C1341A2855E}">
      <dsp:nvSpPr>
        <dsp:cNvPr id="0" name=""/>
        <dsp:cNvSpPr/>
      </dsp:nvSpPr>
      <dsp:spPr>
        <a:xfrm>
          <a:off x="0" y="53"/>
          <a:ext cx="3785616" cy="212255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en-GB" sz="6000" kern="1200" dirty="0"/>
            <a:t>‘learner voice’ </a:t>
          </a:r>
          <a:endParaRPr lang="en-US" sz="6000" kern="1200" dirty="0"/>
        </a:p>
      </dsp:txBody>
      <dsp:txXfrm>
        <a:off x="103614" y="103667"/>
        <a:ext cx="3578388" cy="1915324"/>
      </dsp:txXfrm>
    </dsp:sp>
    <dsp:sp modelId="{1CD1A13B-0BD8-4AAE-BB88-E107B3235BE1}">
      <dsp:nvSpPr>
        <dsp:cNvPr id="0" name=""/>
        <dsp:cNvSpPr/>
      </dsp:nvSpPr>
      <dsp:spPr>
        <a:xfrm rot="5400000">
          <a:off x="6301587" y="-74983"/>
          <a:ext cx="1698041" cy="67299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GB" sz="3300" kern="1200" dirty="0"/>
            <a:t>the development of young people’s musical, expressive capacities</a:t>
          </a:r>
          <a:endParaRPr lang="en-US" sz="3300" kern="1200" dirty="0"/>
        </a:p>
      </dsp:txBody>
      <dsp:txXfrm rot="-5400000">
        <a:off x="3785616" y="2523880"/>
        <a:ext cx="6647092" cy="1532257"/>
      </dsp:txXfrm>
    </dsp:sp>
    <dsp:sp modelId="{18A298D3-9913-430B-94F4-87A141F3FCB7}">
      <dsp:nvSpPr>
        <dsp:cNvPr id="0" name=""/>
        <dsp:cNvSpPr/>
      </dsp:nvSpPr>
      <dsp:spPr>
        <a:xfrm>
          <a:off x="0" y="2228732"/>
          <a:ext cx="3785616" cy="212255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en-GB" sz="6000" kern="1200" dirty="0"/>
            <a:t>‘musical voice’ </a:t>
          </a:r>
          <a:endParaRPr lang="en-US" sz="6000" kern="1200" dirty="0"/>
        </a:p>
      </dsp:txBody>
      <dsp:txXfrm>
        <a:off x="103614" y="2332346"/>
        <a:ext cx="3578388"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51652-8AD5-4090-BA69-A952AD6BDC60}" type="datetimeFigureOut">
              <a:rPr lang="en-GB" smtClean="0"/>
              <a:t>25/04/2026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B252F-F14F-49A5-80B2-698CCF2812A7}" type="slidenum">
              <a:rPr lang="en-GB" smtClean="0"/>
              <a:t>‹#›</a:t>
            </a:fld>
            <a:endParaRPr lang="en-GB"/>
          </a:p>
        </p:txBody>
      </p:sp>
    </p:spTree>
    <p:extLst>
      <p:ext uri="{BB962C8B-B14F-4D97-AF65-F5344CB8AC3E}">
        <p14:creationId xmlns:p14="http://schemas.microsoft.com/office/powerpoint/2010/main" val="823579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a:t>
            </a:fld>
            <a:endParaRPr lang="en-GB"/>
          </a:p>
        </p:txBody>
      </p:sp>
    </p:spTree>
    <p:extLst>
      <p:ext uri="{BB962C8B-B14F-4D97-AF65-F5344CB8AC3E}">
        <p14:creationId xmlns:p14="http://schemas.microsoft.com/office/powerpoint/2010/main" val="159222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10</a:t>
            </a:fld>
            <a:endParaRPr lang="en-GB"/>
          </a:p>
        </p:txBody>
      </p:sp>
    </p:spTree>
    <p:extLst>
      <p:ext uri="{BB962C8B-B14F-4D97-AF65-F5344CB8AC3E}">
        <p14:creationId xmlns:p14="http://schemas.microsoft.com/office/powerpoint/2010/main" val="23361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8B252F-F14F-49A5-80B2-698CCF2812A7}" type="slidenum">
              <a:rPr lang="en-GB" smtClean="0"/>
              <a:t>11</a:t>
            </a:fld>
            <a:endParaRPr lang="en-GB"/>
          </a:p>
        </p:txBody>
      </p:sp>
    </p:spTree>
    <p:extLst>
      <p:ext uri="{BB962C8B-B14F-4D97-AF65-F5344CB8AC3E}">
        <p14:creationId xmlns:p14="http://schemas.microsoft.com/office/powerpoint/2010/main" val="317759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12</a:t>
            </a:fld>
            <a:endParaRPr lang="en-GB"/>
          </a:p>
        </p:txBody>
      </p:sp>
    </p:spTree>
    <p:extLst>
      <p:ext uri="{BB962C8B-B14F-4D97-AF65-F5344CB8AC3E}">
        <p14:creationId xmlns:p14="http://schemas.microsoft.com/office/powerpoint/2010/main" val="91977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13</a:t>
            </a:fld>
            <a:endParaRPr lang="en-GB"/>
          </a:p>
        </p:txBody>
      </p:sp>
    </p:spTree>
    <p:extLst>
      <p:ext uri="{BB962C8B-B14F-4D97-AF65-F5344CB8AC3E}">
        <p14:creationId xmlns:p14="http://schemas.microsoft.com/office/powerpoint/2010/main" val="77186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14</a:t>
            </a:fld>
            <a:endParaRPr lang="en-GB"/>
          </a:p>
        </p:txBody>
      </p:sp>
    </p:spTree>
    <p:extLst>
      <p:ext uri="{BB962C8B-B14F-4D97-AF65-F5344CB8AC3E}">
        <p14:creationId xmlns:p14="http://schemas.microsoft.com/office/powerpoint/2010/main" val="2780415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15</a:t>
            </a:fld>
            <a:endParaRPr lang="en-GB"/>
          </a:p>
        </p:txBody>
      </p:sp>
    </p:spTree>
    <p:extLst>
      <p:ext uri="{BB962C8B-B14F-4D97-AF65-F5344CB8AC3E}">
        <p14:creationId xmlns:p14="http://schemas.microsoft.com/office/powerpoint/2010/main" val="159550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16</a:t>
            </a:fld>
            <a:endParaRPr lang="en-GB"/>
          </a:p>
        </p:txBody>
      </p:sp>
    </p:spTree>
    <p:extLst>
      <p:ext uri="{BB962C8B-B14F-4D97-AF65-F5344CB8AC3E}">
        <p14:creationId xmlns:p14="http://schemas.microsoft.com/office/powerpoint/2010/main" val="3566188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17</a:t>
            </a:fld>
            <a:endParaRPr lang="en-GB"/>
          </a:p>
        </p:txBody>
      </p:sp>
    </p:spTree>
    <p:extLst>
      <p:ext uri="{BB962C8B-B14F-4D97-AF65-F5344CB8AC3E}">
        <p14:creationId xmlns:p14="http://schemas.microsoft.com/office/powerpoint/2010/main" val="4162041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18</a:t>
            </a:fld>
            <a:endParaRPr lang="en-GB"/>
          </a:p>
        </p:txBody>
      </p:sp>
    </p:spTree>
    <p:extLst>
      <p:ext uri="{BB962C8B-B14F-4D97-AF65-F5344CB8AC3E}">
        <p14:creationId xmlns:p14="http://schemas.microsoft.com/office/powerpoint/2010/main" val="31356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8B252F-F14F-49A5-80B2-698CCF2812A7}" type="slidenum">
              <a:rPr lang="en-GB" smtClean="0"/>
              <a:t>19</a:t>
            </a:fld>
            <a:endParaRPr lang="en-GB"/>
          </a:p>
        </p:txBody>
      </p:sp>
    </p:spTree>
    <p:extLst>
      <p:ext uri="{BB962C8B-B14F-4D97-AF65-F5344CB8AC3E}">
        <p14:creationId xmlns:p14="http://schemas.microsoft.com/office/powerpoint/2010/main" val="347566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a:t>
            </a:fld>
            <a:endParaRPr lang="en-GB"/>
          </a:p>
        </p:txBody>
      </p:sp>
    </p:spTree>
    <p:extLst>
      <p:ext uri="{BB962C8B-B14F-4D97-AF65-F5344CB8AC3E}">
        <p14:creationId xmlns:p14="http://schemas.microsoft.com/office/powerpoint/2010/main" val="199833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20</a:t>
            </a:fld>
            <a:endParaRPr lang="en-GB"/>
          </a:p>
        </p:txBody>
      </p:sp>
    </p:spTree>
    <p:extLst>
      <p:ext uri="{BB962C8B-B14F-4D97-AF65-F5344CB8AC3E}">
        <p14:creationId xmlns:p14="http://schemas.microsoft.com/office/powerpoint/2010/main" val="3817658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FAAAB6-A2C6-4A85-A3A1-98EFBA61C967}" type="slidenum">
              <a:rPr lang="en-US" smtClean="0"/>
              <a:t>21</a:t>
            </a:fld>
            <a:endParaRPr lang="en-US" dirty="0"/>
          </a:p>
        </p:txBody>
      </p:sp>
    </p:spTree>
    <p:extLst>
      <p:ext uri="{BB962C8B-B14F-4D97-AF65-F5344CB8AC3E}">
        <p14:creationId xmlns:p14="http://schemas.microsoft.com/office/powerpoint/2010/main" val="1438134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22</a:t>
            </a:fld>
            <a:endParaRPr lang="en-GB"/>
          </a:p>
        </p:txBody>
      </p:sp>
    </p:spTree>
    <p:extLst>
      <p:ext uri="{BB962C8B-B14F-4D97-AF65-F5344CB8AC3E}">
        <p14:creationId xmlns:p14="http://schemas.microsoft.com/office/powerpoint/2010/main" val="149638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23</a:t>
            </a:fld>
            <a:endParaRPr lang="en-GB"/>
          </a:p>
        </p:txBody>
      </p:sp>
    </p:spTree>
    <p:extLst>
      <p:ext uri="{BB962C8B-B14F-4D97-AF65-F5344CB8AC3E}">
        <p14:creationId xmlns:p14="http://schemas.microsoft.com/office/powerpoint/2010/main" val="18291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24</a:t>
            </a:fld>
            <a:endParaRPr lang="en-GB"/>
          </a:p>
        </p:txBody>
      </p:sp>
    </p:spTree>
    <p:extLst>
      <p:ext uri="{BB962C8B-B14F-4D97-AF65-F5344CB8AC3E}">
        <p14:creationId xmlns:p14="http://schemas.microsoft.com/office/powerpoint/2010/main" val="4226885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25</a:t>
            </a:fld>
            <a:endParaRPr lang="en-GB"/>
          </a:p>
        </p:txBody>
      </p:sp>
    </p:spTree>
    <p:extLst>
      <p:ext uri="{BB962C8B-B14F-4D97-AF65-F5344CB8AC3E}">
        <p14:creationId xmlns:p14="http://schemas.microsoft.com/office/powerpoint/2010/main" val="2620139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26</a:t>
            </a:fld>
            <a:endParaRPr lang="en-GB"/>
          </a:p>
        </p:txBody>
      </p:sp>
    </p:spTree>
    <p:extLst>
      <p:ext uri="{BB962C8B-B14F-4D97-AF65-F5344CB8AC3E}">
        <p14:creationId xmlns:p14="http://schemas.microsoft.com/office/powerpoint/2010/main" val="3713296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27</a:t>
            </a:fld>
            <a:endParaRPr lang="en-GB"/>
          </a:p>
        </p:txBody>
      </p:sp>
    </p:spTree>
    <p:extLst>
      <p:ext uri="{BB962C8B-B14F-4D97-AF65-F5344CB8AC3E}">
        <p14:creationId xmlns:p14="http://schemas.microsoft.com/office/powerpoint/2010/main" val="2687963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28</a:t>
            </a:fld>
            <a:endParaRPr lang="en-GB"/>
          </a:p>
        </p:txBody>
      </p:sp>
    </p:spTree>
    <p:extLst>
      <p:ext uri="{BB962C8B-B14F-4D97-AF65-F5344CB8AC3E}">
        <p14:creationId xmlns:p14="http://schemas.microsoft.com/office/powerpoint/2010/main" val="1261578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29</a:t>
            </a:fld>
            <a:endParaRPr lang="en-GB"/>
          </a:p>
        </p:txBody>
      </p:sp>
    </p:spTree>
    <p:extLst>
      <p:ext uri="{BB962C8B-B14F-4D97-AF65-F5344CB8AC3E}">
        <p14:creationId xmlns:p14="http://schemas.microsoft.com/office/powerpoint/2010/main" val="6165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3</a:t>
            </a:fld>
            <a:endParaRPr lang="en-GB"/>
          </a:p>
        </p:txBody>
      </p:sp>
    </p:spTree>
    <p:extLst>
      <p:ext uri="{BB962C8B-B14F-4D97-AF65-F5344CB8AC3E}">
        <p14:creationId xmlns:p14="http://schemas.microsoft.com/office/powerpoint/2010/main" val="3560962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30</a:t>
            </a:fld>
            <a:endParaRPr lang="en-GB"/>
          </a:p>
        </p:txBody>
      </p:sp>
    </p:spTree>
    <p:extLst>
      <p:ext uri="{BB962C8B-B14F-4D97-AF65-F5344CB8AC3E}">
        <p14:creationId xmlns:p14="http://schemas.microsoft.com/office/powerpoint/2010/main" val="136516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8B252F-F14F-49A5-80B2-698CCF2812A7}" type="slidenum">
              <a:rPr lang="en-GB" smtClean="0"/>
              <a:t>31</a:t>
            </a:fld>
            <a:endParaRPr lang="en-GB"/>
          </a:p>
        </p:txBody>
      </p:sp>
    </p:spTree>
    <p:extLst>
      <p:ext uri="{BB962C8B-B14F-4D97-AF65-F5344CB8AC3E}">
        <p14:creationId xmlns:p14="http://schemas.microsoft.com/office/powerpoint/2010/main" val="2303661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62B0-35BA-6A4A-E22A-D5299E9BF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69B2C-033D-C2A0-B6A3-8836B5D6B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0CF5E-D48F-CAC3-225F-50D6B4452979}"/>
              </a:ext>
            </a:extLst>
          </p:cNvPr>
          <p:cNvSpPr>
            <a:spLocks noGrp="1"/>
          </p:cNvSpPr>
          <p:nvPr>
            <p:ph type="body" idx="1"/>
          </p:nvPr>
        </p:nvSpPr>
        <p:spPr/>
        <p:txBody>
          <a:bodyPr/>
          <a:lstStyle/>
          <a:p>
            <a:pPr algn="l"/>
            <a:endParaRPr lang="en-GB" dirty="0"/>
          </a:p>
        </p:txBody>
      </p:sp>
      <p:sp>
        <p:nvSpPr>
          <p:cNvPr id="4" name="Slide Number Placeholder 3">
            <a:extLst>
              <a:ext uri="{FF2B5EF4-FFF2-40B4-BE49-F238E27FC236}">
                <a16:creationId xmlns:a16="http://schemas.microsoft.com/office/drawing/2014/main" id="{9D4007F9-1229-3030-0ECC-13A2CFE9A961}"/>
              </a:ext>
            </a:extLst>
          </p:cNvPr>
          <p:cNvSpPr>
            <a:spLocks noGrp="1"/>
          </p:cNvSpPr>
          <p:nvPr>
            <p:ph type="sldNum" sz="quarter" idx="5"/>
          </p:nvPr>
        </p:nvSpPr>
        <p:spPr/>
        <p:txBody>
          <a:bodyPr/>
          <a:lstStyle/>
          <a:p>
            <a:fld id="{0D8B252F-F14F-49A5-80B2-698CCF2812A7}" type="slidenum">
              <a:rPr lang="en-GB" smtClean="0"/>
              <a:t>32</a:t>
            </a:fld>
            <a:endParaRPr lang="en-GB"/>
          </a:p>
        </p:txBody>
      </p:sp>
    </p:spTree>
    <p:extLst>
      <p:ext uri="{BB962C8B-B14F-4D97-AF65-F5344CB8AC3E}">
        <p14:creationId xmlns:p14="http://schemas.microsoft.com/office/powerpoint/2010/main" val="1763645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33</a:t>
            </a:fld>
            <a:endParaRPr lang="en-GB"/>
          </a:p>
        </p:txBody>
      </p:sp>
    </p:spTree>
    <p:extLst>
      <p:ext uri="{BB962C8B-B14F-4D97-AF65-F5344CB8AC3E}">
        <p14:creationId xmlns:p14="http://schemas.microsoft.com/office/powerpoint/2010/main" val="648998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0E418-541F-4065-B85D-B77F6EE42463}" type="slidenum">
              <a:rPr lang="en-GB" smtClean="0"/>
              <a:t>34</a:t>
            </a:fld>
            <a:endParaRPr lang="en-GB"/>
          </a:p>
        </p:txBody>
      </p:sp>
    </p:spTree>
    <p:extLst>
      <p:ext uri="{BB962C8B-B14F-4D97-AF65-F5344CB8AC3E}">
        <p14:creationId xmlns:p14="http://schemas.microsoft.com/office/powerpoint/2010/main" val="912950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0E418-541F-4065-B85D-B77F6EE42463}" type="slidenum">
              <a:rPr lang="en-GB" smtClean="0"/>
              <a:t>35</a:t>
            </a:fld>
            <a:endParaRPr lang="en-GB"/>
          </a:p>
        </p:txBody>
      </p:sp>
    </p:spTree>
    <p:extLst>
      <p:ext uri="{BB962C8B-B14F-4D97-AF65-F5344CB8AC3E}">
        <p14:creationId xmlns:p14="http://schemas.microsoft.com/office/powerpoint/2010/main" val="828551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Calibri" panose="020F0502020204030204" pitchFamily="34" charset="0"/>
              <a:buNone/>
            </a:pPr>
            <a:endParaRPr lang="en-GB" dirty="0"/>
          </a:p>
        </p:txBody>
      </p:sp>
      <p:sp>
        <p:nvSpPr>
          <p:cNvPr id="4" name="Slide Number Placeholder 3"/>
          <p:cNvSpPr>
            <a:spLocks noGrp="1"/>
          </p:cNvSpPr>
          <p:nvPr>
            <p:ph type="sldNum" sz="quarter" idx="5"/>
          </p:nvPr>
        </p:nvSpPr>
        <p:spPr/>
        <p:txBody>
          <a:bodyPr/>
          <a:lstStyle/>
          <a:p>
            <a:fld id="{D940E418-541F-4065-B85D-B77F6EE42463}" type="slidenum">
              <a:rPr lang="en-GB" smtClean="0"/>
              <a:t>36</a:t>
            </a:fld>
            <a:endParaRPr lang="en-GB"/>
          </a:p>
        </p:txBody>
      </p:sp>
    </p:spTree>
    <p:extLst>
      <p:ext uri="{BB962C8B-B14F-4D97-AF65-F5344CB8AC3E}">
        <p14:creationId xmlns:p14="http://schemas.microsoft.com/office/powerpoint/2010/main" val="15474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37</a:t>
            </a:fld>
            <a:endParaRPr lang="en-GB"/>
          </a:p>
        </p:txBody>
      </p:sp>
    </p:spTree>
    <p:extLst>
      <p:ext uri="{BB962C8B-B14F-4D97-AF65-F5344CB8AC3E}">
        <p14:creationId xmlns:p14="http://schemas.microsoft.com/office/powerpoint/2010/main" val="3215892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0E418-541F-4065-B85D-B77F6EE42463}" type="slidenum">
              <a:rPr lang="en-GB" smtClean="0"/>
              <a:t>38</a:t>
            </a:fld>
            <a:endParaRPr lang="en-GB"/>
          </a:p>
        </p:txBody>
      </p:sp>
    </p:spTree>
    <p:extLst>
      <p:ext uri="{BB962C8B-B14F-4D97-AF65-F5344CB8AC3E}">
        <p14:creationId xmlns:p14="http://schemas.microsoft.com/office/powerpoint/2010/main" val="2586573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8B252F-F14F-49A5-80B2-698CCF2812A7}" type="slidenum">
              <a:rPr lang="en-GB" smtClean="0"/>
              <a:t>39</a:t>
            </a:fld>
            <a:endParaRPr lang="en-GB"/>
          </a:p>
        </p:txBody>
      </p:sp>
    </p:spTree>
    <p:extLst>
      <p:ext uri="{BB962C8B-B14F-4D97-AF65-F5344CB8AC3E}">
        <p14:creationId xmlns:p14="http://schemas.microsoft.com/office/powerpoint/2010/main" val="167457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4</a:t>
            </a:fld>
            <a:endParaRPr lang="en-GB"/>
          </a:p>
        </p:txBody>
      </p:sp>
    </p:spTree>
    <p:extLst>
      <p:ext uri="{BB962C8B-B14F-4D97-AF65-F5344CB8AC3E}">
        <p14:creationId xmlns:p14="http://schemas.microsoft.com/office/powerpoint/2010/main" val="3772235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40</a:t>
            </a:fld>
            <a:endParaRPr lang="en-GB"/>
          </a:p>
        </p:txBody>
      </p:sp>
    </p:spTree>
    <p:extLst>
      <p:ext uri="{BB962C8B-B14F-4D97-AF65-F5344CB8AC3E}">
        <p14:creationId xmlns:p14="http://schemas.microsoft.com/office/powerpoint/2010/main" val="714602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41</a:t>
            </a:fld>
            <a:endParaRPr lang="en-GB"/>
          </a:p>
        </p:txBody>
      </p:sp>
    </p:spTree>
    <p:extLst>
      <p:ext uri="{BB962C8B-B14F-4D97-AF65-F5344CB8AC3E}">
        <p14:creationId xmlns:p14="http://schemas.microsoft.com/office/powerpoint/2010/main" val="308838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5</a:t>
            </a:fld>
            <a:endParaRPr lang="en-GB"/>
          </a:p>
        </p:txBody>
      </p:sp>
    </p:spTree>
    <p:extLst>
      <p:ext uri="{BB962C8B-B14F-4D97-AF65-F5344CB8AC3E}">
        <p14:creationId xmlns:p14="http://schemas.microsoft.com/office/powerpoint/2010/main" val="376972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FAAAB6-A2C6-4A85-A3A1-98EFBA61C967}" type="slidenum">
              <a:rPr lang="en-US" smtClean="0"/>
              <a:t>6</a:t>
            </a:fld>
            <a:endParaRPr lang="en-US" dirty="0"/>
          </a:p>
        </p:txBody>
      </p:sp>
    </p:spTree>
    <p:extLst>
      <p:ext uri="{BB962C8B-B14F-4D97-AF65-F5344CB8AC3E}">
        <p14:creationId xmlns:p14="http://schemas.microsoft.com/office/powerpoint/2010/main" val="240684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FAAAB6-A2C6-4A85-A3A1-98EFBA61C967}" type="slidenum">
              <a:rPr lang="en-US" smtClean="0"/>
              <a:t>7</a:t>
            </a:fld>
            <a:endParaRPr lang="en-US" dirty="0"/>
          </a:p>
        </p:txBody>
      </p:sp>
    </p:spTree>
    <p:extLst>
      <p:ext uri="{BB962C8B-B14F-4D97-AF65-F5344CB8AC3E}">
        <p14:creationId xmlns:p14="http://schemas.microsoft.com/office/powerpoint/2010/main" val="175778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8</a:t>
            </a:fld>
            <a:endParaRPr lang="en-GB"/>
          </a:p>
        </p:txBody>
      </p:sp>
    </p:spTree>
    <p:extLst>
      <p:ext uri="{BB962C8B-B14F-4D97-AF65-F5344CB8AC3E}">
        <p14:creationId xmlns:p14="http://schemas.microsoft.com/office/powerpoint/2010/main" val="303892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8B252F-F14F-49A5-80B2-698CCF2812A7}" type="slidenum">
              <a:rPr lang="en-GB" smtClean="0"/>
              <a:t>9</a:t>
            </a:fld>
            <a:endParaRPr lang="en-GB"/>
          </a:p>
        </p:txBody>
      </p:sp>
    </p:spTree>
    <p:extLst>
      <p:ext uri="{BB962C8B-B14F-4D97-AF65-F5344CB8AC3E}">
        <p14:creationId xmlns:p14="http://schemas.microsoft.com/office/powerpoint/2010/main" val="71858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191B702-D1C0-4C0F-A8B7-794EB74A8B9D}" type="datetimeFigureOut">
              <a:rPr lang="en-GB" smtClean="0"/>
              <a:t>25/04/2026</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F05D5B9-4FFE-44DF-83BE-014532D2E688}"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grpSp>
    </p:spTree>
    <p:extLst>
      <p:ext uri="{BB962C8B-B14F-4D97-AF65-F5344CB8AC3E}">
        <p14:creationId xmlns:p14="http://schemas.microsoft.com/office/powerpoint/2010/main" val="7534305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1B702-D1C0-4C0F-A8B7-794EB74A8B9D}" type="datetimeFigureOut">
              <a:rPr lang="en-GB" smtClean="0"/>
              <a:t>25/04/2026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255605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1B702-D1C0-4C0F-A8B7-794EB74A8B9D}" type="datetimeFigureOut">
              <a:rPr lang="en-GB" smtClean="0"/>
              <a:t>25/04/2026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2780088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8B72D99-D5B1-4385-A299-58B5C916A359}" type="datetimeFigureOut">
              <a:rPr lang="en-US" smtClean="0"/>
              <a:t>4/25/2026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872FC04-5E62-42AD-B35A-B3B716F4704A}" type="slidenum">
              <a:rPr lang="en-GB" smtClean="0"/>
              <a:t>‹#›</a:t>
            </a:fld>
            <a:endParaRPr lang="en-GB"/>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B5BE-89DF-4666-B818-ECCAD9D304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2281FE-03EC-4BFC-ABD0-CD6005D03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E6D17C-EC6F-40D6-B8D3-F2A0ADE3E398}"/>
              </a:ext>
            </a:extLst>
          </p:cNvPr>
          <p:cNvSpPr>
            <a:spLocks noGrp="1"/>
          </p:cNvSpPr>
          <p:nvPr>
            <p:ph type="dt" sz="half" idx="10"/>
          </p:nvPr>
        </p:nvSpPr>
        <p:spPr/>
        <p:txBody>
          <a:bodyPr/>
          <a:lstStyle/>
          <a:p>
            <a:fld id="{E191B702-D1C0-4C0F-A8B7-794EB74A8B9D}" type="datetimeFigureOut">
              <a:rPr lang="en-GB" smtClean="0"/>
              <a:t>25/04/2026</a:t>
            </a:fld>
            <a:endParaRPr lang="en-GB"/>
          </a:p>
        </p:txBody>
      </p:sp>
      <p:sp>
        <p:nvSpPr>
          <p:cNvPr id="5" name="Footer Placeholder 4">
            <a:extLst>
              <a:ext uri="{FF2B5EF4-FFF2-40B4-BE49-F238E27FC236}">
                <a16:creationId xmlns:a16="http://schemas.microsoft.com/office/drawing/2014/main" id="{5C6080EA-C4E5-4084-9866-F17A5899D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FE680D-5878-4A5A-B588-28674EF953E2}"/>
              </a:ext>
            </a:extLst>
          </p:cNvPr>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94007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191B702-D1C0-4C0F-A8B7-794EB74A8B9D}" type="datetimeFigureOut">
              <a:rPr lang="en-GB" smtClean="0"/>
              <a:t>25/04/2026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167992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E191B702-D1C0-4C0F-A8B7-794EB74A8B9D}" type="datetimeFigureOut">
              <a:rPr lang="en-GB" smtClean="0"/>
              <a:t>25/04/2026</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F05D5B9-4FFE-44DF-83BE-014532D2E688}"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784633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91B702-D1C0-4C0F-A8B7-794EB74A8B9D}" type="datetimeFigureOut">
              <a:rPr lang="en-GB" smtClean="0"/>
              <a:t>25/04/2026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74331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91B702-D1C0-4C0F-A8B7-794EB74A8B9D}" type="datetimeFigureOut">
              <a:rPr lang="en-GB" smtClean="0"/>
              <a:t>25/04/2026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15603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91B702-D1C0-4C0F-A8B7-794EB74A8B9D}" type="datetimeFigureOut">
              <a:rPr lang="en-GB" smtClean="0"/>
              <a:t>25/04/2026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4186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1B702-D1C0-4C0F-A8B7-794EB74A8B9D}" type="datetimeFigureOut">
              <a:rPr lang="en-GB" smtClean="0"/>
              <a:t>25/04/2026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05D5B9-4FFE-44DF-83BE-014532D2E688}" type="slidenum">
              <a:rPr lang="en-GB" smtClean="0"/>
              <a:t>‹#›</a:t>
            </a:fld>
            <a:endParaRPr lang="en-GB"/>
          </a:p>
        </p:txBody>
      </p:sp>
    </p:spTree>
    <p:extLst>
      <p:ext uri="{BB962C8B-B14F-4D97-AF65-F5344CB8AC3E}">
        <p14:creationId xmlns:p14="http://schemas.microsoft.com/office/powerpoint/2010/main" val="196851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191B702-D1C0-4C0F-A8B7-794EB74A8B9D}" type="datetimeFigureOut">
              <a:rPr lang="en-GB" smtClean="0"/>
              <a:t>25/04/2026</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F05D5B9-4FFE-44DF-83BE-014532D2E688}"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21305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191B702-D1C0-4C0F-A8B7-794EB74A8B9D}" type="datetimeFigureOut">
              <a:rPr lang="en-GB" smtClean="0"/>
              <a:t>25/04/2026</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F05D5B9-4FFE-44DF-83BE-014532D2E688}"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576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191B702-D1C0-4C0F-A8B7-794EB74A8B9D}" type="datetimeFigureOut">
              <a:rPr lang="en-GB" smtClean="0"/>
              <a:t>25/04/2026</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F05D5B9-4FFE-44DF-83BE-014532D2E688}"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84481568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8B72D99-D5B1-4385-A299-58B5C916A359}" type="datetimeFigureOut">
              <a:rPr lang="en-US" smtClean="0"/>
              <a:t>4/25/2026</a:t>
            </a:fld>
            <a:endParaRPr lang="en-GB"/>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872FC04-5E62-42AD-B35A-B3B716F4704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27CD1-F106-45A4-9B12-D5076A128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04C95B-ED2E-4879-BC54-854AFADCC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BF13F-2371-4704-AA66-1ED051EBA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4/25/2026</a:t>
            </a:fld>
            <a:endParaRPr lang="en-US" dirty="0"/>
          </a:p>
        </p:txBody>
      </p:sp>
      <p:sp>
        <p:nvSpPr>
          <p:cNvPr id="5" name="Footer Placeholder 4">
            <a:extLst>
              <a:ext uri="{FF2B5EF4-FFF2-40B4-BE49-F238E27FC236}">
                <a16:creationId xmlns:a16="http://schemas.microsoft.com/office/drawing/2014/main" id="{6A5D3BBF-E824-4F65-A779-07B36B661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BC26198-224A-4282-ABB0-0F04FC5BC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8681674"/>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abrsm.org/sites/default/files/2023-08/web_abrsm-making-music-uk-2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77/002242941349825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edims.network/report/slowtraincom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177/0255761419890946"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tmp"/><Relationship Id="rId4" Type="http://schemas.openxmlformats.org/officeDocument/2006/relationships/hyperlink" Target="https://doi.org/10.1080/09548963.2019.16179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tmp"/><Relationship Id="rId4" Type="http://schemas.openxmlformats.org/officeDocument/2006/relationships/hyperlink" Target="https://youthmusic.org.uk/sites/default/files/2020-06/The%20Sound%20of%20the%20Next%20Generation.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gb.abrsm.org/de/making-musi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C73F-CFF7-44D4-9E99-F78ACE7C06EA}"/>
              </a:ext>
            </a:extLst>
          </p:cNvPr>
          <p:cNvSpPr>
            <a:spLocks noGrp="1"/>
          </p:cNvSpPr>
          <p:nvPr>
            <p:ph type="title"/>
          </p:nvPr>
        </p:nvSpPr>
        <p:spPr/>
        <p:txBody>
          <a:bodyPr/>
          <a:lstStyle/>
          <a:p>
            <a:r>
              <a:rPr lang="en-GB" dirty="0"/>
              <a:t>Overview of the day</a:t>
            </a:r>
          </a:p>
        </p:txBody>
      </p:sp>
      <p:sp>
        <p:nvSpPr>
          <p:cNvPr id="3" name="Content Placeholder 2">
            <a:extLst>
              <a:ext uri="{FF2B5EF4-FFF2-40B4-BE49-F238E27FC236}">
                <a16:creationId xmlns:a16="http://schemas.microsoft.com/office/drawing/2014/main" id="{B978AAA2-72FC-4D0E-9EE1-B7B6771B335C}"/>
              </a:ext>
            </a:extLst>
          </p:cNvPr>
          <p:cNvSpPr>
            <a:spLocks noGrp="1"/>
          </p:cNvSpPr>
          <p:nvPr>
            <p:ph idx="1"/>
          </p:nvPr>
        </p:nvSpPr>
        <p:spPr>
          <a:xfrm>
            <a:off x="1219200" y="1860331"/>
            <a:ext cx="9753600" cy="4007069"/>
          </a:xfrm>
        </p:spPr>
        <p:txBody>
          <a:bodyPr>
            <a:normAutofit fontScale="92500" lnSpcReduction="10000"/>
          </a:bodyPr>
          <a:lstStyle/>
          <a:p>
            <a:r>
              <a:rPr lang="en-GB" dirty="0"/>
              <a:t>10.05 Class in the ‘hidden curriculum’</a:t>
            </a:r>
          </a:p>
          <a:p>
            <a:pPr lvl="1"/>
            <a:r>
              <a:rPr lang="en-GB" dirty="0"/>
              <a:t>Reflection and discussion</a:t>
            </a:r>
          </a:p>
          <a:p>
            <a:r>
              <a:rPr lang="en-GB" b="1" dirty="0"/>
              <a:t>11.00 Morning tea</a:t>
            </a:r>
          </a:p>
          <a:p>
            <a:r>
              <a:rPr lang="en-GB" dirty="0"/>
              <a:t>11.20 Gender in the ‘hidden curriculum’</a:t>
            </a:r>
          </a:p>
          <a:p>
            <a:pPr lvl="1"/>
            <a:r>
              <a:rPr lang="en-GB" dirty="0"/>
              <a:t>Reflection and discussion</a:t>
            </a:r>
          </a:p>
          <a:p>
            <a:r>
              <a:rPr lang="en-GB" b="1" dirty="0"/>
              <a:t>12.30-1.30 Lunch</a:t>
            </a:r>
          </a:p>
          <a:p>
            <a:r>
              <a:rPr lang="en-GB" dirty="0"/>
              <a:t>1.30pm Tools for equality: youth voice</a:t>
            </a:r>
          </a:p>
          <a:p>
            <a:r>
              <a:rPr lang="en-GB" b="1" dirty="0"/>
              <a:t>2.40-3.20pm</a:t>
            </a:r>
            <a:r>
              <a:rPr lang="en-GB" dirty="0"/>
              <a:t> Offline time - reading and reflection </a:t>
            </a:r>
          </a:p>
          <a:p>
            <a:r>
              <a:rPr lang="en-GB" dirty="0"/>
              <a:t>3.20-4pm Discussion of reading and next steps</a:t>
            </a:r>
          </a:p>
        </p:txBody>
      </p:sp>
    </p:spTree>
    <p:extLst>
      <p:ext uri="{BB962C8B-B14F-4D97-AF65-F5344CB8AC3E}">
        <p14:creationId xmlns:p14="http://schemas.microsoft.com/office/powerpoint/2010/main" val="7428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A424-A46B-F83B-08AD-FE3405680A68}"/>
              </a:ext>
            </a:extLst>
          </p:cNvPr>
          <p:cNvSpPr>
            <a:spLocks noGrp="1"/>
          </p:cNvSpPr>
          <p:nvPr>
            <p:ph type="title"/>
          </p:nvPr>
        </p:nvSpPr>
        <p:spPr>
          <a:xfrm>
            <a:off x="9780678" y="2253343"/>
            <a:ext cx="2411321" cy="4481286"/>
          </a:xfrm>
        </p:spPr>
        <p:txBody>
          <a:bodyPr>
            <a:normAutofit/>
          </a:bodyPr>
          <a:lstStyle/>
          <a:p>
            <a:r>
              <a:rPr lang="en-GB" sz="2000" i="1" dirty="0">
                <a:effectLst/>
              </a:rPr>
              <a:t>Learning, playing and teaching in the UK. ABRSM Making Music report 2021.</a:t>
            </a:r>
            <a:r>
              <a:rPr lang="en-GB" sz="2000" dirty="0">
                <a:effectLst/>
              </a:rPr>
              <a:t> (2021). ABRSM.</a:t>
            </a:r>
            <a:br>
              <a:rPr lang="en-GB" sz="2000" dirty="0">
                <a:effectLst/>
              </a:rPr>
            </a:br>
            <a:r>
              <a:rPr lang="en-GB" sz="2000" dirty="0">
                <a:effectLst/>
              </a:rPr>
              <a:t> </a:t>
            </a:r>
            <a:r>
              <a:rPr lang="en-GB" sz="2000" dirty="0">
                <a:effectLst/>
                <a:hlinkClick r:id="rId3"/>
              </a:rPr>
              <a:t>https://www.abrsm.org/sites/default/files/2023-08/web_abrsm-making-music-uk-21.pdf</a:t>
            </a:r>
            <a:br>
              <a:rPr lang="en-GB" sz="2000" dirty="0">
                <a:effectLst/>
              </a:rPr>
            </a:br>
            <a:endParaRPr lang="en-GB" sz="2000" dirty="0"/>
          </a:p>
        </p:txBody>
      </p:sp>
      <p:pic>
        <p:nvPicPr>
          <p:cNvPr id="15" name="Content Placeholder 14" descr="A screenshot of a computer&#10;&#10;Description automatically generated">
            <a:extLst>
              <a:ext uri="{FF2B5EF4-FFF2-40B4-BE49-F238E27FC236}">
                <a16:creationId xmlns:a16="http://schemas.microsoft.com/office/drawing/2014/main" id="{E215CAAC-D7A8-1E23-AC93-0E6E1B30E8C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36383" t="31916" r="20773" b="6990"/>
          <a:stretch/>
        </p:blipFill>
        <p:spPr>
          <a:xfrm>
            <a:off x="0" y="0"/>
            <a:ext cx="9053014" cy="6858000"/>
          </a:xfrm>
        </p:spPr>
      </p:pic>
    </p:spTree>
    <p:extLst>
      <p:ext uri="{BB962C8B-B14F-4D97-AF65-F5344CB8AC3E}">
        <p14:creationId xmlns:p14="http://schemas.microsoft.com/office/powerpoint/2010/main" val="33535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6281110-B9AD-9247-7960-1A213FE38753}"/>
              </a:ext>
            </a:extLst>
          </p:cNvPr>
          <p:cNvSpPr>
            <a:spLocks noGrp="1"/>
          </p:cNvSpPr>
          <p:nvPr>
            <p:ph type="title"/>
          </p:nvPr>
        </p:nvSpPr>
        <p:spPr>
          <a:xfrm>
            <a:off x="640081" y="791570"/>
            <a:ext cx="4018839" cy="5262390"/>
          </a:xfrm>
        </p:spPr>
        <p:txBody>
          <a:bodyPr anchor="ctr">
            <a:normAutofit/>
          </a:bodyPr>
          <a:lstStyle/>
          <a:p>
            <a:pPr algn="r"/>
            <a:r>
              <a:rPr lang="en-GB" sz="5400">
                <a:solidFill>
                  <a:schemeClr val="bg2"/>
                </a:solidFill>
              </a:rPr>
              <a:t>Key idea</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A8D3CBA6-EFB0-B3B4-C87E-57E249B25EBA}"/>
              </a:ext>
            </a:extLst>
          </p:cNvPr>
          <p:cNvSpPr>
            <a:spLocks noGrp="1"/>
          </p:cNvSpPr>
          <p:nvPr>
            <p:ph idx="1"/>
          </p:nvPr>
        </p:nvSpPr>
        <p:spPr>
          <a:xfrm>
            <a:off x="6176720" y="791570"/>
            <a:ext cx="4892308" cy="5262390"/>
          </a:xfrm>
        </p:spPr>
        <p:txBody>
          <a:bodyPr anchor="ctr">
            <a:normAutofit/>
          </a:bodyPr>
          <a:lstStyle/>
          <a:p>
            <a:r>
              <a:rPr lang="en-GB" dirty="0"/>
              <a:t>Class background affects </a:t>
            </a:r>
            <a:r>
              <a:rPr lang="en-GB" b="1" dirty="0"/>
              <a:t>not only </a:t>
            </a:r>
            <a:r>
              <a:rPr lang="en-GB" dirty="0"/>
              <a:t>economic barriers to music education</a:t>
            </a:r>
          </a:p>
          <a:p>
            <a:r>
              <a:rPr lang="en-GB" dirty="0"/>
              <a:t>…But also, different classes have different cultures, and different attitudes to music and music education</a:t>
            </a:r>
          </a:p>
          <a:p>
            <a:r>
              <a:rPr lang="en-GB" dirty="0"/>
              <a:t>Music education’s ‘hidden curriculum’ can lead to some groups feeling more welcome and comfortable in music education than others</a:t>
            </a:r>
          </a:p>
        </p:txBody>
      </p:sp>
    </p:spTree>
    <p:extLst>
      <p:ext uri="{BB962C8B-B14F-4D97-AF65-F5344CB8AC3E}">
        <p14:creationId xmlns:p14="http://schemas.microsoft.com/office/powerpoint/2010/main" val="27411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39A9-3853-6FCB-65E5-41427D031545}"/>
              </a:ext>
            </a:extLst>
          </p:cNvPr>
          <p:cNvSpPr>
            <a:spLocks noGrp="1"/>
          </p:cNvSpPr>
          <p:nvPr>
            <p:ph type="title"/>
          </p:nvPr>
        </p:nvSpPr>
        <p:spPr>
          <a:xfrm>
            <a:off x="1435261" y="1643605"/>
            <a:ext cx="9641711" cy="2333746"/>
          </a:xfrm>
        </p:spPr>
        <p:txBody>
          <a:bodyPr>
            <a:normAutofit fontScale="90000"/>
          </a:bodyPr>
          <a:lstStyle/>
          <a:p>
            <a:r>
              <a:rPr lang="en-GB" dirty="0"/>
              <a:t>Is the ‘hidden curriculum’ contributing to children’s lack of interest in music education?</a:t>
            </a:r>
            <a:br>
              <a:rPr lang="en-GB" dirty="0"/>
            </a:br>
            <a:br>
              <a:rPr lang="en-GB" dirty="0"/>
            </a:br>
            <a:r>
              <a:rPr lang="en-GB" dirty="0"/>
              <a:t>What is the ‘hidden curriculum’ that you learned in your music education?</a:t>
            </a:r>
          </a:p>
        </p:txBody>
      </p:sp>
    </p:spTree>
    <p:extLst>
      <p:ext uri="{BB962C8B-B14F-4D97-AF65-F5344CB8AC3E}">
        <p14:creationId xmlns:p14="http://schemas.microsoft.com/office/powerpoint/2010/main" val="42941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AA0-6E26-84D5-4719-FA35CD76B3DD}"/>
              </a:ext>
            </a:extLst>
          </p:cNvPr>
          <p:cNvSpPr>
            <a:spLocks noGrp="1"/>
          </p:cNvSpPr>
          <p:nvPr>
            <p:ph type="title"/>
          </p:nvPr>
        </p:nvSpPr>
        <p:spPr/>
        <p:txBody>
          <a:bodyPr>
            <a:normAutofit fontScale="90000"/>
          </a:bodyPr>
          <a:lstStyle/>
          <a:p>
            <a:r>
              <a:rPr lang="en-GB" dirty="0"/>
              <a:t>How important were these 'norms' in your own music education/background?</a:t>
            </a:r>
          </a:p>
        </p:txBody>
      </p:sp>
      <p:sp>
        <p:nvSpPr>
          <p:cNvPr id="3" name="Content Placeholder 2">
            <a:extLst>
              <a:ext uri="{FF2B5EF4-FFF2-40B4-BE49-F238E27FC236}">
                <a16:creationId xmlns:a16="http://schemas.microsoft.com/office/drawing/2014/main" id="{E04CD1D0-8844-866E-4697-FEE42FD0CDBD}"/>
              </a:ext>
            </a:extLst>
          </p:cNvPr>
          <p:cNvSpPr>
            <a:spLocks noGrp="1"/>
          </p:cNvSpPr>
          <p:nvPr>
            <p:ph idx="1"/>
          </p:nvPr>
        </p:nvSpPr>
        <p:spPr/>
        <p:txBody>
          <a:bodyPr>
            <a:normAutofit/>
          </a:bodyPr>
          <a:lstStyle/>
          <a:p>
            <a:r>
              <a:rPr lang="en-GB" dirty="0"/>
              <a:t>You need to have a teacher if you want to learn music</a:t>
            </a:r>
          </a:p>
          <a:p>
            <a:r>
              <a:rPr lang="en-GB" dirty="0"/>
              <a:t>You have to practice at home in between lessons</a:t>
            </a:r>
          </a:p>
          <a:p>
            <a:r>
              <a:rPr lang="en-GB" dirty="0"/>
              <a:t>You have to learn technique before you can be musical</a:t>
            </a:r>
          </a:p>
          <a:p>
            <a:r>
              <a:rPr lang="en-GB" dirty="0"/>
              <a:t>Learning music happens mostly on your own</a:t>
            </a:r>
          </a:p>
          <a:p>
            <a:r>
              <a:rPr lang="en-GB" dirty="0"/>
              <a:t>It’s important for parents to support their children to learn music</a:t>
            </a:r>
          </a:p>
          <a:p>
            <a:r>
              <a:rPr lang="en-GB" dirty="0"/>
              <a:t>Taking it seriously is more important than having fun</a:t>
            </a:r>
          </a:p>
          <a:p>
            <a:r>
              <a:rPr lang="en-GB" dirty="0"/>
              <a:t>Being musical usually involves playing an instrument or singing</a:t>
            </a:r>
          </a:p>
          <a:p>
            <a:endParaRPr lang="en-GB" dirty="0"/>
          </a:p>
        </p:txBody>
      </p:sp>
    </p:spTree>
    <p:extLst>
      <p:ext uri="{BB962C8B-B14F-4D97-AF65-F5344CB8AC3E}">
        <p14:creationId xmlns:p14="http://schemas.microsoft.com/office/powerpoint/2010/main" val="25644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A007-19AC-DDF0-F813-5671E8B50BF1}"/>
              </a:ext>
            </a:extLst>
          </p:cNvPr>
          <p:cNvSpPr>
            <a:spLocks noGrp="1"/>
          </p:cNvSpPr>
          <p:nvPr>
            <p:ph type="title"/>
          </p:nvPr>
        </p:nvSpPr>
        <p:spPr>
          <a:xfrm>
            <a:off x="1371600" y="414867"/>
            <a:ext cx="9601200" cy="1485900"/>
          </a:xfrm>
        </p:spPr>
        <p:txBody>
          <a:bodyPr/>
          <a:lstStyle/>
          <a:p>
            <a:r>
              <a:rPr lang="en-GB" dirty="0"/>
              <a:t>Who would be included/excluded if music education held these values?</a:t>
            </a:r>
          </a:p>
        </p:txBody>
      </p:sp>
      <p:graphicFrame>
        <p:nvGraphicFramePr>
          <p:cNvPr id="5" name="Content Placeholder 2">
            <a:extLst>
              <a:ext uri="{FF2B5EF4-FFF2-40B4-BE49-F238E27FC236}">
                <a16:creationId xmlns:a16="http://schemas.microsoft.com/office/drawing/2014/main" id="{BADE97A8-FD5E-CFDB-CCC0-926FAD4C3180}"/>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010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DAE4-D614-CD75-0D02-116BEA3F8212}"/>
              </a:ext>
            </a:extLst>
          </p:cNvPr>
          <p:cNvSpPr>
            <a:spLocks noGrp="1"/>
          </p:cNvSpPr>
          <p:nvPr>
            <p:ph type="title"/>
          </p:nvPr>
        </p:nvSpPr>
        <p:spPr>
          <a:xfrm>
            <a:off x="5100824" y="685800"/>
            <a:ext cx="6176776" cy="1485900"/>
          </a:xfrm>
        </p:spPr>
        <p:txBody>
          <a:bodyPr>
            <a:normAutofit/>
          </a:bodyPr>
          <a:lstStyle/>
          <a:p>
            <a:r>
              <a:rPr lang="en-GB" dirty="0"/>
              <a:t>Discuss in your groups</a:t>
            </a:r>
            <a:br>
              <a:rPr lang="en-GB" dirty="0"/>
            </a:br>
            <a:endParaRPr lang="en-GB" dirty="0"/>
          </a:p>
        </p:txBody>
      </p:sp>
      <p:sp>
        <p:nvSpPr>
          <p:cNvPr id="3" name="Content Placeholder 2">
            <a:extLst>
              <a:ext uri="{FF2B5EF4-FFF2-40B4-BE49-F238E27FC236}">
                <a16:creationId xmlns:a16="http://schemas.microsoft.com/office/drawing/2014/main" id="{12773325-2638-36A9-771A-8BD2906D2687}"/>
              </a:ext>
            </a:extLst>
          </p:cNvPr>
          <p:cNvSpPr>
            <a:spLocks noGrp="1"/>
          </p:cNvSpPr>
          <p:nvPr>
            <p:ph idx="1"/>
          </p:nvPr>
        </p:nvSpPr>
        <p:spPr>
          <a:xfrm>
            <a:off x="5100824" y="2286000"/>
            <a:ext cx="6176776" cy="3581400"/>
          </a:xfrm>
        </p:spPr>
        <p:txBody>
          <a:bodyPr>
            <a:normAutofit/>
          </a:bodyPr>
          <a:lstStyle/>
          <a:p>
            <a:r>
              <a:rPr lang="en-GB" dirty="0"/>
              <a:t>How did your class/cultural background shape what you think counts as ‘music’ or ‘being musical’?</a:t>
            </a:r>
          </a:p>
          <a:p>
            <a:r>
              <a:rPr lang="en-GB" dirty="0"/>
              <a:t>Was there anything in this presentation that resonated with your own experience (either as similar or different)?</a:t>
            </a:r>
          </a:p>
          <a:p>
            <a:endParaRPr lang="en-GB" dirty="0"/>
          </a:p>
          <a:p>
            <a:pPr marL="0" indent="0">
              <a:buNone/>
            </a:pPr>
            <a:endParaRPr lang="en-GB" i="1" dirty="0"/>
          </a:p>
        </p:txBody>
      </p:sp>
      <p:pic>
        <p:nvPicPr>
          <p:cNvPr id="5" name="Picture 4" descr="Top view of maracas, organ, guitar, and drum sticks on a wooden surface">
            <a:extLst>
              <a:ext uri="{FF2B5EF4-FFF2-40B4-BE49-F238E27FC236}">
                <a16:creationId xmlns:a16="http://schemas.microsoft.com/office/drawing/2014/main" id="{FAD6968A-4F22-2B55-DD15-99E2DDA2E6B2}"/>
              </a:ext>
            </a:extLst>
          </p:cNvPr>
          <p:cNvPicPr>
            <a:picLocks noChangeAspect="1"/>
          </p:cNvPicPr>
          <p:nvPr/>
        </p:nvPicPr>
        <p:blipFill rotWithShape="1">
          <a:blip r:embed="rId3"/>
          <a:srcRect l="14871" r="42560" b="-1"/>
          <a:stretch/>
        </p:blipFill>
        <p:spPr>
          <a:xfrm>
            <a:off x="-1" y="10"/>
            <a:ext cx="4373546" cy="6857990"/>
          </a:xfrm>
          <a:prstGeom prst="rect">
            <a:avLst/>
          </a:prstGeom>
        </p:spPr>
      </p:pic>
    </p:spTree>
    <p:extLst>
      <p:ext uri="{BB962C8B-B14F-4D97-AF65-F5344CB8AC3E}">
        <p14:creationId xmlns:p14="http://schemas.microsoft.com/office/powerpoint/2010/main" val="24452239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p of coffee">
            <a:extLst>
              <a:ext uri="{FF2B5EF4-FFF2-40B4-BE49-F238E27FC236}">
                <a16:creationId xmlns:a16="http://schemas.microsoft.com/office/drawing/2014/main" id="{6B3EA109-A828-47E7-89E7-E7E6C85B0D4A}"/>
              </a:ext>
            </a:extLst>
          </p:cNvPr>
          <p:cNvPicPr>
            <a:picLocks noChangeAspect="1"/>
          </p:cNvPicPr>
          <p:nvPr/>
        </p:nvPicPr>
        <p:blipFill rotWithShape="1">
          <a:blip r:embed="rId3">
            <a:grayscl/>
          </a:blip>
          <a:srcRect t="15397"/>
          <a:stretch/>
        </p:blipFill>
        <p:spPr>
          <a:xfrm>
            <a:off x="20" y="100371"/>
            <a:ext cx="12191980" cy="6859300"/>
          </a:xfrm>
          <a:prstGeom prst="rect">
            <a:avLst/>
          </a:prstGeom>
        </p:spPr>
      </p:pic>
      <p:sp>
        <p:nvSpPr>
          <p:cNvPr id="2" name="Title 1">
            <a:extLst>
              <a:ext uri="{FF2B5EF4-FFF2-40B4-BE49-F238E27FC236}">
                <a16:creationId xmlns:a16="http://schemas.microsoft.com/office/drawing/2014/main" id="{18979188-04D2-4DF6-B1F3-45EC6A546830}"/>
              </a:ext>
            </a:extLst>
          </p:cNvPr>
          <p:cNvSpPr>
            <a:spLocks noGrp="1"/>
          </p:cNvSpPr>
          <p:nvPr>
            <p:ph type="title"/>
          </p:nvPr>
        </p:nvSpPr>
        <p:spPr>
          <a:xfrm>
            <a:off x="-1809379" y="4861445"/>
            <a:ext cx="8361229" cy="2098226"/>
          </a:xfrm>
        </p:spPr>
        <p:txBody>
          <a:bodyPr vert="horz" lIns="91440" tIns="45720" rIns="91440" bIns="45720" rtlCol="0" anchor="b">
            <a:normAutofit/>
          </a:bodyPr>
          <a:lstStyle/>
          <a:p>
            <a:pPr algn="ctr"/>
            <a:r>
              <a:rPr lang="en-US" sz="7200" cap="all" dirty="0"/>
              <a:t>tea break</a:t>
            </a:r>
          </a:p>
        </p:txBody>
      </p:sp>
    </p:spTree>
    <p:extLst>
      <p:ext uri="{BB962C8B-B14F-4D97-AF65-F5344CB8AC3E}">
        <p14:creationId xmlns:p14="http://schemas.microsoft.com/office/powerpoint/2010/main" val="96916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DC41-FB14-D8BA-BC5F-ABBC75660883}"/>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cap="all" dirty="0"/>
              <a:t>Gender in music education</a:t>
            </a:r>
          </a:p>
        </p:txBody>
      </p:sp>
      <p:pic>
        <p:nvPicPr>
          <p:cNvPr id="4" name="Picture 3">
            <a:extLst>
              <a:ext uri="{FF2B5EF4-FFF2-40B4-BE49-F238E27FC236}">
                <a16:creationId xmlns:a16="http://schemas.microsoft.com/office/drawing/2014/main" id="{721BDB3A-81E5-DC1E-A490-91304AA296DC}"/>
              </a:ext>
            </a:extLst>
          </p:cNvPr>
          <p:cNvPicPr>
            <a:picLocks noChangeAspect="1"/>
          </p:cNvPicPr>
          <p:nvPr/>
        </p:nvPicPr>
        <p:blipFill>
          <a:blip r:embed="rId3"/>
          <a:stretch>
            <a:fillRect/>
          </a:stretch>
        </p:blipFill>
        <p:spPr>
          <a:xfrm>
            <a:off x="1379023" y="1652441"/>
            <a:ext cx="5659222" cy="3752310"/>
          </a:xfrm>
          <a:prstGeom prst="rect">
            <a:avLst/>
          </a:prstGeom>
        </p:spPr>
      </p:pic>
    </p:spTree>
    <p:extLst>
      <p:ext uri="{BB962C8B-B14F-4D97-AF65-F5344CB8AC3E}">
        <p14:creationId xmlns:p14="http://schemas.microsoft.com/office/powerpoint/2010/main" val="3104229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1BD6-FDA4-5410-8721-286083D6DF21}"/>
              </a:ext>
            </a:extLst>
          </p:cNvPr>
          <p:cNvSpPr>
            <a:spLocks noGrp="1"/>
          </p:cNvSpPr>
          <p:nvPr>
            <p:ph type="title"/>
          </p:nvPr>
        </p:nvSpPr>
        <p:spPr/>
        <p:txBody>
          <a:bodyPr/>
          <a:lstStyle/>
          <a:p>
            <a:r>
              <a:rPr lang="en-GB" dirty="0"/>
              <a:t>Why do music teachers need to be aware of gender?</a:t>
            </a:r>
          </a:p>
        </p:txBody>
      </p:sp>
      <p:sp>
        <p:nvSpPr>
          <p:cNvPr id="3" name="Content Placeholder 2">
            <a:extLst>
              <a:ext uri="{FF2B5EF4-FFF2-40B4-BE49-F238E27FC236}">
                <a16:creationId xmlns:a16="http://schemas.microsoft.com/office/drawing/2014/main" id="{D571D119-DC69-E1B5-0EE8-9491A2E22333}"/>
              </a:ext>
            </a:extLst>
          </p:cNvPr>
          <p:cNvSpPr>
            <a:spLocks noGrp="1"/>
          </p:cNvSpPr>
          <p:nvPr>
            <p:ph idx="1"/>
          </p:nvPr>
        </p:nvSpPr>
        <p:spPr/>
        <p:txBody>
          <a:bodyPr>
            <a:normAutofit fontScale="92500"/>
          </a:bodyPr>
          <a:lstStyle/>
          <a:p>
            <a:r>
              <a:rPr lang="en-GB" dirty="0"/>
              <a:t>“School </a:t>
            </a:r>
            <a:r>
              <a:rPr lang="en-GB" dirty="0">
                <a:solidFill>
                  <a:srgbClr val="222222"/>
                </a:solidFill>
                <a:latin typeface="Arial" panose="020B0604020202020204" pitchFamily="34" charset="0"/>
              </a:rPr>
              <a:t>was a nightmare. I wished I was dead every day because I didn’t want to go. The only thing that kept me going was knowing that I would be able to go and play [in band] and I would be able to go and sing [in choir], because that was the one thing that no one could take away from me was my music. I could express myself the most freely through music. So that, to me, was my safe zone because it was my outlet.” - Rie</a:t>
            </a:r>
          </a:p>
          <a:p>
            <a:pPr marL="0" indent="0">
              <a:buNone/>
            </a:pPr>
            <a:endParaRPr lang="en-GB" dirty="0"/>
          </a:p>
          <a:p>
            <a:pPr marL="0" indent="0">
              <a:buNone/>
            </a:pPr>
            <a:r>
              <a:rPr lang="en-GB" dirty="0"/>
              <a:t>Nichols, J. (2013). Rie’s Story, Ryan’s Journey: Music in the Life of a Transgender Student. </a:t>
            </a:r>
            <a:r>
              <a:rPr lang="en-GB" i="1" dirty="0"/>
              <a:t>Journal of Research in Music Education</a:t>
            </a:r>
            <a:r>
              <a:rPr lang="en-GB" dirty="0"/>
              <a:t>, </a:t>
            </a:r>
            <a:r>
              <a:rPr lang="en-GB" i="1" dirty="0"/>
              <a:t>61</a:t>
            </a:r>
            <a:r>
              <a:rPr lang="en-GB" dirty="0"/>
              <a:t>(3), 262–279. </a:t>
            </a:r>
            <a:r>
              <a:rPr lang="en-GB" dirty="0">
                <a:hlinkClick r:id="rId3"/>
              </a:rPr>
              <a:t>https://doi.org/10.1177/0022429413498259</a:t>
            </a:r>
            <a:endParaRPr lang="en-GB" dirty="0"/>
          </a:p>
          <a:p>
            <a:pPr marL="0" indent="0">
              <a:buNone/>
            </a:pPr>
            <a:endParaRPr lang="en-GB" dirty="0"/>
          </a:p>
        </p:txBody>
      </p:sp>
    </p:spTree>
    <p:extLst>
      <p:ext uri="{BB962C8B-B14F-4D97-AF65-F5344CB8AC3E}">
        <p14:creationId xmlns:p14="http://schemas.microsoft.com/office/powerpoint/2010/main" val="149238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846B-8FFB-D6A1-1D85-6EBBCB3BE2E5}"/>
              </a:ext>
            </a:extLst>
          </p:cNvPr>
          <p:cNvSpPr>
            <a:spLocks noGrp="1"/>
          </p:cNvSpPr>
          <p:nvPr>
            <p:ph type="title"/>
          </p:nvPr>
        </p:nvSpPr>
        <p:spPr/>
        <p:txBody>
          <a:bodyPr/>
          <a:lstStyle/>
          <a:p>
            <a:r>
              <a:rPr lang="en-GB" dirty="0"/>
              <a:t>Evidence from the UK</a:t>
            </a:r>
          </a:p>
        </p:txBody>
      </p:sp>
      <p:sp>
        <p:nvSpPr>
          <p:cNvPr id="3" name="Content Placeholder 2">
            <a:extLst>
              <a:ext uri="{FF2B5EF4-FFF2-40B4-BE49-F238E27FC236}">
                <a16:creationId xmlns:a16="http://schemas.microsoft.com/office/drawing/2014/main" id="{80753616-A334-5AD7-D5AF-7B0F022065A5}"/>
              </a:ext>
            </a:extLst>
          </p:cNvPr>
          <p:cNvSpPr>
            <a:spLocks noGrp="1"/>
          </p:cNvSpPr>
          <p:nvPr>
            <p:ph idx="1"/>
          </p:nvPr>
        </p:nvSpPr>
        <p:spPr/>
        <p:txBody>
          <a:bodyPr/>
          <a:lstStyle/>
          <a:p>
            <a:r>
              <a:rPr lang="en-GB" b="1" dirty="0"/>
              <a:t>LGBTQIA+ young people are marginalised in music education</a:t>
            </a:r>
          </a:p>
          <a:p>
            <a:pPr lvl="1"/>
            <a:r>
              <a:rPr lang="en-GB" dirty="0"/>
              <a:t>they are less likely to feel that they have the same opportunities as everyone else,</a:t>
            </a:r>
          </a:p>
          <a:p>
            <a:pPr lvl="1"/>
            <a:r>
              <a:rPr lang="en-GB" dirty="0"/>
              <a:t>to feel supported with making music</a:t>
            </a:r>
          </a:p>
          <a:p>
            <a:pPr lvl="1"/>
            <a:r>
              <a:rPr lang="en-GB" dirty="0"/>
              <a:t>to have enjoyed music lessons </a:t>
            </a:r>
          </a:p>
          <a:p>
            <a:pPr marL="0" indent="0">
              <a:buNone/>
            </a:pPr>
            <a:r>
              <a:rPr lang="en-GB" dirty="0"/>
              <a:t>Youth Music. (2024). </a:t>
            </a:r>
            <a:r>
              <a:rPr lang="en-GB" i="1" dirty="0"/>
              <a:t>Sound of the Next Generation</a:t>
            </a:r>
            <a:endParaRPr lang="en-GB" dirty="0"/>
          </a:p>
          <a:p>
            <a:pPr marL="0" indent="0">
              <a:buNone/>
            </a:pPr>
            <a:endParaRPr lang="en-GB" dirty="0"/>
          </a:p>
        </p:txBody>
      </p:sp>
    </p:spTree>
    <p:extLst>
      <p:ext uri="{BB962C8B-B14F-4D97-AF65-F5344CB8AC3E}">
        <p14:creationId xmlns:p14="http://schemas.microsoft.com/office/powerpoint/2010/main" val="131715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36DD12-49A5-465C-9225-AFC46493D8AD}"/>
              </a:ext>
            </a:extLst>
          </p:cNvPr>
          <p:cNvPicPr>
            <a:picLocks noChangeAspect="1"/>
          </p:cNvPicPr>
          <p:nvPr/>
        </p:nvPicPr>
        <p:blipFill rotWithShape="1">
          <a:blip r:embed="rId3"/>
          <a:srcRect t="2300" r="3" b="3"/>
          <a:stretch/>
        </p:blipFill>
        <p:spPr>
          <a:xfrm>
            <a:off x="20" y="10"/>
            <a:ext cx="4966232" cy="6857990"/>
          </a:xfrm>
          <a:prstGeom prst="rect">
            <a:avLst/>
          </a:prstGeom>
        </p:spPr>
      </p:pic>
      <p:sp>
        <p:nvSpPr>
          <p:cNvPr id="2" name="Title 1">
            <a:extLst>
              <a:ext uri="{FF2B5EF4-FFF2-40B4-BE49-F238E27FC236}">
                <a16:creationId xmlns:a16="http://schemas.microsoft.com/office/drawing/2014/main" id="{12A2820A-9FD0-4467-9B4B-B45617225D54}"/>
              </a:ext>
            </a:extLst>
          </p:cNvPr>
          <p:cNvSpPr>
            <a:spLocks noGrp="1"/>
          </p:cNvSpPr>
          <p:nvPr>
            <p:ph type="ctrTitle"/>
          </p:nvPr>
        </p:nvSpPr>
        <p:spPr>
          <a:xfrm>
            <a:off x="5537200" y="1379330"/>
            <a:ext cx="5649912" cy="1372629"/>
          </a:xfrm>
        </p:spPr>
        <p:txBody>
          <a:bodyPr>
            <a:normAutofit/>
          </a:bodyPr>
          <a:lstStyle/>
          <a:p>
            <a:pPr algn="l"/>
            <a:r>
              <a:rPr lang="en-GB" sz="3500" cap="none" dirty="0"/>
              <a:t>The ‘hidden curriculum’ of music education</a:t>
            </a:r>
          </a:p>
        </p:txBody>
      </p:sp>
      <p:sp>
        <p:nvSpPr>
          <p:cNvPr id="3" name="Subtitle 2">
            <a:extLst>
              <a:ext uri="{FF2B5EF4-FFF2-40B4-BE49-F238E27FC236}">
                <a16:creationId xmlns:a16="http://schemas.microsoft.com/office/drawing/2014/main" id="{1EEA0A6B-4188-43BC-BEA0-D7B5B55120F4}"/>
              </a:ext>
            </a:extLst>
          </p:cNvPr>
          <p:cNvSpPr>
            <a:spLocks noGrp="1"/>
          </p:cNvSpPr>
          <p:nvPr>
            <p:ph type="subTitle" idx="1"/>
          </p:nvPr>
        </p:nvSpPr>
        <p:spPr>
          <a:xfrm>
            <a:off x="5537200" y="3131499"/>
            <a:ext cx="5649912" cy="2674921"/>
          </a:xfrm>
        </p:spPr>
        <p:txBody>
          <a:bodyPr>
            <a:normAutofit lnSpcReduction="10000"/>
          </a:bodyPr>
          <a:lstStyle/>
          <a:p>
            <a:pPr algn="l"/>
            <a:r>
              <a:rPr lang="en-GB" dirty="0"/>
              <a:t>How do </a:t>
            </a:r>
            <a:r>
              <a:rPr lang="en-GB" b="1" dirty="0"/>
              <a:t>class background </a:t>
            </a:r>
            <a:r>
              <a:rPr lang="en-GB" dirty="0"/>
              <a:t>and </a:t>
            </a:r>
            <a:r>
              <a:rPr lang="en-GB" b="1" dirty="0"/>
              <a:t>gender identity</a:t>
            </a:r>
            <a:r>
              <a:rPr lang="en-GB" dirty="0"/>
              <a:t> shape children’s experience of instrumental music education?</a:t>
            </a:r>
          </a:p>
          <a:p>
            <a:pPr marL="342900" indent="-342900" algn="l">
              <a:buFontTx/>
              <a:buChar char="-"/>
            </a:pPr>
            <a:endParaRPr lang="en-GB" dirty="0"/>
          </a:p>
          <a:p>
            <a:pPr algn="l"/>
            <a:r>
              <a:rPr lang="en-GB" b="1" dirty="0"/>
              <a:t>How can teachers be more inclusive </a:t>
            </a:r>
            <a:r>
              <a:rPr lang="en-GB" dirty="0"/>
              <a:t>of children from different class backgrounds and gender identities? </a:t>
            </a:r>
            <a:endParaRPr lang="en-GB" sz="2000" dirty="0"/>
          </a:p>
        </p:txBody>
      </p:sp>
    </p:spTree>
    <p:extLst>
      <p:ext uri="{BB962C8B-B14F-4D97-AF65-F5344CB8AC3E}">
        <p14:creationId xmlns:p14="http://schemas.microsoft.com/office/powerpoint/2010/main" val="15620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2AEAF-0226-9BA6-0B01-B30C5515C218}"/>
              </a:ext>
            </a:extLst>
          </p:cNvPr>
          <p:cNvSpPr>
            <a:spLocks noGrp="1"/>
          </p:cNvSpPr>
          <p:nvPr>
            <p:ph type="title"/>
          </p:nvPr>
        </p:nvSpPr>
        <p:spPr>
          <a:xfrm>
            <a:off x="1371600" y="685800"/>
            <a:ext cx="10414000" cy="1143000"/>
          </a:xfrm>
        </p:spPr>
        <p:txBody>
          <a:bodyPr>
            <a:normAutofit fontScale="90000"/>
          </a:bodyPr>
          <a:lstStyle/>
          <a:p>
            <a:r>
              <a:rPr lang="en-GB" dirty="0"/>
              <a:t>Girls love music … but disappear from music spaces over time </a:t>
            </a:r>
          </a:p>
        </p:txBody>
      </p:sp>
      <p:sp>
        <p:nvSpPr>
          <p:cNvPr id="5" name="Content Placeholder 4">
            <a:extLst>
              <a:ext uri="{FF2B5EF4-FFF2-40B4-BE49-F238E27FC236}">
                <a16:creationId xmlns:a16="http://schemas.microsoft.com/office/drawing/2014/main" id="{D55D0A75-A3E5-336D-C053-86BCBDC47E4F}"/>
              </a:ext>
            </a:extLst>
          </p:cNvPr>
          <p:cNvSpPr>
            <a:spLocks noGrp="1"/>
          </p:cNvSpPr>
          <p:nvPr>
            <p:ph idx="1"/>
          </p:nvPr>
        </p:nvSpPr>
        <p:spPr>
          <a:xfrm>
            <a:off x="1371600" y="2336800"/>
            <a:ext cx="10414000" cy="4521199"/>
          </a:xfrm>
        </p:spPr>
        <p:txBody>
          <a:bodyPr>
            <a:normAutofit/>
          </a:bodyPr>
          <a:lstStyle/>
          <a:p>
            <a:r>
              <a:rPr lang="en-GB" dirty="0"/>
              <a:t>Girls in the UK participate in music-making in higher numbers than boys. </a:t>
            </a:r>
            <a:r>
              <a:rPr lang="en-GB" b="1" dirty="0"/>
              <a:t>Music is a hugely important part of girls’ lives:</a:t>
            </a:r>
          </a:p>
          <a:p>
            <a:r>
              <a:rPr lang="en-GB" dirty="0"/>
              <a:t>More girls than boys agree with statements such as</a:t>
            </a:r>
          </a:p>
          <a:p>
            <a:pPr lvl="1"/>
            <a:r>
              <a:rPr lang="en-GB" dirty="0"/>
              <a:t>‘I couldn’t live without music’ (+15%)</a:t>
            </a:r>
          </a:p>
          <a:p>
            <a:pPr lvl="1"/>
            <a:r>
              <a:rPr lang="en-GB" dirty="0"/>
              <a:t>‘music makes my world better’ (+7%) </a:t>
            </a:r>
          </a:p>
          <a:p>
            <a:pPr lvl="1"/>
            <a:r>
              <a:rPr lang="en-GB" dirty="0"/>
              <a:t>‘music is a big part of who I am’ (+11%)’ </a:t>
            </a:r>
          </a:p>
          <a:p>
            <a:pPr marL="0" indent="0">
              <a:buNone/>
            </a:pPr>
            <a:endParaRPr lang="en-GB" dirty="0"/>
          </a:p>
          <a:p>
            <a:pPr marL="0" indent="0">
              <a:buNone/>
            </a:pPr>
            <a:r>
              <a:rPr lang="en-GB" dirty="0"/>
              <a:t>Youth Music. (2024). </a:t>
            </a:r>
            <a:r>
              <a:rPr lang="en-GB" i="1" dirty="0"/>
              <a:t>Sound of the Next Generation</a:t>
            </a:r>
            <a:endParaRPr lang="en-GB" dirty="0"/>
          </a:p>
        </p:txBody>
      </p:sp>
    </p:spTree>
    <p:extLst>
      <p:ext uri="{BB962C8B-B14F-4D97-AF65-F5344CB8AC3E}">
        <p14:creationId xmlns:p14="http://schemas.microsoft.com/office/powerpoint/2010/main" val="23300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9"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sp>
          <p:nvSpPr>
            <p:cNvPr id="20"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grpSp>
      <p:sp useBgFill="1">
        <p:nvSpPr>
          <p:cNvPr id="21" name="Rectangle 20">
            <a:extLst>
              <a:ext uri="{FF2B5EF4-FFF2-40B4-BE49-F238E27FC236}">
                <a16:creationId xmlns:a16="http://schemas.microsoft.com/office/drawing/2014/main" id="{5D213B41-AC9B-4E61-BEED-FF4C168A8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209E4-B947-4446-AD42-C1B3A0C1F583}"/>
              </a:ext>
            </a:extLst>
          </p:cNvPr>
          <p:cNvSpPr>
            <a:spLocks noGrp="1"/>
          </p:cNvSpPr>
          <p:nvPr>
            <p:ph type="title"/>
          </p:nvPr>
        </p:nvSpPr>
        <p:spPr>
          <a:xfrm>
            <a:off x="659230" y="4484772"/>
            <a:ext cx="10869750" cy="1237298"/>
          </a:xfrm>
        </p:spPr>
        <p:txBody>
          <a:bodyPr vert="horz" lIns="91440" tIns="45720" rIns="91440" bIns="45720" rtlCol="0" anchor="b">
            <a:normAutofit/>
          </a:bodyPr>
          <a:lstStyle/>
          <a:p>
            <a:pPr algn="ctr"/>
            <a:r>
              <a:rPr lang="en-US" sz="4500" cap="all" dirty="0"/>
              <a:t>Gender in music higher education</a:t>
            </a:r>
          </a:p>
        </p:txBody>
      </p:sp>
      <p:sp>
        <p:nvSpPr>
          <p:cNvPr id="22" name="Freeform 6">
            <a:extLst>
              <a:ext uri="{FF2B5EF4-FFF2-40B4-BE49-F238E27FC236}">
                <a16:creationId xmlns:a16="http://schemas.microsoft.com/office/drawing/2014/main" id="{D8BB75D5-93A7-4EC9-A2FB-DCBDE6DE3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sp>
        <p:nvSpPr>
          <p:cNvPr id="23" name="Freeform 6">
            <a:extLst>
              <a:ext uri="{FF2B5EF4-FFF2-40B4-BE49-F238E27FC236}">
                <a16:creationId xmlns:a16="http://schemas.microsoft.com/office/drawing/2014/main" id="{628FBD9F-3B86-4C98-8F77-38332073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pic>
        <p:nvPicPr>
          <p:cNvPr id="3" name="Picture 2" descr="Chart, bar chart&#10;&#10;Description automatically generated">
            <a:extLst>
              <a:ext uri="{FF2B5EF4-FFF2-40B4-BE49-F238E27FC236}">
                <a16:creationId xmlns:a16="http://schemas.microsoft.com/office/drawing/2014/main" id="{BDFC26D6-1321-8916-12D0-148A2339C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48036" y="1150341"/>
            <a:ext cx="9666825" cy="2585314"/>
          </a:xfrm>
          <a:prstGeom prst="rect">
            <a:avLst/>
          </a:prstGeom>
          <a:noFill/>
        </p:spPr>
      </p:pic>
      <p:sp>
        <p:nvSpPr>
          <p:cNvPr id="5" name="TextBox 4">
            <a:extLst>
              <a:ext uri="{FF2B5EF4-FFF2-40B4-BE49-F238E27FC236}">
                <a16:creationId xmlns:a16="http://schemas.microsoft.com/office/drawing/2014/main" id="{F8E522BF-99BC-623D-AE32-DC82149E725F}"/>
              </a:ext>
            </a:extLst>
          </p:cNvPr>
          <p:cNvSpPr txBox="1"/>
          <p:nvPr/>
        </p:nvSpPr>
        <p:spPr>
          <a:xfrm>
            <a:off x="480117" y="5909733"/>
            <a:ext cx="11200119" cy="1200329"/>
          </a:xfrm>
          <a:prstGeom prst="rect">
            <a:avLst/>
          </a:prstGeom>
          <a:noFill/>
        </p:spPr>
        <p:txBody>
          <a:bodyPr wrap="square" rtlCol="0">
            <a:spAutoFit/>
          </a:bodyPr>
          <a:lstStyle/>
          <a:p>
            <a:r>
              <a:rPr lang="en-GB" dirty="0"/>
              <a:t>Bull, A., </a:t>
            </a:r>
            <a:r>
              <a:rPr lang="en-GB" dirty="0" err="1"/>
              <a:t>Bhachu</a:t>
            </a:r>
            <a:r>
              <a:rPr lang="en-GB" dirty="0"/>
              <a:t>, D., Blier-Carruthers, A., Bradley, A., &amp; James, S. (2022). </a:t>
            </a:r>
            <a:r>
              <a:rPr lang="en-GB" i="1" dirty="0"/>
              <a:t>Slow Train Coming? Equality, Diversity and Inclusion in UK music higher education</a:t>
            </a:r>
            <a:r>
              <a:rPr lang="en-GB" dirty="0"/>
              <a:t>. Equality, Diversity and Inclusion in Music Studies network. </a:t>
            </a:r>
            <a:r>
              <a:rPr lang="en-GB" dirty="0">
                <a:hlinkClick r:id="rId4"/>
              </a:rPr>
              <a:t>https://edims.network/report/slowtraincoming/</a:t>
            </a:r>
            <a:endParaRPr lang="en-GB" dirty="0"/>
          </a:p>
          <a:p>
            <a:endParaRPr lang="en-GB" dirty="0"/>
          </a:p>
        </p:txBody>
      </p:sp>
    </p:spTree>
    <p:extLst>
      <p:ext uri="{BB962C8B-B14F-4D97-AF65-F5344CB8AC3E}">
        <p14:creationId xmlns:p14="http://schemas.microsoft.com/office/powerpoint/2010/main" val="79310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594"/>
            <a:ext cx="6364776" cy="6858594"/>
          </a:xfrm>
          <a:prstGeom prst="rect">
            <a:avLst/>
          </a:prstGeom>
        </p:spPr>
      </p:pic>
    </p:spTree>
    <p:extLst>
      <p:ext uri="{BB962C8B-B14F-4D97-AF65-F5344CB8AC3E}">
        <p14:creationId xmlns:p14="http://schemas.microsoft.com/office/powerpoint/2010/main" val="166144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l="4115" b="55591"/>
          <a:stretch/>
        </p:blipFill>
        <p:spPr>
          <a:xfrm>
            <a:off x="0" y="0"/>
            <a:ext cx="11224808" cy="6857999"/>
          </a:xfrm>
        </p:spPr>
      </p:pic>
      <p:sp>
        <p:nvSpPr>
          <p:cNvPr id="6" name="TextBox 5"/>
          <p:cNvSpPr txBox="1"/>
          <p:nvPr/>
        </p:nvSpPr>
        <p:spPr>
          <a:xfrm>
            <a:off x="217714" y="295352"/>
            <a:ext cx="4125686" cy="646331"/>
          </a:xfrm>
          <a:prstGeom prst="rect">
            <a:avLst/>
          </a:prstGeom>
          <a:noFill/>
        </p:spPr>
        <p:txBody>
          <a:bodyPr wrap="square" rtlCol="0">
            <a:spAutoFit/>
          </a:bodyPr>
          <a:lstStyle/>
          <a:p>
            <a:r>
              <a:rPr lang="en-GB" dirty="0"/>
              <a:t>Vick Bain (2019). </a:t>
            </a:r>
            <a:r>
              <a:rPr lang="en-GB" i="1" dirty="0"/>
              <a:t>Counting the Music Industry</a:t>
            </a:r>
            <a:endParaRPr lang="en-GB" dirty="0"/>
          </a:p>
        </p:txBody>
      </p:sp>
    </p:spTree>
    <p:extLst>
      <p:ext uri="{BB962C8B-B14F-4D97-AF65-F5344CB8AC3E}">
        <p14:creationId xmlns:p14="http://schemas.microsoft.com/office/powerpoint/2010/main" val="1745457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24DA-3B9D-9CA2-EBEE-E7F68A4AAEA0}"/>
              </a:ext>
            </a:extLst>
          </p:cNvPr>
          <p:cNvSpPr>
            <a:spLocks noGrp="1"/>
          </p:cNvSpPr>
          <p:nvPr>
            <p:ph type="title"/>
          </p:nvPr>
        </p:nvSpPr>
        <p:spPr/>
        <p:txBody>
          <a:bodyPr>
            <a:normAutofit/>
          </a:bodyPr>
          <a:lstStyle/>
          <a:p>
            <a:r>
              <a:rPr lang="en-GB" dirty="0"/>
              <a:t>What’s going on? </a:t>
            </a:r>
            <a:br>
              <a:rPr lang="en-GB" dirty="0"/>
            </a:br>
            <a:endParaRPr lang="en-GB" dirty="0"/>
          </a:p>
        </p:txBody>
      </p:sp>
      <p:sp>
        <p:nvSpPr>
          <p:cNvPr id="4" name="Content Placeholder 3">
            <a:extLst>
              <a:ext uri="{FF2B5EF4-FFF2-40B4-BE49-F238E27FC236}">
                <a16:creationId xmlns:a16="http://schemas.microsoft.com/office/drawing/2014/main" id="{2D419DDA-6FE0-617F-4BFA-1B2456BC0675}"/>
              </a:ext>
            </a:extLst>
          </p:cNvPr>
          <p:cNvSpPr>
            <a:spLocks noGrp="1"/>
          </p:cNvSpPr>
          <p:nvPr>
            <p:ph idx="1"/>
          </p:nvPr>
        </p:nvSpPr>
        <p:spPr/>
        <p:txBody>
          <a:bodyPr>
            <a:normAutofit/>
          </a:bodyPr>
          <a:lstStyle/>
          <a:p>
            <a:r>
              <a:rPr lang="en-GB" sz="2800" dirty="0"/>
              <a:t>What happens to girls and music-making as they grow up?</a:t>
            </a:r>
          </a:p>
          <a:p>
            <a:r>
              <a:rPr lang="en-GB" sz="2800" dirty="0"/>
              <a:t>What happens to boys and music-making as they grow up?</a:t>
            </a:r>
          </a:p>
          <a:p>
            <a:r>
              <a:rPr lang="en-GB" sz="2800" dirty="0"/>
              <a:t>What happens to non-binary pupils and music-making as they grow up?</a:t>
            </a:r>
          </a:p>
        </p:txBody>
      </p:sp>
    </p:spTree>
    <p:extLst>
      <p:ext uri="{BB962C8B-B14F-4D97-AF65-F5344CB8AC3E}">
        <p14:creationId xmlns:p14="http://schemas.microsoft.com/office/powerpoint/2010/main" val="1655766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19F4-9454-501F-41E4-1E540B37D806}"/>
              </a:ext>
            </a:extLst>
          </p:cNvPr>
          <p:cNvSpPr>
            <a:spLocks noGrp="1"/>
          </p:cNvSpPr>
          <p:nvPr>
            <p:ph type="title"/>
          </p:nvPr>
        </p:nvSpPr>
        <p:spPr>
          <a:xfrm>
            <a:off x="1371600" y="685800"/>
            <a:ext cx="5900057" cy="1375229"/>
          </a:xfrm>
        </p:spPr>
        <p:txBody>
          <a:bodyPr/>
          <a:lstStyle/>
          <a:p>
            <a:r>
              <a:rPr lang="en-GB" dirty="0"/>
              <a:t>Misogyny in Music report (2024)</a:t>
            </a:r>
          </a:p>
        </p:txBody>
      </p:sp>
      <p:sp>
        <p:nvSpPr>
          <p:cNvPr id="3" name="Content Placeholder 2">
            <a:extLst>
              <a:ext uri="{FF2B5EF4-FFF2-40B4-BE49-F238E27FC236}">
                <a16:creationId xmlns:a16="http://schemas.microsoft.com/office/drawing/2014/main" id="{88CD54BB-CB9A-AA0A-F4D8-C96DEAE1F1CF}"/>
              </a:ext>
            </a:extLst>
          </p:cNvPr>
          <p:cNvSpPr>
            <a:spLocks noGrp="1"/>
          </p:cNvSpPr>
          <p:nvPr>
            <p:ph idx="1"/>
          </p:nvPr>
        </p:nvSpPr>
        <p:spPr>
          <a:xfrm>
            <a:off x="1248229" y="3018970"/>
            <a:ext cx="5457371" cy="3153229"/>
          </a:xfrm>
        </p:spPr>
        <p:txBody>
          <a:bodyPr/>
          <a:lstStyle/>
          <a:p>
            <a:r>
              <a:rPr lang="en-GB" b="1" dirty="0"/>
              <a:t>Recommendation: </a:t>
            </a:r>
            <a:r>
              <a:rPr lang="en-GB" dirty="0"/>
              <a:t>Music colleges, conservatoires and other educational settings need to do more to address </a:t>
            </a:r>
            <a:r>
              <a:rPr lang="en-GB" b="1" dirty="0"/>
              <a:t>the gendering of instruments, roles and genres </a:t>
            </a:r>
            <a:r>
              <a:rPr lang="en-GB" dirty="0"/>
              <a:t>and improve the visibility of and support for </a:t>
            </a:r>
            <a:r>
              <a:rPr lang="en-GB" b="1" dirty="0"/>
              <a:t>female role models. </a:t>
            </a:r>
          </a:p>
          <a:p>
            <a:endParaRPr lang="en-GB" dirty="0"/>
          </a:p>
        </p:txBody>
      </p:sp>
      <p:pic>
        <p:nvPicPr>
          <p:cNvPr id="5" name="Picture 4">
            <a:extLst>
              <a:ext uri="{FF2B5EF4-FFF2-40B4-BE49-F238E27FC236}">
                <a16:creationId xmlns:a16="http://schemas.microsoft.com/office/drawing/2014/main" id="{2B758E8A-C027-5DC3-BCC8-BA49BC7856F1}"/>
              </a:ext>
            </a:extLst>
          </p:cNvPr>
          <p:cNvPicPr>
            <a:picLocks noChangeAspect="1"/>
          </p:cNvPicPr>
          <p:nvPr/>
        </p:nvPicPr>
        <p:blipFill>
          <a:blip r:embed="rId3"/>
          <a:srcRect l="46428" t="26640" r="24762" b="307"/>
          <a:stretch/>
        </p:blipFill>
        <p:spPr>
          <a:xfrm>
            <a:off x="7126514" y="34250"/>
            <a:ext cx="5065486" cy="6823750"/>
          </a:xfrm>
          <a:prstGeom prst="rect">
            <a:avLst/>
          </a:prstGeom>
        </p:spPr>
      </p:pic>
    </p:spTree>
    <p:extLst>
      <p:ext uri="{BB962C8B-B14F-4D97-AF65-F5344CB8AC3E}">
        <p14:creationId xmlns:p14="http://schemas.microsoft.com/office/powerpoint/2010/main" val="89161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65D4-81CD-849C-4E9C-7D3BBC1AF716}"/>
              </a:ext>
            </a:extLst>
          </p:cNvPr>
          <p:cNvSpPr>
            <a:spLocks noGrp="1"/>
          </p:cNvSpPr>
          <p:nvPr>
            <p:ph type="title"/>
          </p:nvPr>
        </p:nvSpPr>
        <p:spPr>
          <a:xfrm>
            <a:off x="8470899" y="1314922"/>
            <a:ext cx="3275013" cy="4408488"/>
          </a:xfrm>
        </p:spPr>
        <p:txBody>
          <a:bodyPr vert="horz" lIns="91440" tIns="45720" rIns="91440" bIns="45720" rtlCol="0" anchor="b">
            <a:normAutofit fontScale="90000"/>
          </a:bodyPr>
          <a:lstStyle/>
          <a:p>
            <a:r>
              <a:rPr lang="en-US" dirty="0">
                <a:solidFill>
                  <a:schemeClr val="tx1"/>
                </a:solidFill>
              </a:rPr>
              <a:t>Gender norms and stereotypes:</a:t>
            </a:r>
            <a:br>
              <a:rPr lang="en-US" dirty="0">
                <a:solidFill>
                  <a:schemeClr val="tx1"/>
                </a:solidFill>
              </a:rPr>
            </a:br>
            <a:br>
              <a:rPr lang="en-US" sz="2900" dirty="0">
                <a:solidFill>
                  <a:schemeClr val="tx1"/>
                </a:solidFill>
              </a:rPr>
            </a:br>
            <a:br>
              <a:rPr lang="en-US" sz="2900" dirty="0">
                <a:solidFill>
                  <a:schemeClr val="tx1"/>
                </a:solidFill>
              </a:rPr>
            </a:br>
            <a:r>
              <a:rPr lang="en-GB" sz="2900" b="0" i="0" dirty="0">
                <a:solidFill>
                  <a:schemeClr val="tx1"/>
                </a:solidFill>
                <a:effectLst/>
                <a:latin typeface="Arial" panose="020B0604020202020204" pitchFamily="34" charset="0"/>
              </a:rPr>
              <a:t>Gender norms are </a:t>
            </a:r>
            <a:r>
              <a:rPr lang="en-GB" sz="2900" b="1" i="0" dirty="0">
                <a:solidFill>
                  <a:schemeClr val="tx1"/>
                </a:solidFill>
                <a:effectLst/>
                <a:latin typeface="Arial" panose="020B0604020202020204" pitchFamily="34" charset="0"/>
              </a:rPr>
              <a:t>ideas about how women and men should </a:t>
            </a:r>
            <a:r>
              <a:rPr lang="en-GB" sz="2900" b="1" i="1" dirty="0">
                <a:solidFill>
                  <a:schemeClr val="tx1"/>
                </a:solidFill>
                <a:effectLst/>
                <a:latin typeface="Arial" panose="020B0604020202020204" pitchFamily="34" charset="0"/>
              </a:rPr>
              <a:t>be</a:t>
            </a:r>
            <a:r>
              <a:rPr lang="en-GB" sz="2900" b="1" i="0" dirty="0">
                <a:solidFill>
                  <a:schemeClr val="tx1"/>
                </a:solidFill>
                <a:effectLst/>
                <a:latin typeface="Arial" panose="020B0604020202020204" pitchFamily="34" charset="0"/>
              </a:rPr>
              <a:t> and </a:t>
            </a:r>
            <a:r>
              <a:rPr lang="en-GB" sz="2900" b="1" i="1" dirty="0">
                <a:solidFill>
                  <a:schemeClr val="tx1"/>
                </a:solidFill>
                <a:effectLst/>
                <a:latin typeface="Arial" panose="020B0604020202020204" pitchFamily="34" charset="0"/>
              </a:rPr>
              <a:t>act</a:t>
            </a:r>
            <a:endParaRPr lang="en-US" sz="2900" i="1" dirty="0">
              <a:solidFill>
                <a:schemeClr val="tx1"/>
              </a:solidFill>
            </a:endParaRPr>
          </a:p>
        </p:txBody>
      </p:sp>
      <p:pic>
        <p:nvPicPr>
          <p:cNvPr id="4" name="Content Placeholder 3">
            <a:extLst>
              <a:ext uri="{FF2B5EF4-FFF2-40B4-BE49-F238E27FC236}">
                <a16:creationId xmlns:a16="http://schemas.microsoft.com/office/drawing/2014/main" id="{818E20AA-1E31-6934-3D3A-E92E7595B77D}"/>
              </a:ext>
            </a:extLst>
          </p:cNvPr>
          <p:cNvPicPr>
            <a:picLocks noGrp="1" noChangeAspect="1"/>
          </p:cNvPicPr>
          <p:nvPr>
            <p:ph idx="1"/>
          </p:nvPr>
        </p:nvPicPr>
        <p:blipFill>
          <a:blip r:embed="rId3"/>
          <a:stretch>
            <a:fillRect/>
          </a:stretch>
        </p:blipFill>
        <p:spPr>
          <a:xfrm>
            <a:off x="634275" y="900616"/>
            <a:ext cx="6900380" cy="5056767"/>
          </a:xfrm>
          <a:prstGeom prst="rect">
            <a:avLst/>
          </a:prstGeom>
        </p:spPr>
      </p:pic>
    </p:spTree>
    <p:extLst>
      <p:ext uri="{BB962C8B-B14F-4D97-AF65-F5344CB8AC3E}">
        <p14:creationId xmlns:p14="http://schemas.microsoft.com/office/powerpoint/2010/main" val="2066218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D297-CCC5-4C2B-A109-156F8781D6E7}"/>
              </a:ext>
            </a:extLst>
          </p:cNvPr>
          <p:cNvSpPr>
            <a:spLocks noGrp="1"/>
          </p:cNvSpPr>
          <p:nvPr>
            <p:ph type="title"/>
          </p:nvPr>
        </p:nvSpPr>
        <p:spPr>
          <a:xfrm>
            <a:off x="6389913" y="685799"/>
            <a:ext cx="5555343" cy="1505857"/>
          </a:xfrm>
        </p:spPr>
        <p:txBody>
          <a:bodyPr>
            <a:normAutofit fontScale="90000"/>
          </a:bodyPr>
          <a:lstStyle/>
          <a:p>
            <a:r>
              <a:rPr lang="en-GB" dirty="0"/>
              <a:t>How do gender norms get into music education?</a:t>
            </a:r>
          </a:p>
        </p:txBody>
      </p:sp>
      <p:sp>
        <p:nvSpPr>
          <p:cNvPr id="3" name="Content Placeholder 2">
            <a:extLst>
              <a:ext uri="{FF2B5EF4-FFF2-40B4-BE49-F238E27FC236}">
                <a16:creationId xmlns:a16="http://schemas.microsoft.com/office/drawing/2014/main" id="{68CA6357-01AD-41C4-93F9-A6A22D8AFE3B}"/>
              </a:ext>
            </a:extLst>
          </p:cNvPr>
          <p:cNvSpPr>
            <a:spLocks noGrp="1"/>
          </p:cNvSpPr>
          <p:nvPr>
            <p:ph idx="1"/>
          </p:nvPr>
        </p:nvSpPr>
        <p:spPr>
          <a:xfrm>
            <a:off x="6211229" y="3033132"/>
            <a:ext cx="5305857" cy="2834268"/>
          </a:xfrm>
        </p:spPr>
        <p:txBody>
          <a:bodyPr>
            <a:normAutofit fontScale="92500" lnSpcReduction="20000"/>
          </a:bodyPr>
          <a:lstStyle/>
          <a:p>
            <a:pPr marL="0" indent="0">
              <a:buNone/>
            </a:pPr>
            <a:r>
              <a:rPr lang="en-GB" sz="3400" dirty="0"/>
              <a:t>‘</a:t>
            </a:r>
            <a:r>
              <a:rPr lang="en-GB" sz="3400" b="1" i="1" dirty="0"/>
              <a:t>We do not have to listen to a man playing the drums; we can listen to the music played on the drums.’</a:t>
            </a:r>
            <a:endParaRPr lang="en-GB" sz="3400" i="1" dirty="0"/>
          </a:p>
          <a:p>
            <a:pPr marL="0" indent="0">
              <a:buNone/>
            </a:pPr>
            <a:endParaRPr lang="en-GB" dirty="0"/>
          </a:p>
          <a:p>
            <a:pPr marL="0" indent="0">
              <a:buNone/>
            </a:pPr>
            <a:r>
              <a:rPr lang="en-GB" dirty="0"/>
              <a:t>Green, Lucy. 1997. </a:t>
            </a:r>
            <a:r>
              <a:rPr lang="en-GB" i="1" dirty="0"/>
              <a:t>Music, Gender, Education</a:t>
            </a:r>
            <a:r>
              <a:rPr lang="en-GB" dirty="0"/>
              <a:t>. Cambridge: Cambridge University Press. </a:t>
            </a:r>
          </a:p>
          <a:p>
            <a:pPr marL="0" indent="0">
              <a:buNone/>
            </a:pPr>
            <a:endParaRPr lang="en-GB" dirty="0"/>
          </a:p>
        </p:txBody>
      </p:sp>
      <p:pic>
        <p:nvPicPr>
          <p:cNvPr id="4" name="Picture 3" descr="Text&#10;&#10;Description automatically generated">
            <a:extLst>
              <a:ext uri="{FF2B5EF4-FFF2-40B4-BE49-F238E27FC236}">
                <a16:creationId xmlns:a16="http://schemas.microsoft.com/office/drawing/2014/main" id="{B9865430-C499-4E4B-B958-B2C0F272ABCD}"/>
              </a:ext>
            </a:extLst>
          </p:cNvPr>
          <p:cNvPicPr>
            <a:picLocks noChangeAspect="1"/>
          </p:cNvPicPr>
          <p:nvPr/>
        </p:nvPicPr>
        <p:blipFill>
          <a:blip r:embed="rId3"/>
          <a:stretch>
            <a:fillRect/>
          </a:stretch>
        </p:blipFill>
        <p:spPr>
          <a:xfrm>
            <a:off x="1912709" y="645106"/>
            <a:ext cx="3292961" cy="5247747"/>
          </a:xfrm>
          <a:prstGeom prst="rect">
            <a:avLst/>
          </a:prstGeom>
        </p:spPr>
      </p:pic>
    </p:spTree>
    <p:extLst>
      <p:ext uri="{BB962C8B-B14F-4D97-AF65-F5344CB8AC3E}">
        <p14:creationId xmlns:p14="http://schemas.microsoft.com/office/powerpoint/2010/main" val="2602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5CD5-094F-46CA-8FF4-1A0556EEBB40}"/>
              </a:ext>
            </a:extLst>
          </p:cNvPr>
          <p:cNvSpPr>
            <a:spLocks noGrp="1"/>
          </p:cNvSpPr>
          <p:nvPr>
            <p:ph type="title"/>
          </p:nvPr>
        </p:nvSpPr>
        <p:spPr>
          <a:xfrm>
            <a:off x="1295400" y="137886"/>
            <a:ext cx="9601200" cy="969579"/>
          </a:xfrm>
        </p:spPr>
        <p:txBody>
          <a:bodyPr/>
          <a:lstStyle/>
          <a:p>
            <a:r>
              <a:rPr lang="en-GB" dirty="0"/>
              <a:t>Discussion</a:t>
            </a:r>
          </a:p>
        </p:txBody>
      </p:sp>
      <p:sp>
        <p:nvSpPr>
          <p:cNvPr id="3" name="Content Placeholder 2">
            <a:extLst>
              <a:ext uri="{FF2B5EF4-FFF2-40B4-BE49-F238E27FC236}">
                <a16:creationId xmlns:a16="http://schemas.microsoft.com/office/drawing/2014/main" id="{F3779D1F-B78A-404B-8EB4-99DF4454CC99}"/>
              </a:ext>
            </a:extLst>
          </p:cNvPr>
          <p:cNvSpPr>
            <a:spLocks noGrp="1"/>
          </p:cNvSpPr>
          <p:nvPr>
            <p:ph idx="1"/>
          </p:nvPr>
        </p:nvSpPr>
        <p:spPr>
          <a:xfrm>
            <a:off x="1030515" y="1405467"/>
            <a:ext cx="10788952" cy="5314647"/>
          </a:xfrm>
        </p:spPr>
        <p:txBody>
          <a:bodyPr>
            <a:noAutofit/>
          </a:bodyPr>
          <a:lstStyle/>
          <a:p>
            <a:r>
              <a:rPr lang="en-GB" dirty="0"/>
              <a:t>How were gender inequalities or stereotypes present in your own music education? Think about:</a:t>
            </a:r>
          </a:p>
          <a:p>
            <a:pPr lvl="1"/>
            <a:r>
              <a:rPr lang="en-GB" dirty="0"/>
              <a:t>Leadership</a:t>
            </a:r>
          </a:p>
          <a:p>
            <a:pPr lvl="1"/>
            <a:r>
              <a:rPr lang="en-GB" dirty="0"/>
              <a:t>Different technologies</a:t>
            </a:r>
          </a:p>
          <a:p>
            <a:pPr lvl="1"/>
            <a:r>
              <a:rPr lang="en-GB" dirty="0"/>
              <a:t>Instrument choice</a:t>
            </a:r>
          </a:p>
          <a:p>
            <a:pPr lvl="1"/>
            <a:r>
              <a:rPr lang="en-GB" dirty="0"/>
              <a:t>Creativity</a:t>
            </a:r>
          </a:p>
          <a:p>
            <a:pPr lvl="1"/>
            <a:r>
              <a:rPr lang="en-GB" dirty="0"/>
              <a:t>Clothing/the body</a:t>
            </a:r>
          </a:p>
          <a:p>
            <a:pPr lvl="1"/>
            <a:r>
              <a:rPr lang="en-GB" dirty="0"/>
              <a:t>Behaviours that you get praised for</a:t>
            </a:r>
          </a:p>
          <a:p>
            <a:pPr lvl="1"/>
            <a:r>
              <a:rPr lang="en-GB" dirty="0"/>
              <a:t>Behaviours you get blamed for</a:t>
            </a:r>
          </a:p>
          <a:p>
            <a:r>
              <a:rPr lang="en-GB" dirty="0"/>
              <a:t>What strategies have you used/could you use to address gender inequalities and stereotypes in your teaching?</a:t>
            </a:r>
          </a:p>
          <a:p>
            <a:r>
              <a:rPr lang="en-GB" dirty="0"/>
              <a:t>How can we create inclusive spaces for gender-diverse children and young people?</a:t>
            </a:r>
          </a:p>
          <a:p>
            <a:pPr lvl="1"/>
            <a:endParaRPr lang="en-GB" dirty="0"/>
          </a:p>
          <a:p>
            <a:pPr marL="0" indent="0">
              <a:buNone/>
            </a:pPr>
            <a:endParaRPr lang="en-GB" dirty="0"/>
          </a:p>
        </p:txBody>
      </p:sp>
    </p:spTree>
    <p:extLst>
      <p:ext uri="{BB962C8B-B14F-4D97-AF65-F5344CB8AC3E}">
        <p14:creationId xmlns:p14="http://schemas.microsoft.com/office/powerpoint/2010/main" val="283583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49DCA0-3215-4A6F-B1EE-E33E3A92EFCC}"/>
              </a:ext>
            </a:extLst>
          </p:cNvPr>
          <p:cNvSpPr>
            <a:spLocks noGrp="1"/>
          </p:cNvSpPr>
          <p:nvPr>
            <p:ph idx="1"/>
          </p:nvPr>
        </p:nvSpPr>
        <p:spPr>
          <a:xfrm>
            <a:off x="1077141" y="1272430"/>
            <a:ext cx="9821917" cy="5347138"/>
          </a:xfrm>
        </p:spPr>
        <p:txBody>
          <a:bodyPr numCol="2">
            <a:noAutofit/>
          </a:bodyPr>
          <a:lstStyle/>
          <a:p>
            <a:pPr marL="0" indent="0">
              <a:buNone/>
            </a:pPr>
            <a:r>
              <a:rPr lang="en-GB" b="1" dirty="0"/>
              <a:t>Staying within a feminine gender role:</a:t>
            </a:r>
            <a:endParaRPr lang="en-GB" dirty="0"/>
          </a:p>
          <a:p>
            <a:r>
              <a:rPr lang="en-GB" dirty="0"/>
              <a:t>Singing/playing string or high woodwind instruments</a:t>
            </a:r>
          </a:p>
          <a:p>
            <a:r>
              <a:rPr lang="en-GB" dirty="0"/>
              <a:t>Being ‘cooperative and conformist’ (Green, 1997, p.166)</a:t>
            </a:r>
          </a:p>
          <a:p>
            <a:r>
              <a:rPr lang="en-GB" dirty="0"/>
              <a:t>Bodily movements being controlled/instructed by others</a:t>
            </a:r>
          </a:p>
          <a:p>
            <a:r>
              <a:rPr lang="en-GB" dirty="0"/>
              <a:t>Playing roles/characters that represent ‘normal’ femininity</a:t>
            </a:r>
          </a:p>
          <a:p>
            <a:r>
              <a:rPr lang="en-GB" dirty="0"/>
              <a:t>SATB choral singing (?)</a:t>
            </a:r>
          </a:p>
          <a:p>
            <a:r>
              <a:rPr lang="en-GB" dirty="0"/>
              <a:t>Wearing ‘appropriate’ clothes</a:t>
            </a:r>
          </a:p>
          <a:p>
            <a:pPr marL="0" indent="0">
              <a:buNone/>
            </a:pPr>
            <a:endParaRPr lang="en-GB" dirty="0"/>
          </a:p>
          <a:p>
            <a:pPr marL="0" indent="0">
              <a:buNone/>
            </a:pPr>
            <a:endParaRPr lang="en-GB" dirty="0"/>
          </a:p>
          <a:p>
            <a:pPr marL="0" indent="0">
              <a:buNone/>
            </a:pPr>
            <a:endParaRPr lang="en-GB" dirty="0"/>
          </a:p>
          <a:p>
            <a:pPr marL="0" indent="0">
              <a:buNone/>
            </a:pPr>
            <a:r>
              <a:rPr lang="en-GB" b="1" dirty="0"/>
              <a:t>     Resisting feminine gender roles:</a:t>
            </a:r>
          </a:p>
          <a:p>
            <a:r>
              <a:rPr lang="en-GB" dirty="0"/>
              <a:t>Playing brass instruments</a:t>
            </a:r>
          </a:p>
          <a:p>
            <a:r>
              <a:rPr lang="en-GB" dirty="0"/>
              <a:t>Conducting/using your body to take up space</a:t>
            </a:r>
          </a:p>
          <a:p>
            <a:r>
              <a:rPr lang="en-GB" dirty="0"/>
              <a:t>Taking a public/senior leadership role </a:t>
            </a:r>
          </a:p>
          <a:p>
            <a:r>
              <a:rPr lang="en-GB" dirty="0"/>
              <a:t>Using technology</a:t>
            </a:r>
          </a:p>
          <a:p>
            <a:r>
              <a:rPr lang="en-GB" dirty="0"/>
              <a:t>Being creative</a:t>
            </a:r>
          </a:p>
          <a:p>
            <a:r>
              <a:rPr lang="en-GB" dirty="0"/>
              <a:t>Being gender-nonconforming/queer/non-heterosexual</a:t>
            </a:r>
          </a:p>
          <a:p>
            <a:pPr marL="0" indent="0">
              <a:buNone/>
            </a:pPr>
            <a:endParaRPr lang="en-GB" dirty="0"/>
          </a:p>
          <a:p>
            <a:endParaRPr lang="en-GB" dirty="0"/>
          </a:p>
        </p:txBody>
      </p:sp>
    </p:spTree>
    <p:extLst>
      <p:ext uri="{BB962C8B-B14F-4D97-AF65-F5344CB8AC3E}">
        <p14:creationId xmlns:p14="http://schemas.microsoft.com/office/powerpoint/2010/main" val="31569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D9E5-0629-445D-95EE-C6938C7FB2C2}"/>
              </a:ext>
            </a:extLst>
          </p:cNvPr>
          <p:cNvSpPr>
            <a:spLocks noGrp="1"/>
          </p:cNvSpPr>
          <p:nvPr>
            <p:ph type="title"/>
          </p:nvPr>
        </p:nvSpPr>
        <p:spPr/>
        <p:txBody>
          <a:bodyPr/>
          <a:lstStyle/>
          <a:p>
            <a:r>
              <a:rPr lang="en-GB" dirty="0"/>
              <a:t>The ‘hidden curriculum’ of music education</a:t>
            </a:r>
          </a:p>
        </p:txBody>
      </p:sp>
      <p:sp>
        <p:nvSpPr>
          <p:cNvPr id="3" name="Content Placeholder 2">
            <a:extLst>
              <a:ext uri="{FF2B5EF4-FFF2-40B4-BE49-F238E27FC236}">
                <a16:creationId xmlns:a16="http://schemas.microsoft.com/office/drawing/2014/main" id="{FD6F214F-862D-4EFA-9245-B5F4F9BBFF1F}"/>
              </a:ext>
            </a:extLst>
          </p:cNvPr>
          <p:cNvSpPr>
            <a:spLocks noGrp="1"/>
          </p:cNvSpPr>
          <p:nvPr>
            <p:ph idx="1"/>
          </p:nvPr>
        </p:nvSpPr>
        <p:spPr>
          <a:xfrm>
            <a:off x="1371600" y="3033486"/>
            <a:ext cx="9601200" cy="2833914"/>
          </a:xfrm>
        </p:spPr>
        <p:txBody>
          <a:bodyPr/>
          <a:lstStyle/>
          <a:p>
            <a:pPr marL="0" indent="0">
              <a:buNone/>
            </a:pPr>
            <a:r>
              <a:rPr lang="en-GB" dirty="0"/>
              <a:t>‘the unstated norms, </a:t>
            </a:r>
            <a:r>
              <a:rPr lang="en-GB" b="1" dirty="0"/>
              <a:t>values</a:t>
            </a:r>
            <a:r>
              <a:rPr lang="en-GB" dirty="0"/>
              <a:t> and </a:t>
            </a:r>
            <a:r>
              <a:rPr lang="en-GB" b="1" dirty="0"/>
              <a:t>beliefs</a:t>
            </a:r>
            <a:r>
              <a:rPr lang="en-GB" dirty="0"/>
              <a:t> that are transmitted to students through the underlying structure of meaning in both </a:t>
            </a:r>
            <a:r>
              <a:rPr lang="en-GB" b="1" dirty="0"/>
              <a:t>the formal content </a:t>
            </a:r>
            <a:r>
              <a:rPr lang="en-GB" dirty="0"/>
              <a:t>as well as </a:t>
            </a:r>
            <a:r>
              <a:rPr lang="en-GB" b="1" dirty="0"/>
              <a:t>the social relations </a:t>
            </a:r>
            <a:r>
              <a:rPr lang="en-GB" dirty="0"/>
              <a:t>of school and classroom life’ (Giroux and Penna, 1976)</a:t>
            </a:r>
          </a:p>
        </p:txBody>
      </p:sp>
    </p:spTree>
    <p:extLst>
      <p:ext uri="{BB962C8B-B14F-4D97-AF65-F5344CB8AC3E}">
        <p14:creationId xmlns:p14="http://schemas.microsoft.com/office/powerpoint/2010/main" val="142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AAC51-284D-6BC9-434D-FC4D6EC6B5F1}"/>
              </a:ext>
            </a:extLst>
          </p:cNvPr>
          <p:cNvSpPr>
            <a:spLocks noGrp="1"/>
          </p:cNvSpPr>
          <p:nvPr>
            <p:ph type="title"/>
          </p:nvPr>
        </p:nvSpPr>
        <p:spPr>
          <a:xfrm>
            <a:off x="1066799" y="194734"/>
            <a:ext cx="10752667" cy="1363133"/>
          </a:xfrm>
        </p:spPr>
        <p:txBody>
          <a:bodyPr/>
          <a:lstStyle/>
          <a:p>
            <a:r>
              <a:rPr lang="en-GB" dirty="0"/>
              <a:t>Trans students’ advice to music teachers</a:t>
            </a:r>
          </a:p>
        </p:txBody>
      </p:sp>
      <p:sp>
        <p:nvSpPr>
          <p:cNvPr id="3" name="Content Placeholder 2">
            <a:extLst>
              <a:ext uri="{FF2B5EF4-FFF2-40B4-BE49-F238E27FC236}">
                <a16:creationId xmlns:a16="http://schemas.microsoft.com/office/drawing/2014/main" id="{02DB1FB6-42B9-0053-8B5D-4CF49EBC37C0}"/>
              </a:ext>
            </a:extLst>
          </p:cNvPr>
          <p:cNvSpPr>
            <a:spLocks noGrp="1"/>
          </p:cNvSpPr>
          <p:nvPr>
            <p:ph idx="1"/>
          </p:nvPr>
        </p:nvSpPr>
        <p:spPr>
          <a:xfrm>
            <a:off x="694267" y="1811867"/>
            <a:ext cx="11497733" cy="5046133"/>
          </a:xfrm>
        </p:spPr>
        <p:txBody>
          <a:bodyPr>
            <a:normAutofit/>
          </a:bodyPr>
          <a:lstStyle/>
          <a:p>
            <a:r>
              <a:rPr lang="en-GB" dirty="0">
                <a:solidFill>
                  <a:srgbClr val="222222"/>
                </a:solidFill>
                <a:latin typeface="Arial" panose="020B0604020202020204" pitchFamily="34" charset="0"/>
              </a:rPr>
              <a:t>On including and </a:t>
            </a:r>
            <a:r>
              <a:rPr lang="en-GB" dirty="0" err="1">
                <a:solidFill>
                  <a:srgbClr val="222222"/>
                </a:solidFill>
                <a:latin typeface="Arial" panose="020B0604020202020204" pitchFamily="34" charset="0"/>
              </a:rPr>
              <a:t>honoring</a:t>
            </a:r>
            <a:r>
              <a:rPr lang="en-GB" dirty="0">
                <a:solidFill>
                  <a:srgbClr val="222222"/>
                </a:solidFill>
                <a:latin typeface="Arial" panose="020B0604020202020204" pitchFamily="34" charset="0"/>
              </a:rPr>
              <a:t> trans students: “The first thing I would tell [music teachers] it is that if a student talks to them about something that they don’t understand, don’t respond immediately . . . Don’t just go with your gut feeling. Ask questions, look it up online or wherever, ask other music teachers who might have dealt with this before (if you haven’t). Talk to the student” - Skyler</a:t>
            </a:r>
          </a:p>
          <a:p>
            <a:r>
              <a:rPr lang="en-GB" dirty="0">
                <a:solidFill>
                  <a:srgbClr val="222222"/>
                </a:solidFill>
                <a:latin typeface="Arial" panose="020B0604020202020204" pitchFamily="34" charset="0"/>
              </a:rPr>
              <a:t>‘Acting like trans students are “an issue” that need to be addressed rather than just another student with another situation is, I think, the main problem . . . It’s addressing it: “OK here’s the situation, this is what we’re going to do about it,” – Jon</a:t>
            </a:r>
          </a:p>
          <a:p>
            <a:pPr marL="0" indent="0">
              <a:buNone/>
            </a:pPr>
            <a:endParaRPr lang="en-GB" dirty="0">
              <a:solidFill>
                <a:srgbClr val="222222"/>
              </a:solidFill>
              <a:latin typeface="Arial" panose="020B0604020202020204" pitchFamily="34" charset="0"/>
            </a:endParaRPr>
          </a:p>
          <a:p>
            <a:pPr marL="0" indent="0">
              <a:buNone/>
            </a:pPr>
            <a:r>
              <a:rPr lang="en-GB" dirty="0"/>
              <a:t>Palkki, J. (2020). “My voice speaks for itself”: The experiences of three transgender students in American secondary school choral programs. </a:t>
            </a:r>
            <a:r>
              <a:rPr lang="en-GB" i="1" dirty="0"/>
              <a:t>International Journal of Music Education</a:t>
            </a:r>
            <a:r>
              <a:rPr lang="en-GB" dirty="0"/>
              <a:t>, </a:t>
            </a:r>
            <a:r>
              <a:rPr lang="en-GB" i="1" dirty="0"/>
              <a:t>38</a:t>
            </a:r>
            <a:r>
              <a:rPr lang="en-GB" dirty="0"/>
              <a:t>(1), 126–146. </a:t>
            </a:r>
            <a:r>
              <a:rPr lang="en-GB" dirty="0">
                <a:hlinkClick r:id="rId3"/>
              </a:rPr>
              <a:t>https://doi.org/10.1177/0255761419890946</a:t>
            </a:r>
            <a:endParaRPr lang="en-GB" dirty="0"/>
          </a:p>
          <a:p>
            <a:pPr marL="0" indent="0">
              <a:buNone/>
            </a:pPr>
            <a:endParaRPr lang="en-GB" dirty="0">
              <a:solidFill>
                <a:srgbClr val="222222"/>
              </a:solidFill>
              <a:latin typeface="Arial" panose="020B0604020202020204" pitchFamily="34" charset="0"/>
            </a:endParaRPr>
          </a:p>
          <a:p>
            <a:endParaRPr lang="en-GB" dirty="0"/>
          </a:p>
        </p:txBody>
      </p:sp>
    </p:spTree>
    <p:extLst>
      <p:ext uri="{BB962C8B-B14F-4D97-AF65-F5344CB8AC3E}">
        <p14:creationId xmlns:p14="http://schemas.microsoft.com/office/powerpoint/2010/main" val="34418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up of coffee">
            <a:extLst>
              <a:ext uri="{FF2B5EF4-FFF2-40B4-BE49-F238E27FC236}">
                <a16:creationId xmlns:a16="http://schemas.microsoft.com/office/drawing/2014/main" id="{6B3EA109-A828-47E7-89E7-E7E6C85B0D4A}"/>
              </a:ext>
            </a:extLst>
          </p:cNvPr>
          <p:cNvPicPr>
            <a:picLocks noChangeAspect="1"/>
          </p:cNvPicPr>
          <p:nvPr/>
        </p:nvPicPr>
        <p:blipFill rotWithShape="1">
          <a:blip r:embed="rId3">
            <a:grayscl/>
          </a:blip>
          <a:srcRect t="15397"/>
          <a:stretch/>
        </p:blipFill>
        <p:spPr>
          <a:xfrm>
            <a:off x="20" y="10"/>
            <a:ext cx="12191980" cy="6859300"/>
          </a:xfrm>
          <a:prstGeom prst="rect">
            <a:avLst/>
          </a:prstGeom>
        </p:spPr>
      </p:pic>
      <p:sp>
        <p:nvSpPr>
          <p:cNvPr id="2" name="Title 1">
            <a:extLst>
              <a:ext uri="{FF2B5EF4-FFF2-40B4-BE49-F238E27FC236}">
                <a16:creationId xmlns:a16="http://schemas.microsoft.com/office/drawing/2014/main" id="{18979188-04D2-4DF6-B1F3-45EC6A546830}"/>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t>Lunch break</a:t>
            </a:r>
          </a:p>
        </p:txBody>
      </p:sp>
    </p:spTree>
    <p:extLst>
      <p:ext uri="{BB962C8B-B14F-4D97-AF65-F5344CB8AC3E}">
        <p14:creationId xmlns:p14="http://schemas.microsoft.com/office/powerpoint/2010/main" val="1325325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72CE717-A3D0-58FB-5CB2-D2643FFC0FE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04534-AC0B-9B8B-D418-8CE0548AF895}"/>
              </a:ext>
            </a:extLst>
          </p:cNvPr>
          <p:cNvSpPr>
            <a:spLocks noGrp="1"/>
          </p:cNvSpPr>
          <p:nvPr>
            <p:ph type="title"/>
          </p:nvPr>
        </p:nvSpPr>
        <p:spPr>
          <a:xfrm>
            <a:off x="784743" y="685800"/>
            <a:ext cx="5793475" cy="1485900"/>
          </a:xfrm>
        </p:spPr>
        <p:txBody>
          <a:bodyPr>
            <a:normAutofit/>
          </a:bodyPr>
          <a:lstStyle/>
          <a:p>
            <a:r>
              <a:rPr lang="en-GB" dirty="0"/>
              <a:t>This afternoon</a:t>
            </a:r>
          </a:p>
        </p:txBody>
      </p:sp>
      <p:sp>
        <p:nvSpPr>
          <p:cNvPr id="3" name="Content Placeholder 2">
            <a:extLst>
              <a:ext uri="{FF2B5EF4-FFF2-40B4-BE49-F238E27FC236}">
                <a16:creationId xmlns:a16="http://schemas.microsoft.com/office/drawing/2014/main" id="{A87AE9D3-C146-7353-682F-4917980C34C7}"/>
              </a:ext>
            </a:extLst>
          </p:cNvPr>
          <p:cNvSpPr>
            <a:spLocks noGrp="1"/>
          </p:cNvSpPr>
          <p:nvPr>
            <p:ph idx="1"/>
          </p:nvPr>
        </p:nvSpPr>
        <p:spPr>
          <a:xfrm>
            <a:off x="784743" y="2286000"/>
            <a:ext cx="5793475" cy="3581400"/>
          </a:xfrm>
        </p:spPr>
        <p:txBody>
          <a:bodyPr>
            <a:normAutofit/>
          </a:bodyPr>
          <a:lstStyle/>
          <a:p>
            <a:r>
              <a:rPr lang="en-GB" dirty="0"/>
              <a:t>1.30pm Tools for equality: linking to youth voice:</a:t>
            </a:r>
          </a:p>
          <a:p>
            <a:r>
              <a:rPr lang="en-GB" b="1" dirty="0"/>
              <a:t>2.40-3.20pm</a:t>
            </a:r>
            <a:r>
              <a:rPr lang="en-GB" dirty="0"/>
              <a:t> Offline time - reading and reflection </a:t>
            </a:r>
          </a:p>
          <a:p>
            <a:r>
              <a:rPr lang="en-GB" dirty="0"/>
              <a:t>3.20-4pm Discussion of reading and next steps</a:t>
            </a:r>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F4D53CD0-DBE7-E960-66A2-E2D7BBB112C0}"/>
              </a:ext>
            </a:extLst>
          </p:cNvPr>
          <p:cNvPicPr>
            <a:picLocks noChangeAspect="1"/>
          </p:cNvPicPr>
          <p:nvPr/>
        </p:nvPicPr>
        <p:blipFill>
          <a:blip r:embed="rId3"/>
          <a:srcRect l="58468" r="3969"/>
          <a:stretch>
            <a:fillRect/>
          </a:stretch>
        </p:blipFill>
        <p:spPr>
          <a:xfrm>
            <a:off x="7612260" y="10"/>
            <a:ext cx="4579739" cy="6857990"/>
          </a:xfrm>
          <a:prstGeom prst="rect">
            <a:avLst/>
          </a:prstGeom>
        </p:spPr>
      </p:pic>
    </p:spTree>
    <p:extLst>
      <p:ext uri="{BB962C8B-B14F-4D97-AF65-F5344CB8AC3E}">
        <p14:creationId xmlns:p14="http://schemas.microsoft.com/office/powerpoint/2010/main" val="166781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E00CFE0-D201-CD2E-9D22-62271EC50F23}"/>
              </a:ext>
            </a:extLst>
          </p:cNvPr>
          <p:cNvSpPr>
            <a:spLocks noGrp="1"/>
          </p:cNvSpPr>
          <p:nvPr>
            <p:ph type="title"/>
          </p:nvPr>
        </p:nvSpPr>
        <p:spPr>
          <a:xfrm>
            <a:off x="640081" y="791570"/>
            <a:ext cx="4018839" cy="5262390"/>
          </a:xfrm>
        </p:spPr>
        <p:txBody>
          <a:bodyPr anchor="ctr">
            <a:normAutofit/>
          </a:bodyPr>
          <a:lstStyle/>
          <a:p>
            <a:pPr algn="r"/>
            <a:r>
              <a:rPr lang="en-GB" sz="5400">
                <a:solidFill>
                  <a:schemeClr val="bg2"/>
                </a:solidFill>
              </a:rPr>
              <a:t>Having a say in your own music education</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2007D793-FB7E-07C6-061E-15FECC22BE1C}"/>
              </a:ext>
            </a:extLst>
          </p:cNvPr>
          <p:cNvSpPr>
            <a:spLocks noGrp="1"/>
          </p:cNvSpPr>
          <p:nvPr>
            <p:ph idx="1"/>
          </p:nvPr>
        </p:nvSpPr>
        <p:spPr>
          <a:xfrm>
            <a:off x="6176720" y="791570"/>
            <a:ext cx="4892308" cy="5262390"/>
          </a:xfrm>
        </p:spPr>
        <p:txBody>
          <a:bodyPr anchor="ctr">
            <a:normAutofit/>
          </a:bodyPr>
          <a:lstStyle/>
          <a:p>
            <a:r>
              <a:rPr lang="en-GB" sz="2500" dirty="0"/>
              <a:t>Think of a time when you had a say in your music education</a:t>
            </a:r>
          </a:p>
          <a:p>
            <a:r>
              <a:rPr lang="en-GB" sz="2500" dirty="0"/>
              <a:t>And a time when you </a:t>
            </a:r>
            <a:r>
              <a:rPr lang="en-GB" sz="2500" i="1" dirty="0"/>
              <a:t>didn’t</a:t>
            </a:r>
            <a:r>
              <a:rPr lang="en-GB" sz="2500" dirty="0"/>
              <a:t> have a say</a:t>
            </a:r>
          </a:p>
        </p:txBody>
      </p:sp>
    </p:spTree>
    <p:extLst>
      <p:ext uri="{BB962C8B-B14F-4D97-AF65-F5344CB8AC3E}">
        <p14:creationId xmlns:p14="http://schemas.microsoft.com/office/powerpoint/2010/main" val="1134210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6B43-542A-4E99-B36E-E6590F2F0F19}"/>
              </a:ext>
            </a:extLst>
          </p:cNvPr>
          <p:cNvSpPr>
            <a:spLocks noGrp="1"/>
          </p:cNvSpPr>
          <p:nvPr>
            <p:ph type="title"/>
          </p:nvPr>
        </p:nvSpPr>
        <p:spPr>
          <a:xfrm>
            <a:off x="804672" y="365125"/>
            <a:ext cx="5266155" cy="1325563"/>
          </a:xfrm>
        </p:spPr>
        <p:txBody>
          <a:bodyPr>
            <a:normAutofit/>
          </a:bodyPr>
          <a:lstStyle/>
          <a:p>
            <a:r>
              <a:rPr lang="en-GB" sz="3400" b="1" dirty="0"/>
              <a:t>What do young people say about youth voice?</a:t>
            </a:r>
            <a:endParaRPr lang="en-GB" sz="3400" dirty="0"/>
          </a:p>
        </p:txBody>
      </p:sp>
      <p:sp>
        <p:nvSpPr>
          <p:cNvPr id="3" name="Content Placeholder 2">
            <a:extLst>
              <a:ext uri="{FF2B5EF4-FFF2-40B4-BE49-F238E27FC236}">
                <a16:creationId xmlns:a16="http://schemas.microsoft.com/office/drawing/2014/main" id="{0D50C287-1239-4844-AC67-1122CE2F6969}"/>
              </a:ext>
            </a:extLst>
          </p:cNvPr>
          <p:cNvSpPr>
            <a:spLocks noGrp="1"/>
          </p:cNvSpPr>
          <p:nvPr>
            <p:ph idx="1"/>
          </p:nvPr>
        </p:nvSpPr>
        <p:spPr>
          <a:xfrm>
            <a:off x="99391" y="1690689"/>
            <a:ext cx="7197879" cy="4486274"/>
          </a:xfrm>
        </p:spPr>
        <p:txBody>
          <a:bodyPr>
            <a:noAutofit/>
          </a:bodyPr>
          <a:lstStyle/>
          <a:p>
            <a:pPr marL="742950" lvl="1" indent="-285750">
              <a:buFont typeface="Courier New" panose="02070309020205020404" pitchFamily="49" charset="0"/>
              <a:buChar char="o"/>
            </a:pPr>
            <a:r>
              <a:rPr lang="en-GB" sz="2200" dirty="0">
                <a:effectLst/>
                <a:latin typeface="Calibri" panose="020F0502020204030204" pitchFamily="34" charset="0"/>
                <a:ea typeface="Calibri" panose="020F0502020204030204" pitchFamily="34" charset="0"/>
                <a:cs typeface="Calibri" panose="020F0502020204030204" pitchFamily="34" charset="0"/>
              </a:rPr>
              <a:t>‘[I get a voice] when I choose the grade pieces I do’.</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Calibri" panose="020F0502020204030204" pitchFamily="34" charset="0"/>
                <a:ea typeface="Calibri" panose="020F0502020204030204" pitchFamily="34" charset="0"/>
                <a:cs typeface="Calibri" panose="020F0502020204030204" pitchFamily="34" charset="0"/>
              </a:rPr>
              <a:t>‘My violin teacher normally chooses the pieces and if I'm going to skip a grade. The time I had a decision was deciding to play the violin for the first time.’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Calibri" panose="020F0502020204030204" pitchFamily="34" charset="0"/>
                <a:ea typeface="Calibri" panose="020F0502020204030204" pitchFamily="34" charset="0"/>
                <a:cs typeface="Calibri" panose="020F0502020204030204" pitchFamily="34" charset="0"/>
              </a:rPr>
              <a:t>‘For music GCSE composition […] while our teacher gives suggestions, we still retain full creative control over our piece’.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800"/>
              </a:spcAft>
              <a:buFont typeface="Courier New" panose="02070309020205020404" pitchFamily="49" charset="0"/>
              <a:buChar char="o"/>
            </a:pPr>
            <a:r>
              <a:rPr lang="en-GB" sz="2200" dirty="0">
                <a:latin typeface="Calibri" panose="020F0502020204030204" pitchFamily="34" charset="0"/>
                <a:ea typeface="Calibri" panose="020F0502020204030204" pitchFamily="34" charset="0"/>
                <a:cs typeface="Calibri" panose="020F0502020204030204" pitchFamily="34" charset="0"/>
              </a:rPr>
              <a:t>‘Once with a teacher, I put in my own phrase and breath marks but my teacher told me it was incorrect and changed them all - but I didn't think it sounded good!’</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800"/>
              </a:spcAft>
              <a:buFont typeface="Courier New" panose="02070309020205020404" pitchFamily="49" charset="0"/>
              <a:buChar char="o"/>
            </a:pPr>
            <a:r>
              <a:rPr lang="en-GB" sz="2200" dirty="0">
                <a:effectLst/>
                <a:latin typeface="Calibri" panose="020F0502020204030204" pitchFamily="34" charset="0"/>
                <a:ea typeface="Calibri" panose="020F0502020204030204" pitchFamily="34" charset="0"/>
                <a:cs typeface="Calibri" panose="020F0502020204030204" pitchFamily="34" charset="0"/>
              </a:rPr>
              <a:t>‘I wanted to add other aspects to the piece I was playing, but when I tried it out, [my teacher] listened and said it wasn’t how to play’</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dirty="0"/>
          </a:p>
        </p:txBody>
      </p:sp>
      <p:pic>
        <p:nvPicPr>
          <p:cNvPr id="4" name="Picture 3">
            <a:extLst>
              <a:ext uri="{FF2B5EF4-FFF2-40B4-BE49-F238E27FC236}">
                <a16:creationId xmlns:a16="http://schemas.microsoft.com/office/drawing/2014/main" id="{5DBFB00D-7811-4807-B24E-4EEBD8FEA259}"/>
              </a:ext>
            </a:extLst>
          </p:cNvPr>
          <p:cNvPicPr>
            <a:picLocks noChangeAspect="1"/>
          </p:cNvPicPr>
          <p:nvPr/>
        </p:nvPicPr>
        <p:blipFill>
          <a:blip r:embed="rId3"/>
          <a:stretch>
            <a:fillRect/>
          </a:stretch>
        </p:blipFill>
        <p:spPr>
          <a:xfrm>
            <a:off x="7620000" y="-478"/>
            <a:ext cx="4572000" cy="6858000"/>
          </a:xfrm>
          <a:prstGeom prst="rect">
            <a:avLst/>
          </a:prstGeom>
        </p:spPr>
      </p:pic>
    </p:spTree>
    <p:extLst>
      <p:ext uri="{BB962C8B-B14F-4D97-AF65-F5344CB8AC3E}">
        <p14:creationId xmlns:p14="http://schemas.microsoft.com/office/powerpoint/2010/main" val="1446659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1450-0B9C-6271-025A-D5BFA67ED7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02A345-21CD-14B0-1EE9-9E402350CBA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0CA1058-B8C8-5DE3-01ED-9AE45EC9EF27}"/>
              </a:ext>
            </a:extLst>
          </p:cNvPr>
          <p:cNvPicPr>
            <a:picLocks noChangeAspect="1"/>
          </p:cNvPicPr>
          <p:nvPr/>
        </p:nvPicPr>
        <p:blipFill rotWithShape="1">
          <a:blip r:embed="rId3"/>
          <a:srcRect l="42455" t="27073" r="20178"/>
          <a:stretch/>
        </p:blipFill>
        <p:spPr>
          <a:xfrm>
            <a:off x="5560527" y="-21999"/>
            <a:ext cx="8016481" cy="8316913"/>
          </a:xfrm>
          <a:prstGeom prst="rect">
            <a:avLst/>
          </a:prstGeom>
        </p:spPr>
      </p:pic>
      <p:pic>
        <p:nvPicPr>
          <p:cNvPr id="6" name="Picture 5">
            <a:extLst>
              <a:ext uri="{FF2B5EF4-FFF2-40B4-BE49-F238E27FC236}">
                <a16:creationId xmlns:a16="http://schemas.microsoft.com/office/drawing/2014/main" id="{A6F9E3BB-EAC9-73D3-60A8-AEBD26F5F4BA}"/>
              </a:ext>
            </a:extLst>
          </p:cNvPr>
          <p:cNvPicPr>
            <a:picLocks noChangeAspect="1"/>
          </p:cNvPicPr>
          <p:nvPr/>
        </p:nvPicPr>
        <p:blipFill rotWithShape="1">
          <a:blip r:embed="rId4"/>
          <a:srcRect l="62141" t="29152" r="2418" b="-3847"/>
          <a:stretch/>
        </p:blipFill>
        <p:spPr>
          <a:xfrm>
            <a:off x="-1282578" y="-21999"/>
            <a:ext cx="6843105" cy="7666549"/>
          </a:xfrm>
          <a:prstGeom prst="rect">
            <a:avLst/>
          </a:prstGeom>
        </p:spPr>
      </p:pic>
    </p:spTree>
    <p:extLst>
      <p:ext uri="{BB962C8B-B14F-4D97-AF65-F5344CB8AC3E}">
        <p14:creationId xmlns:p14="http://schemas.microsoft.com/office/powerpoint/2010/main" val="2083068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02162-A15B-4235-4992-0054877E7D3A}"/>
              </a:ext>
            </a:extLst>
          </p:cNvPr>
          <p:cNvPicPr>
            <a:picLocks noChangeAspect="1"/>
          </p:cNvPicPr>
          <p:nvPr/>
        </p:nvPicPr>
        <p:blipFill rotWithShape="1">
          <a:blip r:embed="rId3">
            <a:duotone>
              <a:schemeClr val="bg2">
                <a:shade val="45000"/>
                <a:satMod val="135000"/>
              </a:schemeClr>
              <a:prstClr val="white"/>
            </a:duotone>
          </a:blip>
          <a:srcRect t="16100" r="9091" b="7291"/>
          <a:stretch/>
        </p:blipFill>
        <p:spPr>
          <a:xfrm>
            <a:off x="20" y="10"/>
            <a:ext cx="12191980" cy="6857990"/>
          </a:xfrm>
          <a:prstGeom prst="rect">
            <a:avLst/>
          </a:prstGeom>
          <a:solidFill>
            <a:schemeClr val="tx1"/>
          </a:solidFill>
        </p:spPr>
      </p:pic>
      <p:graphicFrame>
        <p:nvGraphicFramePr>
          <p:cNvPr id="5" name="Content Placeholder 2">
            <a:extLst>
              <a:ext uri="{FF2B5EF4-FFF2-40B4-BE49-F238E27FC236}">
                <a16:creationId xmlns:a16="http://schemas.microsoft.com/office/drawing/2014/main" id="{065330B9-AF5D-2163-9A77-4473F138D391}"/>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2304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DDAA8-2718-7205-6AFB-0852C519B4A4}"/>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Discussion: Musical and learner voice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B346D2B-9EF9-D857-CB68-12F5283034BD}"/>
              </a:ext>
            </a:extLst>
          </p:cNvPr>
          <p:cNvSpPr>
            <a:spLocks noGrp="1"/>
          </p:cNvSpPr>
          <p:nvPr>
            <p:ph idx="1"/>
          </p:nvPr>
        </p:nvSpPr>
        <p:spPr>
          <a:xfrm>
            <a:off x="4447308" y="591344"/>
            <a:ext cx="6906491" cy="5585619"/>
          </a:xfrm>
        </p:spPr>
        <p:txBody>
          <a:bodyPr anchor="ctr">
            <a:normAutofit fontScale="92500" lnSpcReduction="10000"/>
          </a:bodyPr>
          <a:lstStyle/>
          <a:p>
            <a:r>
              <a:rPr lang="en-GB" b="1" dirty="0">
                <a:effectLst/>
                <a:latin typeface="Calibri" panose="020F0502020204030204" pitchFamily="34" charset="0"/>
                <a:ea typeface="Calibri" panose="020F0502020204030204" pitchFamily="34" charset="0"/>
                <a:cs typeface="Calibri" panose="020F0502020204030204" pitchFamily="34" charset="0"/>
              </a:rPr>
              <a:t>Learner voice: </a:t>
            </a:r>
            <a:r>
              <a:rPr lang="en-GB" dirty="0">
                <a:effectLst/>
                <a:latin typeface="Calibri" panose="020F0502020204030204" pitchFamily="34" charset="0"/>
                <a:ea typeface="Calibri" panose="020F0502020204030204" pitchFamily="34" charset="0"/>
                <a:cs typeface="Calibri" panose="020F0502020204030204" pitchFamily="34" charset="0"/>
              </a:rPr>
              <a:t>Can you think of a time when you/your pupils had a say in how learning took place (‘learner voice’)? Think about:</a:t>
            </a:r>
          </a:p>
          <a:p>
            <a:pPr lvl="1"/>
            <a:r>
              <a:rPr lang="en-GB" dirty="0">
                <a:latin typeface="Calibri" panose="020F0502020204030204" pitchFamily="34" charset="0"/>
                <a:ea typeface="Calibri" panose="020F0502020204030204" pitchFamily="34" charset="0"/>
                <a:cs typeface="Calibri" panose="020F0502020204030204" pitchFamily="34" charset="0"/>
              </a:rPr>
              <a:t>Repertoire choice</a:t>
            </a:r>
          </a:p>
          <a:p>
            <a:pPr lvl="1"/>
            <a:r>
              <a:rPr lang="en-GB" dirty="0">
                <a:effectLst/>
                <a:latin typeface="Calibri" panose="020F0502020204030204" pitchFamily="34" charset="0"/>
                <a:ea typeface="Calibri" panose="020F0502020204030204" pitchFamily="34" charset="0"/>
                <a:cs typeface="Calibri" panose="020F0502020204030204" pitchFamily="34" charset="0"/>
              </a:rPr>
              <a:t>Learning goals</a:t>
            </a:r>
          </a:p>
          <a:p>
            <a:pPr lvl="1"/>
            <a:r>
              <a:rPr lang="en-GB" dirty="0">
                <a:latin typeface="Calibri" panose="020F0502020204030204" pitchFamily="34" charset="0"/>
                <a:ea typeface="Calibri" panose="020F0502020204030204" pitchFamily="34" charset="0"/>
                <a:cs typeface="Calibri" panose="020F0502020204030204" pitchFamily="34" charset="0"/>
              </a:rPr>
              <a:t>Teacher input</a:t>
            </a:r>
          </a:p>
          <a:p>
            <a:r>
              <a:rPr lang="en-GB" b="1" dirty="0">
                <a:effectLst/>
                <a:latin typeface="Calibri" panose="020F0502020204030204" pitchFamily="34" charset="0"/>
                <a:ea typeface="Calibri" panose="020F0502020204030204" pitchFamily="34" charset="0"/>
                <a:cs typeface="Calibri" panose="020F0502020204030204" pitchFamily="34" charset="0"/>
              </a:rPr>
              <a:t>Musical voice: </a:t>
            </a:r>
            <a:r>
              <a:rPr lang="en-GB" dirty="0">
                <a:effectLst/>
                <a:latin typeface="Calibri" panose="020F0502020204030204" pitchFamily="34" charset="0"/>
                <a:ea typeface="Calibri" panose="020F0502020204030204" pitchFamily="34" charset="0"/>
                <a:cs typeface="Calibri" panose="020F0502020204030204" pitchFamily="34" charset="0"/>
              </a:rPr>
              <a:t>Can you think of a time when you/your pupils were supported to find your ‘musical voice’? </a:t>
            </a:r>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What preparation or skills do children need in order to be able to use ‘learner voice’ or ‘musical voice’?</a:t>
            </a:r>
          </a:p>
          <a:p>
            <a:r>
              <a:rPr lang="en-GB" dirty="0"/>
              <a:t>How can youth voice help make children from diverse class backgrounds/gender identities participate in music education?</a:t>
            </a: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177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FF01-FD47-1DF5-C893-0E9A2CD41060}"/>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1131292-965A-DCA2-F68C-55622E67F292}"/>
              </a:ext>
            </a:extLst>
          </p:cNvPr>
          <p:cNvPicPr>
            <a:picLocks noGrp="1" noChangeAspect="1"/>
          </p:cNvPicPr>
          <p:nvPr>
            <p:ph idx="1"/>
          </p:nvPr>
        </p:nvPicPr>
        <p:blipFill rotWithShape="1">
          <a:blip r:embed="rId3"/>
          <a:srcRect l="33348" t="1905" r="33705" b="12381"/>
          <a:stretch/>
        </p:blipFill>
        <p:spPr>
          <a:xfrm>
            <a:off x="7396005" y="0"/>
            <a:ext cx="4795995" cy="7018386"/>
          </a:xfrm>
          <a:prstGeom prst="rect">
            <a:avLst/>
          </a:prstGeom>
        </p:spPr>
      </p:pic>
      <p:pic>
        <p:nvPicPr>
          <p:cNvPr id="5" name="Picture 4">
            <a:extLst>
              <a:ext uri="{FF2B5EF4-FFF2-40B4-BE49-F238E27FC236}">
                <a16:creationId xmlns:a16="http://schemas.microsoft.com/office/drawing/2014/main" id="{7A1217C3-1054-B359-C81F-C5D2CF817543}"/>
              </a:ext>
            </a:extLst>
          </p:cNvPr>
          <p:cNvPicPr>
            <a:picLocks noChangeAspect="1"/>
          </p:cNvPicPr>
          <p:nvPr/>
        </p:nvPicPr>
        <p:blipFill rotWithShape="1">
          <a:blip r:embed="rId4"/>
          <a:srcRect l="15670" t="44205" r="69866" b="18507"/>
          <a:stretch/>
        </p:blipFill>
        <p:spPr>
          <a:xfrm>
            <a:off x="0" y="-1"/>
            <a:ext cx="5621634" cy="7703713"/>
          </a:xfrm>
          <a:prstGeom prst="rect">
            <a:avLst/>
          </a:prstGeom>
        </p:spPr>
      </p:pic>
    </p:spTree>
    <p:extLst>
      <p:ext uri="{BB962C8B-B14F-4D97-AF65-F5344CB8AC3E}">
        <p14:creationId xmlns:p14="http://schemas.microsoft.com/office/powerpoint/2010/main" val="2657453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p of coffee">
            <a:extLst>
              <a:ext uri="{FF2B5EF4-FFF2-40B4-BE49-F238E27FC236}">
                <a16:creationId xmlns:a16="http://schemas.microsoft.com/office/drawing/2014/main" id="{6B3EA109-A828-47E7-89E7-E7E6C85B0D4A}"/>
              </a:ext>
            </a:extLst>
          </p:cNvPr>
          <p:cNvPicPr>
            <a:picLocks noChangeAspect="1"/>
          </p:cNvPicPr>
          <p:nvPr/>
        </p:nvPicPr>
        <p:blipFill rotWithShape="1">
          <a:blip r:embed="rId3">
            <a:grayscl/>
          </a:blip>
          <a:srcRect t="15397"/>
          <a:stretch/>
        </p:blipFill>
        <p:spPr>
          <a:xfrm>
            <a:off x="20" y="10"/>
            <a:ext cx="12191980" cy="6859300"/>
          </a:xfrm>
          <a:prstGeom prst="rect">
            <a:avLst/>
          </a:prstGeom>
        </p:spPr>
      </p:pic>
      <p:sp>
        <p:nvSpPr>
          <p:cNvPr id="2" name="Title 1">
            <a:extLst>
              <a:ext uri="{FF2B5EF4-FFF2-40B4-BE49-F238E27FC236}">
                <a16:creationId xmlns:a16="http://schemas.microsoft.com/office/drawing/2014/main" id="{18979188-04D2-4DF6-B1F3-45EC6A546830}"/>
              </a:ext>
            </a:extLst>
          </p:cNvPr>
          <p:cNvSpPr>
            <a:spLocks noGrp="1"/>
          </p:cNvSpPr>
          <p:nvPr>
            <p:ph type="title"/>
          </p:nvPr>
        </p:nvSpPr>
        <p:spPr>
          <a:xfrm>
            <a:off x="3699324" y="550668"/>
            <a:ext cx="8361229" cy="2098226"/>
          </a:xfrm>
        </p:spPr>
        <p:txBody>
          <a:bodyPr vert="horz" lIns="91440" tIns="45720" rIns="91440" bIns="45720" rtlCol="0" anchor="b">
            <a:normAutofit/>
          </a:bodyPr>
          <a:lstStyle/>
          <a:p>
            <a:pPr algn="ctr"/>
            <a:r>
              <a:rPr lang="en-US" sz="7200" cap="all" dirty="0"/>
              <a:t>tea and reflection</a:t>
            </a:r>
          </a:p>
        </p:txBody>
      </p:sp>
    </p:spTree>
    <p:extLst>
      <p:ext uri="{BB962C8B-B14F-4D97-AF65-F5344CB8AC3E}">
        <p14:creationId xmlns:p14="http://schemas.microsoft.com/office/powerpoint/2010/main" val="397964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174E-5FED-48E0-A80D-5DB80CFDE7C1}"/>
              </a:ext>
            </a:extLst>
          </p:cNvPr>
          <p:cNvSpPr>
            <a:spLocks noGrp="1"/>
          </p:cNvSpPr>
          <p:nvPr>
            <p:ph type="title"/>
          </p:nvPr>
        </p:nvSpPr>
        <p:spPr/>
        <p:txBody>
          <a:bodyPr/>
          <a:lstStyle/>
          <a:p>
            <a:r>
              <a:rPr lang="en-GB" dirty="0"/>
              <a:t>Inclusions and exclusions</a:t>
            </a:r>
          </a:p>
        </p:txBody>
      </p:sp>
      <p:sp>
        <p:nvSpPr>
          <p:cNvPr id="3" name="Content Placeholder 2">
            <a:extLst>
              <a:ext uri="{FF2B5EF4-FFF2-40B4-BE49-F238E27FC236}">
                <a16:creationId xmlns:a16="http://schemas.microsoft.com/office/drawing/2014/main" id="{9696AD16-208C-4A33-9C6A-2882D1788E54}"/>
              </a:ext>
            </a:extLst>
          </p:cNvPr>
          <p:cNvSpPr>
            <a:spLocks noGrp="1"/>
          </p:cNvSpPr>
          <p:nvPr>
            <p:ph idx="1"/>
          </p:nvPr>
        </p:nvSpPr>
        <p:spPr/>
        <p:txBody>
          <a:bodyPr/>
          <a:lstStyle/>
          <a:p>
            <a:pPr marL="0" indent="0">
              <a:buNone/>
            </a:pPr>
            <a:r>
              <a:rPr lang="en-GB" dirty="0"/>
              <a:t>Andy: [My parents] didn't understand the music world, they didn't get the idea of </a:t>
            </a:r>
            <a:r>
              <a:rPr lang="en-GB" b="1" dirty="0"/>
              <a:t>musical</a:t>
            </a:r>
            <a:r>
              <a:rPr lang="en-GB" dirty="0"/>
              <a:t> </a:t>
            </a:r>
            <a:r>
              <a:rPr lang="en-GB" b="1" dirty="0"/>
              <a:t>standards</a:t>
            </a:r>
            <a:r>
              <a:rPr lang="en-GB" dirty="0"/>
              <a:t>. They didn't listen to classical music and if they did want to, they wouldn't have understood the world, just the actual standard that musicians reach. It's insane, the amount of hours of practice, and nothing goes wrong in performances. </a:t>
            </a:r>
            <a:r>
              <a:rPr lang="en-GB" b="1" dirty="0"/>
              <a:t>It's a different world. </a:t>
            </a:r>
          </a:p>
          <a:p>
            <a:pPr marL="0" indent="0">
              <a:buNone/>
            </a:pPr>
            <a:r>
              <a:rPr lang="en-GB" dirty="0"/>
              <a:t>I always tease my friends and say my children will practise until their fingers bleed. Part of it is a joke, but part of it is – I do want them to play instruments, if I have children, and – </a:t>
            </a:r>
            <a:r>
              <a:rPr lang="en-GB" b="1" dirty="0"/>
              <a:t>I will make them practise. </a:t>
            </a:r>
          </a:p>
          <a:p>
            <a:pPr marL="0" indent="0">
              <a:buNone/>
            </a:pPr>
            <a:endParaRPr lang="en-GB" dirty="0"/>
          </a:p>
        </p:txBody>
      </p:sp>
    </p:spTree>
    <p:extLst>
      <p:ext uri="{BB962C8B-B14F-4D97-AF65-F5344CB8AC3E}">
        <p14:creationId xmlns:p14="http://schemas.microsoft.com/office/powerpoint/2010/main" val="28871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16D3-1FAE-4A0C-AADE-E0A535BF66FC}"/>
              </a:ext>
            </a:extLst>
          </p:cNvPr>
          <p:cNvSpPr>
            <a:spLocks noGrp="1"/>
          </p:cNvSpPr>
          <p:nvPr>
            <p:ph type="title"/>
          </p:nvPr>
        </p:nvSpPr>
        <p:spPr/>
        <p:txBody>
          <a:bodyPr/>
          <a:lstStyle/>
          <a:p>
            <a:r>
              <a:rPr lang="en-GB" dirty="0"/>
              <a:t>Questions for reflective writing on ‘pedagogy of correction’ piece:</a:t>
            </a:r>
          </a:p>
        </p:txBody>
      </p:sp>
      <p:sp>
        <p:nvSpPr>
          <p:cNvPr id="3" name="Content Placeholder 2">
            <a:extLst>
              <a:ext uri="{FF2B5EF4-FFF2-40B4-BE49-F238E27FC236}">
                <a16:creationId xmlns:a16="http://schemas.microsoft.com/office/drawing/2014/main" id="{CEBB4A0B-F9D2-49E2-B705-8EFC65276FB0}"/>
              </a:ext>
            </a:extLst>
          </p:cNvPr>
          <p:cNvSpPr>
            <a:spLocks noGrp="1"/>
          </p:cNvSpPr>
          <p:nvPr>
            <p:ph idx="1"/>
          </p:nvPr>
        </p:nvSpPr>
        <p:spPr/>
        <p:txBody>
          <a:bodyPr>
            <a:normAutofit fontScale="92500" lnSpcReduction="10000"/>
          </a:bodyPr>
          <a:lstStyle/>
          <a:p>
            <a:r>
              <a:rPr lang="en-GB" dirty="0"/>
              <a:t>What is your initial reaction to this piece? </a:t>
            </a:r>
            <a:r>
              <a:rPr lang="en-GB" dirty="0" err="1"/>
              <a:t>Eg</a:t>
            </a:r>
            <a:r>
              <a:rPr lang="en-GB" dirty="0"/>
              <a:t> discomfort, disagreement, curiosity</a:t>
            </a:r>
          </a:p>
          <a:p>
            <a:r>
              <a:rPr lang="en-GB" dirty="0"/>
              <a:t>What was your own experience of correction from teachers as a music student? </a:t>
            </a:r>
          </a:p>
          <a:p>
            <a:r>
              <a:rPr lang="en-GB" dirty="0"/>
              <a:t>What do you think of the idea that correction can impact on pupils’ sense of inclusion and belonging, and/or might affect pupils from different identity groups in different ways? </a:t>
            </a:r>
          </a:p>
          <a:p>
            <a:r>
              <a:rPr lang="en-GB" dirty="0"/>
              <a:t>What role does correction play in your teaching? </a:t>
            </a:r>
          </a:p>
          <a:p>
            <a:r>
              <a:rPr lang="en-GB" dirty="0"/>
              <a:t>What do you think of the idea of a pedagogy of ‘non-interference’? What would this look like for you? What are the benefits and drawbacks?</a:t>
            </a:r>
          </a:p>
          <a:p>
            <a:endParaRPr lang="en-GB" dirty="0"/>
          </a:p>
        </p:txBody>
      </p:sp>
    </p:spTree>
    <p:extLst>
      <p:ext uri="{BB962C8B-B14F-4D97-AF65-F5344CB8AC3E}">
        <p14:creationId xmlns:p14="http://schemas.microsoft.com/office/powerpoint/2010/main" val="3803680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E1D1-A521-4324-843D-5685F34E3EDC}"/>
              </a:ext>
            </a:extLst>
          </p:cNvPr>
          <p:cNvSpPr>
            <a:spLocks noGrp="1"/>
          </p:cNvSpPr>
          <p:nvPr>
            <p:ph type="title"/>
          </p:nvPr>
        </p:nvSpPr>
        <p:spPr/>
        <p:txBody>
          <a:bodyPr/>
          <a:lstStyle/>
          <a:p>
            <a:r>
              <a:rPr lang="en-GB" dirty="0"/>
              <a:t>Wrapping up</a:t>
            </a:r>
          </a:p>
        </p:txBody>
      </p:sp>
      <p:sp>
        <p:nvSpPr>
          <p:cNvPr id="3" name="Content Placeholder 2">
            <a:extLst>
              <a:ext uri="{FF2B5EF4-FFF2-40B4-BE49-F238E27FC236}">
                <a16:creationId xmlns:a16="http://schemas.microsoft.com/office/drawing/2014/main" id="{59856CA0-78D0-45ED-A88A-27C511024192}"/>
              </a:ext>
            </a:extLst>
          </p:cNvPr>
          <p:cNvSpPr>
            <a:spLocks noGrp="1"/>
          </p:cNvSpPr>
          <p:nvPr>
            <p:ph idx="1"/>
          </p:nvPr>
        </p:nvSpPr>
        <p:spPr/>
        <p:txBody>
          <a:bodyPr/>
          <a:lstStyle/>
          <a:p>
            <a:r>
              <a:rPr lang="en-GB" dirty="0"/>
              <a:t>What would you like to try next week with your pupils? </a:t>
            </a:r>
          </a:p>
          <a:p>
            <a:pPr lvl="1"/>
            <a:r>
              <a:rPr lang="en-GB" dirty="0"/>
              <a:t>If you feel ready to make changes in your teaching, write down ideas for </a:t>
            </a:r>
          </a:p>
          <a:p>
            <a:pPr lvl="2"/>
            <a:r>
              <a:rPr lang="en-GB" dirty="0"/>
              <a:t>one short-term change </a:t>
            </a:r>
          </a:p>
          <a:p>
            <a:pPr lvl="2"/>
            <a:r>
              <a:rPr lang="en-GB" dirty="0"/>
              <a:t>one medium or longer-term change</a:t>
            </a:r>
          </a:p>
          <a:p>
            <a:r>
              <a:rPr lang="en-GB" dirty="0"/>
              <a:t>If you don’t feel ready to make any changes just now, that’s totally fine. </a:t>
            </a:r>
          </a:p>
          <a:p>
            <a:pPr lvl="1"/>
            <a:r>
              <a:rPr lang="en-GB" dirty="0"/>
              <a:t>What is your main takeaway from today’s session?</a:t>
            </a:r>
          </a:p>
        </p:txBody>
      </p:sp>
    </p:spTree>
    <p:extLst>
      <p:ext uri="{BB962C8B-B14F-4D97-AF65-F5344CB8AC3E}">
        <p14:creationId xmlns:p14="http://schemas.microsoft.com/office/powerpoint/2010/main" val="151072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272C-5A1D-4BC7-B4A9-38E1CF6644E2}"/>
              </a:ext>
            </a:extLst>
          </p:cNvPr>
          <p:cNvSpPr>
            <a:spLocks noGrp="1"/>
          </p:cNvSpPr>
          <p:nvPr>
            <p:ph type="title"/>
          </p:nvPr>
        </p:nvSpPr>
        <p:spPr>
          <a:xfrm>
            <a:off x="8143823" y="1659900"/>
            <a:ext cx="4910618" cy="2085975"/>
          </a:xfrm>
        </p:spPr>
        <p:txBody>
          <a:bodyPr/>
          <a:lstStyle/>
          <a:p>
            <a:r>
              <a:rPr lang="en-GB" dirty="0"/>
              <a:t>Classical music consumption and social class</a:t>
            </a:r>
          </a:p>
        </p:txBody>
      </p:sp>
      <p:pic>
        <p:nvPicPr>
          <p:cNvPr id="7" name="Picture 6" descr="A screenshot of a cell phone&#10;&#10;Description automatically generated">
            <a:extLst>
              <a:ext uri="{FF2B5EF4-FFF2-40B4-BE49-F238E27FC236}">
                <a16:creationId xmlns:a16="http://schemas.microsoft.com/office/drawing/2014/main" id="{286BA57A-4DD7-4417-B62C-D2794F05DC09}"/>
              </a:ext>
            </a:extLst>
          </p:cNvPr>
          <p:cNvPicPr>
            <a:picLocks noChangeAspect="1"/>
          </p:cNvPicPr>
          <p:nvPr/>
        </p:nvPicPr>
        <p:blipFill rotWithShape="1">
          <a:blip r:embed="rId3">
            <a:extLst>
              <a:ext uri="{28A0092B-C50C-407E-A947-70E740481C1C}">
                <a14:useLocalDpi xmlns:a14="http://schemas.microsoft.com/office/drawing/2010/main" val="0"/>
              </a:ext>
            </a:extLst>
          </a:blip>
          <a:srcRect l="1" t="3265" r="1182"/>
          <a:stretch/>
        </p:blipFill>
        <p:spPr>
          <a:xfrm>
            <a:off x="726374" y="266968"/>
            <a:ext cx="7417449" cy="4931132"/>
          </a:xfrm>
          <a:prstGeom prst="rect">
            <a:avLst/>
          </a:prstGeom>
        </p:spPr>
      </p:pic>
      <p:sp>
        <p:nvSpPr>
          <p:cNvPr id="10" name="TextBox 9">
            <a:extLst>
              <a:ext uri="{FF2B5EF4-FFF2-40B4-BE49-F238E27FC236}">
                <a16:creationId xmlns:a16="http://schemas.microsoft.com/office/drawing/2014/main" id="{9E3FB31F-FD74-4A13-AF03-13E07C654A48}"/>
              </a:ext>
            </a:extLst>
          </p:cNvPr>
          <p:cNvSpPr txBox="1"/>
          <p:nvPr/>
        </p:nvSpPr>
        <p:spPr>
          <a:xfrm>
            <a:off x="6672263" y="5372101"/>
            <a:ext cx="5243512" cy="1754326"/>
          </a:xfrm>
          <a:prstGeom prst="rect">
            <a:avLst/>
          </a:prstGeom>
          <a:noFill/>
        </p:spPr>
        <p:txBody>
          <a:bodyPr wrap="square" rtlCol="0">
            <a:spAutoFit/>
          </a:bodyPr>
          <a:lstStyle/>
          <a:p>
            <a:r>
              <a:rPr lang="en-GB" dirty="0" err="1"/>
              <a:t>Hanquinet</a:t>
            </a:r>
            <a:r>
              <a:rPr lang="en-GB" dirty="0"/>
              <a:t>, L., O’Brien, D., Taylor, M., 2019. The coming crisis of cultural engagement? Measurement, methods, and the nuances of niche activities. Cultural Trends 28, p.208</a:t>
            </a:r>
          </a:p>
          <a:p>
            <a:r>
              <a:rPr lang="en-GB" dirty="0">
                <a:hlinkClick r:id="rId4"/>
              </a:rPr>
              <a:t>https://doi.org/10.1080/09548963.2019.1617941</a:t>
            </a:r>
            <a:endParaRPr lang="en-GB" dirty="0"/>
          </a:p>
          <a:p>
            <a:endParaRPr lang="en-GB" dirty="0"/>
          </a:p>
        </p:txBody>
      </p:sp>
      <p:sp>
        <p:nvSpPr>
          <p:cNvPr id="11" name="TextBox 10">
            <a:extLst>
              <a:ext uri="{FF2B5EF4-FFF2-40B4-BE49-F238E27FC236}">
                <a16:creationId xmlns:a16="http://schemas.microsoft.com/office/drawing/2014/main" id="{A1A3A43F-1065-48FA-BD13-9CDEE881BF1C}"/>
              </a:ext>
            </a:extLst>
          </p:cNvPr>
          <p:cNvSpPr txBox="1"/>
          <p:nvPr/>
        </p:nvSpPr>
        <p:spPr>
          <a:xfrm>
            <a:off x="985838" y="5667702"/>
            <a:ext cx="5686425" cy="923330"/>
          </a:xfrm>
          <a:prstGeom prst="rect">
            <a:avLst/>
          </a:prstGeom>
          <a:noFill/>
        </p:spPr>
        <p:txBody>
          <a:bodyPr wrap="square" rtlCol="0">
            <a:spAutoFit/>
          </a:bodyPr>
          <a:lstStyle/>
          <a:p>
            <a:r>
              <a:rPr lang="en-GB" dirty="0"/>
              <a:t>Audience finder data: black</a:t>
            </a:r>
          </a:p>
          <a:p>
            <a:r>
              <a:rPr lang="en-GB" dirty="0"/>
              <a:t>Taking Part Survey: grey</a:t>
            </a:r>
          </a:p>
          <a:p>
            <a:endParaRPr lang="en-GB" dirty="0"/>
          </a:p>
        </p:txBody>
      </p:sp>
      <p:sp>
        <p:nvSpPr>
          <p:cNvPr id="12" name="TextBox 11">
            <a:extLst>
              <a:ext uri="{FF2B5EF4-FFF2-40B4-BE49-F238E27FC236}">
                <a16:creationId xmlns:a16="http://schemas.microsoft.com/office/drawing/2014/main" id="{5D4F3CE2-1A5C-4C5B-AE11-374EF190C793}"/>
              </a:ext>
            </a:extLst>
          </p:cNvPr>
          <p:cNvSpPr txBox="1"/>
          <p:nvPr/>
        </p:nvSpPr>
        <p:spPr>
          <a:xfrm>
            <a:off x="1548470" y="4915769"/>
            <a:ext cx="5123793" cy="369332"/>
          </a:xfrm>
          <a:prstGeom prst="rect">
            <a:avLst/>
          </a:prstGeom>
          <a:noFill/>
        </p:spPr>
        <p:txBody>
          <a:bodyPr wrap="square" rtlCol="0">
            <a:spAutoFit/>
          </a:bodyPr>
          <a:lstStyle/>
          <a:p>
            <a:pPr algn="ctr"/>
            <a:r>
              <a:rPr lang="en-GB" dirty="0"/>
              <a:t>IMD decile</a:t>
            </a:r>
          </a:p>
        </p:txBody>
      </p:sp>
      <p:pic>
        <p:nvPicPr>
          <p:cNvPr id="15" name="Picture 14">
            <a:extLst>
              <a:ext uri="{FF2B5EF4-FFF2-40B4-BE49-F238E27FC236}">
                <a16:creationId xmlns:a16="http://schemas.microsoft.com/office/drawing/2014/main" id="{BF830481-5A79-45FA-8515-75FBEB550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531" y="865620"/>
            <a:ext cx="386844" cy="3564490"/>
          </a:xfrm>
          <a:prstGeom prst="rect">
            <a:avLst/>
          </a:prstGeom>
        </p:spPr>
      </p:pic>
    </p:spTree>
    <p:extLst>
      <p:ext uri="{BB962C8B-B14F-4D97-AF65-F5344CB8AC3E}">
        <p14:creationId xmlns:p14="http://schemas.microsoft.com/office/powerpoint/2010/main" val="3551672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09E4-B947-4446-AD42-C1B3A0C1F583}"/>
              </a:ext>
            </a:extLst>
          </p:cNvPr>
          <p:cNvSpPr>
            <a:spLocks noGrp="1"/>
          </p:cNvSpPr>
          <p:nvPr>
            <p:ph type="title"/>
          </p:nvPr>
        </p:nvSpPr>
        <p:spPr>
          <a:xfrm>
            <a:off x="901690" y="405575"/>
            <a:ext cx="10795526" cy="1365168"/>
          </a:xfrm>
        </p:spPr>
        <p:txBody>
          <a:bodyPr vert="horz" lIns="91440" tIns="45720" rIns="91440" bIns="45720" rtlCol="0" anchor="ctr">
            <a:normAutofit/>
          </a:bodyPr>
          <a:lstStyle/>
          <a:p>
            <a:r>
              <a:rPr lang="en-US" dirty="0"/>
              <a:t>Higher education music students: class background by </a:t>
            </a:r>
            <a:r>
              <a:rPr lang="en-US" b="1" dirty="0"/>
              <a:t>parents’ occupation</a:t>
            </a:r>
            <a:endParaRPr lang="en-US" dirty="0"/>
          </a:p>
        </p:txBody>
      </p:sp>
      <p:pic>
        <p:nvPicPr>
          <p:cNvPr id="3" name="Picture 2">
            <a:extLst>
              <a:ext uri="{FF2B5EF4-FFF2-40B4-BE49-F238E27FC236}">
                <a16:creationId xmlns:a16="http://schemas.microsoft.com/office/drawing/2014/main" id="{80A5158D-C11F-581C-4E7C-AD95DE0ED0AB}"/>
              </a:ext>
            </a:extLst>
          </p:cNvPr>
          <p:cNvPicPr>
            <a:picLocks noChangeAspect="1"/>
          </p:cNvPicPr>
          <p:nvPr/>
        </p:nvPicPr>
        <p:blipFill>
          <a:blip r:embed="rId3"/>
          <a:stretch>
            <a:fillRect/>
          </a:stretch>
        </p:blipFill>
        <p:spPr>
          <a:xfrm>
            <a:off x="217044" y="2897577"/>
            <a:ext cx="12060376" cy="3195999"/>
          </a:xfrm>
          <a:prstGeom prst="rect">
            <a:avLst/>
          </a:prstGeom>
        </p:spPr>
      </p:pic>
    </p:spTree>
    <p:extLst>
      <p:ext uri="{BB962C8B-B14F-4D97-AF65-F5344CB8AC3E}">
        <p14:creationId xmlns:p14="http://schemas.microsoft.com/office/powerpoint/2010/main" val="37285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8135-BEC9-55C3-2668-5E905EEC4190}"/>
              </a:ext>
            </a:extLst>
          </p:cNvPr>
          <p:cNvSpPr>
            <a:spLocks noGrp="1"/>
          </p:cNvSpPr>
          <p:nvPr>
            <p:ph type="title"/>
          </p:nvPr>
        </p:nvSpPr>
        <p:spPr>
          <a:xfrm>
            <a:off x="1046746" y="586822"/>
            <a:ext cx="3537285" cy="1645920"/>
          </a:xfrm>
        </p:spPr>
        <p:txBody>
          <a:bodyPr>
            <a:normAutofit/>
          </a:bodyPr>
          <a:lstStyle/>
          <a:p>
            <a:r>
              <a:rPr lang="en-GB" sz="3200" dirty="0"/>
              <a:t>Class inequality by institution type</a:t>
            </a:r>
          </a:p>
        </p:txBody>
      </p:sp>
      <p:pic>
        <p:nvPicPr>
          <p:cNvPr id="8" name="Picture 7" descr="Chart, bar chart&#10;&#10;Description automatically generated">
            <a:extLst>
              <a:ext uri="{FF2B5EF4-FFF2-40B4-BE49-F238E27FC236}">
                <a16:creationId xmlns:a16="http://schemas.microsoft.com/office/drawing/2014/main" id="{56DAA33A-1527-C414-5590-9E0A0CF239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791" y="2060140"/>
            <a:ext cx="10621419" cy="4858396"/>
          </a:xfrm>
          <a:prstGeom prst="rect">
            <a:avLst/>
          </a:prstGeom>
          <a:noFill/>
          <a:ln>
            <a:noFill/>
          </a:ln>
        </p:spPr>
      </p:pic>
    </p:spTree>
    <p:extLst>
      <p:ext uri="{BB962C8B-B14F-4D97-AF65-F5344CB8AC3E}">
        <p14:creationId xmlns:p14="http://schemas.microsoft.com/office/powerpoint/2010/main" val="295630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D54A8-3842-4F4F-A11E-47AE368FABA7}"/>
              </a:ext>
            </a:extLst>
          </p:cNvPr>
          <p:cNvPicPr>
            <a:picLocks noChangeAspect="1"/>
          </p:cNvPicPr>
          <p:nvPr/>
        </p:nvPicPr>
        <p:blipFill>
          <a:blip r:embed="rId3"/>
          <a:stretch>
            <a:fillRect/>
          </a:stretch>
        </p:blipFill>
        <p:spPr>
          <a:xfrm>
            <a:off x="827084" y="0"/>
            <a:ext cx="5071256" cy="4430062"/>
          </a:xfrm>
          <a:prstGeom prst="rect">
            <a:avLst/>
          </a:prstGeom>
        </p:spPr>
      </p:pic>
      <p:sp>
        <p:nvSpPr>
          <p:cNvPr id="3" name="Content Placeholder 2">
            <a:extLst>
              <a:ext uri="{FF2B5EF4-FFF2-40B4-BE49-F238E27FC236}">
                <a16:creationId xmlns:a16="http://schemas.microsoft.com/office/drawing/2014/main" id="{525946C6-3B70-41F6-94DD-664EB9D7F5D0}"/>
              </a:ext>
            </a:extLst>
          </p:cNvPr>
          <p:cNvSpPr>
            <a:spLocks noGrp="1"/>
          </p:cNvSpPr>
          <p:nvPr>
            <p:ph idx="1"/>
          </p:nvPr>
        </p:nvSpPr>
        <p:spPr>
          <a:xfrm>
            <a:off x="992777" y="4947983"/>
            <a:ext cx="6065749" cy="1910016"/>
          </a:xfrm>
        </p:spPr>
        <p:txBody>
          <a:bodyPr>
            <a:normAutofit fontScale="92500" lnSpcReduction="20000"/>
          </a:bodyPr>
          <a:lstStyle/>
          <a:p>
            <a:r>
              <a:rPr lang="en-GB" dirty="0"/>
              <a:t>Youth Music and Ipsos Mori. 2019. “The Sound of the Next Generation.” London: Youth Music. </a:t>
            </a:r>
            <a:r>
              <a:rPr lang="en-GB" dirty="0">
                <a:hlinkClick r:id="rId4"/>
              </a:rPr>
              <a:t>https://youthmusic.org.uk/sites/default/files/2020-06/The%20Sound%20of%20the%20Next%20Generation.pdf</a:t>
            </a:r>
            <a:r>
              <a:rPr lang="en-GB" dirty="0"/>
              <a:t>.</a:t>
            </a:r>
          </a:p>
          <a:p>
            <a:endParaRPr lang="en-GB" dirty="0"/>
          </a:p>
          <a:p>
            <a:endParaRPr lang="en-GB" dirty="0"/>
          </a:p>
        </p:txBody>
      </p:sp>
      <p:pic>
        <p:nvPicPr>
          <p:cNvPr id="6" name="Picture 5" descr="Timeline&#10;&#10;Description automatically generated">
            <a:extLst>
              <a:ext uri="{FF2B5EF4-FFF2-40B4-BE49-F238E27FC236}">
                <a16:creationId xmlns:a16="http://schemas.microsoft.com/office/drawing/2014/main" id="{7729B252-CF0A-31BD-95FA-E4F4E4A78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3680" y="-197215"/>
            <a:ext cx="3995543" cy="7158093"/>
          </a:xfrm>
          <a:prstGeom prst="rect">
            <a:avLst/>
          </a:prstGeom>
        </p:spPr>
      </p:pic>
    </p:spTree>
    <p:extLst>
      <p:ext uri="{BB962C8B-B14F-4D97-AF65-F5344CB8AC3E}">
        <p14:creationId xmlns:p14="http://schemas.microsoft.com/office/powerpoint/2010/main" val="26336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6BBF-6BC5-4395-AFF2-3031BD487A3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43697E8-50D5-4402-961A-A70041A48395}"/>
              </a:ext>
            </a:extLst>
          </p:cNvPr>
          <p:cNvSpPr>
            <a:spLocks noGrp="1"/>
          </p:cNvSpPr>
          <p:nvPr>
            <p:ph idx="1"/>
          </p:nvPr>
        </p:nvSpPr>
        <p:spPr>
          <a:xfrm>
            <a:off x="1371600" y="4989786"/>
            <a:ext cx="9601200" cy="877614"/>
          </a:xfrm>
        </p:spPr>
        <p:txBody>
          <a:bodyPr/>
          <a:lstStyle/>
          <a:p>
            <a:r>
              <a:rPr lang="en-GB" dirty="0"/>
              <a:t>Hume, Simon, and Emma Wells. 2014. “ABRSM: Making Music.” ABRSM. </a:t>
            </a:r>
            <a:r>
              <a:rPr lang="en-GB" dirty="0">
                <a:hlinkClick r:id="rId3"/>
              </a:rPr>
              <a:t>http://gb.abrsm.org/de/making-music/#</a:t>
            </a:r>
            <a:r>
              <a:rPr lang="en-GB" dirty="0"/>
              <a:t>.</a:t>
            </a:r>
          </a:p>
          <a:p>
            <a:endParaRPr lang="en-GB" dirty="0"/>
          </a:p>
        </p:txBody>
      </p:sp>
      <p:pic>
        <p:nvPicPr>
          <p:cNvPr id="4" name="Picture 3">
            <a:extLst>
              <a:ext uri="{FF2B5EF4-FFF2-40B4-BE49-F238E27FC236}">
                <a16:creationId xmlns:a16="http://schemas.microsoft.com/office/drawing/2014/main" id="{3FFEA937-50C7-4EB2-9799-115FE0AC17AE}"/>
              </a:ext>
            </a:extLst>
          </p:cNvPr>
          <p:cNvPicPr>
            <a:picLocks noChangeAspect="1"/>
          </p:cNvPicPr>
          <p:nvPr/>
        </p:nvPicPr>
        <p:blipFill>
          <a:blip r:embed="rId4"/>
          <a:stretch>
            <a:fillRect/>
          </a:stretch>
        </p:blipFill>
        <p:spPr>
          <a:xfrm>
            <a:off x="0" y="0"/>
            <a:ext cx="12133577" cy="4303986"/>
          </a:xfrm>
          <a:prstGeom prst="rect">
            <a:avLst/>
          </a:prstGeom>
        </p:spPr>
      </p:pic>
    </p:spTree>
    <p:extLst>
      <p:ext uri="{BB962C8B-B14F-4D97-AF65-F5344CB8AC3E}">
        <p14:creationId xmlns:p14="http://schemas.microsoft.com/office/powerpoint/2010/main" val="132998624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8525</TotalTime>
  <Words>2207</Words>
  <Application>Microsoft Office PowerPoint</Application>
  <PresentationFormat>Widescreen</PresentationFormat>
  <Paragraphs>202</Paragraphs>
  <Slides>41</Slides>
  <Notes>41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Calibri</vt:lpstr>
      <vt:lpstr>Calibri Light</vt:lpstr>
      <vt:lpstr>Courier New</vt:lpstr>
      <vt:lpstr>Franklin Gothic Book</vt:lpstr>
      <vt:lpstr>Tw Cen MT</vt:lpstr>
      <vt:lpstr>Wingdings</vt:lpstr>
      <vt:lpstr>Wingdings 2</vt:lpstr>
      <vt:lpstr>Crop</vt:lpstr>
      <vt:lpstr>Median</vt:lpstr>
      <vt:lpstr>Office Theme</vt:lpstr>
      <vt:lpstr>Overview of the day</vt:lpstr>
      <vt:lpstr>The ‘hidden curriculum’ of music education</vt:lpstr>
      <vt:lpstr>The ‘hidden curriculum’ of music education</vt:lpstr>
      <vt:lpstr>Inclusions and exclusions</vt:lpstr>
      <vt:lpstr>Classical music consumption and social class</vt:lpstr>
      <vt:lpstr>Higher education music students: class background by parents’ occupation</vt:lpstr>
      <vt:lpstr>Class inequality by institution type</vt:lpstr>
      <vt:lpstr>PowerPoint Presentation</vt:lpstr>
      <vt:lpstr>PowerPoint Presentation</vt:lpstr>
      <vt:lpstr>Learning, playing and teaching in the UK. ABRSM Making Music report 2021. (2021). ABRSM.  https://www.abrsm.org/sites/default/files/2023-08/web_abrsm-making-music-uk-21.pdf </vt:lpstr>
      <vt:lpstr>Key idea</vt:lpstr>
      <vt:lpstr>Is the ‘hidden curriculum’ contributing to children’s lack of interest in music education?  What is the ‘hidden curriculum’ that you learned in your music education?</vt:lpstr>
      <vt:lpstr>How important were these 'norms' in your own music education/background?</vt:lpstr>
      <vt:lpstr>Who would be included/excluded if music education held these values?</vt:lpstr>
      <vt:lpstr>Discuss in your groups </vt:lpstr>
      <vt:lpstr>tea break</vt:lpstr>
      <vt:lpstr>Gender in music education</vt:lpstr>
      <vt:lpstr>Why do music teachers need to be aware of gender?</vt:lpstr>
      <vt:lpstr>Evidence from the UK</vt:lpstr>
      <vt:lpstr>Girls love music … but disappear from music spaces over time </vt:lpstr>
      <vt:lpstr>Gender in music higher education</vt:lpstr>
      <vt:lpstr>PowerPoint Presentation</vt:lpstr>
      <vt:lpstr>PowerPoint Presentation</vt:lpstr>
      <vt:lpstr>What’s going on?  </vt:lpstr>
      <vt:lpstr>Misogyny in Music report (2024)</vt:lpstr>
      <vt:lpstr>Gender norms and stereotypes:   Gender norms are ideas about how women and men should be and act</vt:lpstr>
      <vt:lpstr>How do gender norms get into music education?</vt:lpstr>
      <vt:lpstr>Discussion</vt:lpstr>
      <vt:lpstr>PowerPoint Presentation</vt:lpstr>
      <vt:lpstr>Trans students’ advice to music teachers</vt:lpstr>
      <vt:lpstr>Lunch break</vt:lpstr>
      <vt:lpstr>This afternoon</vt:lpstr>
      <vt:lpstr>Having a say in your own music education</vt:lpstr>
      <vt:lpstr>What do young people say about youth voice?</vt:lpstr>
      <vt:lpstr>PowerPoint Presentation</vt:lpstr>
      <vt:lpstr>PowerPoint Presentation</vt:lpstr>
      <vt:lpstr>Discussion: Musical and learner voice</vt:lpstr>
      <vt:lpstr>PowerPoint Presentation</vt:lpstr>
      <vt:lpstr>tea and reflection</vt:lpstr>
      <vt:lpstr>Questions for reflective writing on ‘pedagogy of correction’ piece:</vt:lpstr>
      <vt:lpstr>Wrapping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Bull</dc:creator>
  <cp:lastModifiedBy>Anna Bull</cp:lastModifiedBy>
  <cp:revision>65</cp:revision>
  <dcterms:created xsi:type="dcterms:W3CDTF">2021-01-08T17:52:52Z</dcterms:created>
  <dcterms:modified xsi:type="dcterms:W3CDTF">2026-04-25T14:54:15Z</dcterms:modified>
</cp:coreProperties>
</file>