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HK Grotesk Bold" pitchFamily="2" charset="77"/>
      <p:regular r:id="rId10"/>
      <p:bold r:id="rId11"/>
    </p:embeddedFont>
    <p:embeddedFont>
      <p:font typeface="HK Grotesk Medium" pitchFamily="2" charset="77"/>
      <p:regular r:id="rId12"/>
    </p:embeddedFont>
    <p:embeddedFont>
      <p:font typeface="HK Grotesk Medium Bold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5" autoAdjust="0"/>
  </p:normalViewPr>
  <p:slideViewPr>
    <p:cSldViewPr>
      <p:cViewPr varScale="1">
        <p:scale>
          <a:sx n="55" d="100"/>
          <a:sy n="55" d="100"/>
        </p:scale>
        <p:origin x="4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tsprofessional.co.uk/news/orchestras-face-calls-improve-repertoire-diversity" TargetMode="External"/><Relationship Id="rId4" Type="http://schemas.openxmlformats.org/officeDocument/2006/relationships/hyperlink" Target="https://donne-uk.org/wp-content/uploads/2021/03/DonneReport202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ssets.publishing.service.gov.uk/media/62bc1242d3bf7f292040d364/The_Power_of_Music_to_Change_Live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ssets.publishing.service.gov.uk/media/6061f833d3bf7f5ce1060a90/Model_Music_Curriculum_Full.pdf" TargetMode="External"/><Relationship Id="rId5" Type="http://schemas.openxmlformats.org/officeDocument/2006/relationships/hyperlink" Target="https://www.gov.uk/government/publications/national-curriculum-in-england-music-programmes-of-study/national-curriculum-in-england-music-programmes-of-study" TargetMode="External"/><Relationship Id="rId4" Type="http://schemas.openxmlformats.org/officeDocument/2006/relationships/hyperlink" Target="https://assets.publishing.service.gov.uk/media/690b96bbc22e4ed8b051854d/Curriculum_and_Assessment_Review_final_report_-_Building_a_world-class_curriculum_for_al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creative-educator.com/post/a-model-music-curriculu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topics/z3dqhyc/articles/zvtjwty" TargetMode="External"/><Relationship Id="rId13" Type="http://schemas.openxmlformats.org/officeDocument/2006/relationships/hyperlink" Target="https://www.singup.org/feature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cancompose.com/?s=women%27s+history+month&amp;apbct__email_id__search_form=" TargetMode="External"/><Relationship Id="rId12" Type="http://schemas.openxmlformats.org/officeDocument/2006/relationships/hyperlink" Target="https://everycopycounts.co.uk/resources/" TargetMode="External"/><Relationship Id="rId17" Type="http://schemas.openxmlformats.org/officeDocument/2006/relationships/hyperlink" Target="https://www.passingnoteseducation.co.uk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julesbuckley.com/recording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ancompose.com/product/teachers-resources/classroom-aids/black-history-month-listening-calendar/" TargetMode="External"/><Relationship Id="rId11" Type="http://schemas.openxmlformats.org/officeDocument/2006/relationships/hyperlink" Target="https://www.tes.com/teaching-resources" TargetMode="External"/><Relationship Id="rId5" Type="http://schemas.openxmlformats.org/officeDocument/2006/relationships/hyperlink" Target="https://www.nateholdermusic.com/blog/categories/resources" TargetMode="External"/><Relationship Id="rId15" Type="http://schemas.openxmlformats.org/officeDocument/2006/relationships/hyperlink" Target="https://assets.publishing.service.gov.uk/government/uploads/system/uploads/attachment_data/file/239037/PRIMARY_national_curriculum_-_Music.pdf" TargetMode="External"/><Relationship Id="rId10" Type="http://schemas.openxmlformats.org/officeDocument/2006/relationships/hyperlink" Target="https://theblackcurriculum.com/resources" TargetMode="External"/><Relationship Id="rId4" Type="http://schemas.openxmlformats.org/officeDocument/2006/relationships/hyperlink" Target="https://www.ism.org/advice/black-history-in-music/" TargetMode="External"/><Relationship Id="rId9" Type="http://schemas.openxmlformats.org/officeDocument/2006/relationships/hyperlink" Target="https://www.bbc.co.uk/teach/ten-pieces" TargetMode="External"/><Relationship Id="rId14" Type="http://schemas.openxmlformats.org/officeDocument/2006/relationships/hyperlink" Target="https://charanga.com/site/musical-school/charanga-s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lacknurserymanager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mazon.co.uk/Diverse-Educators-Manifesto-Bennie-Kara/dp/191505498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nne-uk.org" TargetMode="External"/><Relationship Id="rId5" Type="http://schemas.openxmlformats.org/officeDocument/2006/relationships/hyperlink" Target="https://uk.sagepub.com/en-gb/eur/a-little-guide-for-teachers-diversity-in-schools/book272080" TargetMode="External"/><Relationship Id="rId4" Type="http://schemas.openxmlformats.org/officeDocument/2006/relationships/hyperlink" Target="https://www.thebelongingeffect.co.uk/diversity-in-the-curriculum-toolki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hyperlink" Target="https://docs.google.com/spreadsheets/d/1DUF2isFWsqVSYhbaACYtbgcLi_YjDqpE3GLQIVgkKQg/edit#gid=698511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317298" y="5138746"/>
            <a:ext cx="10287017" cy="0"/>
          </a:xfrm>
          <a:prstGeom prst="line">
            <a:avLst/>
          </a:prstGeom>
          <a:ln w="9525" cap="rnd">
            <a:solidFill>
              <a:srgbClr val="CECF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10800000">
            <a:off x="13460806" y="6518126"/>
            <a:ext cx="4827194" cy="0"/>
          </a:xfrm>
          <a:prstGeom prst="line">
            <a:avLst/>
          </a:prstGeom>
          <a:ln w="9525" cap="rnd">
            <a:solidFill>
              <a:srgbClr val="CECFC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49516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483770" y="822547"/>
            <a:ext cx="2781266" cy="278126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673600" y="1012382"/>
            <a:ext cx="2401606" cy="240159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8964" b="-3103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677862" y="2442429"/>
            <a:ext cx="7759007" cy="7759007"/>
          </a:xfrm>
          <a:custGeom>
            <a:avLst/>
            <a:gdLst/>
            <a:ahLst/>
            <a:cxnLst/>
            <a:rect l="l" t="t" r="r" b="b"/>
            <a:pathLst>
              <a:path w="7759007" h="7759007">
                <a:moveTo>
                  <a:pt x="0" y="0"/>
                </a:moveTo>
                <a:lnTo>
                  <a:pt x="7759007" y="0"/>
                </a:lnTo>
                <a:lnTo>
                  <a:pt x="7759007" y="7759006"/>
                </a:lnTo>
                <a:lnTo>
                  <a:pt x="0" y="7759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4016279" y="7406640"/>
            <a:ext cx="3595456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Sunday 26th April, 2026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3:00 pm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Zoom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738456" y="3836670"/>
            <a:ext cx="4271895" cy="2613660"/>
            <a:chOff x="0" y="0"/>
            <a:chExt cx="5695860" cy="34848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569586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en-US" sz="2999" b="1">
                  <a:solidFill>
                    <a:srgbClr val="000000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Jenetta Hurst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08355"/>
              <a:ext cx="5695860" cy="267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Secondary School leader &amp; 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music specialist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Founder - The Creative Educator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Chair - Lewisham Music Hub</a:t>
              </a:r>
            </a:p>
            <a:p>
              <a:pPr algn="ctr">
                <a:lnSpc>
                  <a:spcPts val="263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Alumus - BCU PGCE Secondary &amp; The Birmingham Conservatoire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0920" y="2394804"/>
            <a:ext cx="3925964" cy="740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7"/>
              </a:lnSpc>
              <a:spcBef>
                <a:spcPct val="0"/>
              </a:spcBef>
            </a:pPr>
            <a:r>
              <a:rPr lang="en-US" sz="4428" b="1">
                <a:solidFill>
                  <a:srgbClr val="000000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Diverse Cultures &amp; Communities in Music Education</a:t>
            </a:r>
          </a:p>
          <a:p>
            <a:pPr algn="ctr">
              <a:lnSpc>
                <a:spcPts val="5107"/>
              </a:lnSpc>
              <a:spcBef>
                <a:spcPct val="0"/>
              </a:spcBef>
            </a:pPr>
            <a:endParaRPr lang="en-US" sz="4428" b="1">
              <a:solidFill>
                <a:srgbClr val="000000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ctr">
              <a:lnSpc>
                <a:spcPts val="4197"/>
              </a:lnSpc>
              <a:spcBef>
                <a:spcPct val="0"/>
              </a:spcBef>
            </a:pPr>
            <a:r>
              <a:rPr lang="en-US" sz="3229" b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Please add to the chat a current success or area of celebration &amp; </a:t>
            </a:r>
          </a:p>
          <a:p>
            <a:pPr algn="ctr">
              <a:lnSpc>
                <a:spcPts val="4197"/>
              </a:lnSpc>
              <a:spcBef>
                <a:spcPct val="0"/>
              </a:spcBef>
            </a:pPr>
            <a:r>
              <a:rPr lang="en-US" sz="3229" b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challenge in your teaching.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3852967"/>
            <a:ext cx="18288000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8284948" y="7069984"/>
            <a:ext cx="6424508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30513" y="329073"/>
            <a:ext cx="17204127" cy="3492780"/>
            <a:chOff x="0" y="0"/>
            <a:chExt cx="22938836" cy="46570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8493" cy="2644247"/>
            </a:xfrm>
            <a:custGeom>
              <a:avLst/>
              <a:gdLst/>
              <a:ahLst/>
              <a:cxnLst/>
              <a:rect l="l" t="t" r="r" b="b"/>
              <a:pathLst>
                <a:path w="5288493" h="2644247">
                  <a:moveTo>
                    <a:pt x="0" y="0"/>
                  </a:moveTo>
                  <a:lnTo>
                    <a:pt x="5288493" y="0"/>
                  </a:lnTo>
                  <a:lnTo>
                    <a:pt x="5288493" y="2644247"/>
                  </a:lnTo>
                  <a:lnTo>
                    <a:pt x="0" y="264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63795" y="2955451"/>
              <a:ext cx="22375041" cy="1701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80"/>
                </a:lnSpc>
                <a:spcBef>
                  <a:spcPct val="0"/>
                </a:spcBef>
              </a:pPr>
              <a:r>
                <a:rPr lang="en-US" sz="8800">
                  <a:solidFill>
                    <a:srgbClr val="191918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Diversity in Orchestral Repertoire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934265" y="3970020"/>
            <a:ext cx="5600376" cy="588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499" b="1" u="sng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  <a:hlinkClick r:id="rId4" tooltip="https://donne-uk.org/wp-content/uploads/2021/03/DonneReport2024.pdf"/>
              </a:rPr>
              <a:t>Equality &amp; Diversity in Global Repertoire 2024</a:t>
            </a:r>
            <a:r>
              <a:rPr lang="en-US" sz="349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, by </a:t>
            </a:r>
          </a:p>
          <a:p>
            <a:pPr algn="ctr">
              <a:lnSpc>
                <a:spcPts val="5249"/>
              </a:lnSpc>
            </a:pPr>
            <a:r>
              <a:rPr lang="en-US" sz="3499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Donne, Women in Music</a:t>
            </a:r>
          </a:p>
          <a:p>
            <a:pPr algn="ctr">
              <a:lnSpc>
                <a:spcPts val="5249"/>
              </a:lnSpc>
            </a:pPr>
            <a:endParaRPr lang="en-US" sz="3499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499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Declining representation of women and individuals from the Global Majority in 2023/4 compared to their study in 2021/22.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979545"/>
            <a:ext cx="11444820" cy="626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Assessed over 16k compositions from across 111 orchestras and 30 countries.   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The report found 7.5% of works performed in 2023/24 were composed by women – a 0.2% decrease on the </a:t>
            </a:r>
            <a:r>
              <a:rPr lang="en-US" sz="3000" b="1" u="sng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  <a:hlinkClick r:id="rId5" tooltip="https://www.artsprofessional.co.uk/news/orchestras-face-calls-improve-repertoire-diversity"/>
              </a:rPr>
              <a:t>charity’s research covering 2021-22</a:t>
            </a:r>
            <a:r>
              <a:rPr lang="en-US" sz="3000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.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The findings illustrate that 89.3% of pieces performed were written by white men.  Going forwards, there is increased work to be done on diversifying concert programming, future composers and this all links back to education.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3698" y="2355127"/>
            <a:ext cx="14142742" cy="1772931"/>
            <a:chOff x="0" y="0"/>
            <a:chExt cx="18856989" cy="2363908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18460854" cy="1185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0"/>
                </a:lnSpc>
              </a:pPr>
              <a:r>
                <a:rPr lang="en-US" sz="6100">
                  <a:solidFill>
                    <a:srgbClr val="191918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Resources and sequencing the learning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605076" y="1623075"/>
              <a:ext cx="1425191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0" y="3713073"/>
            <a:ext cx="18288000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32311" y="4128058"/>
            <a:ext cx="13223379" cy="579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4" tooltip="https://assets.publishing.service.gov.uk/media/690b96bbc22e4ed8b051854d/Curriculum_and_Assessment_Review_final_report_-_Building_a_world-class_curriculum_for_all.pdf"/>
              </a:rPr>
              <a:t>Curriculum Assessment Review (CAR), 2025</a:t>
            </a:r>
          </a:p>
          <a:p>
            <a:pPr algn="ctr">
              <a:lnSpc>
                <a:spcPts val="3249"/>
              </a:lnSpc>
            </a:pPr>
            <a:endParaRPr lang="en-US" sz="46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4" tooltip="https://assets.publishing.service.gov.uk/media/690b96bbc22e4ed8b051854d/Curriculum_and_Assessment_Review_final_report_-_Building_a_world-class_curriculum_for_all.pdf"/>
            </a:endParaRPr>
          </a:p>
          <a:p>
            <a:pPr algn="ctr">
              <a:lnSpc>
                <a:spcPts val="6110"/>
              </a:lnSpc>
            </a:pPr>
            <a:r>
              <a:rPr lang="en-US" sz="47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5" tooltip="https://www.gov.uk/government/publications/national-curriculum-in-england-music-programmes-of-study/national-curriculum-in-england-music-programmes-of-study"/>
              </a:rPr>
              <a:t>National Curriculum for Music</a:t>
            </a:r>
            <a:r>
              <a:rPr lang="en-US" sz="4700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  <a:p>
            <a:pPr algn="ctr">
              <a:lnSpc>
                <a:spcPts val="6110"/>
              </a:lnSpc>
            </a:pPr>
            <a:endParaRPr lang="en-US" sz="4700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algn="ctr">
              <a:lnSpc>
                <a:spcPts val="6110"/>
              </a:lnSpc>
            </a:pPr>
            <a:r>
              <a:rPr lang="en-US" sz="47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6" tooltip="https://assets.publishing.service.gov.uk/media/6061f833d3bf7f5ce1060a90/Model_Music_Curriculum_Full.pdf"/>
              </a:rPr>
              <a:t>Model Music Curriculum (MMC), 2021.</a:t>
            </a:r>
          </a:p>
          <a:p>
            <a:pPr algn="ctr">
              <a:lnSpc>
                <a:spcPts val="6110"/>
              </a:lnSpc>
            </a:pPr>
            <a:endParaRPr lang="en-US" sz="47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6" tooltip="https://assets.publishing.service.gov.uk/media/6061f833d3bf7f5ce1060a90/Model_Music_Curriculum_Full.pdf"/>
            </a:endParaRPr>
          </a:p>
          <a:p>
            <a:pPr algn="ctr">
              <a:lnSpc>
                <a:spcPts val="6110"/>
              </a:lnSpc>
            </a:pPr>
            <a:r>
              <a:rPr lang="en-US" sz="47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7" tooltip="https://assets.publishing.service.gov.uk/media/62bc1242d3bf7f292040d364/The_Power_of_Music_to_Change_Lives.pdf"/>
              </a:rPr>
              <a:t>National Plan for Music Education (NMPE2), 2022.</a:t>
            </a:r>
          </a:p>
          <a:p>
            <a:pPr algn="ctr">
              <a:lnSpc>
                <a:spcPts val="6110"/>
              </a:lnSpc>
              <a:spcBef>
                <a:spcPct val="0"/>
              </a:spcBef>
            </a:pPr>
            <a:endParaRPr lang="en-US" sz="47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7" tooltip="https://assets.publishing.service.gov.uk/media/62bc1242d3bf7f292040d364/The_Power_of_Music_to_Change_Lives.pd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9026" y="1919962"/>
            <a:ext cx="14142742" cy="2879736"/>
            <a:chOff x="0" y="0"/>
            <a:chExt cx="18856989" cy="3839648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1379931" cy="1356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00"/>
                </a:lnSpc>
              </a:pPr>
              <a:r>
                <a:rPr lang="en-US" sz="7000">
                  <a:solidFill>
                    <a:srgbClr val="191918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What the theory says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605076" y="3098814"/>
              <a:ext cx="1425191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0" y="3243970"/>
            <a:ext cx="18288000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79607" y="3367988"/>
            <a:ext cx="8464393" cy="68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8"/>
              </a:lnSpc>
            </a:pPr>
            <a:r>
              <a:rPr lang="en-US" sz="3039" b="1" u="sng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Model Music Curriculum, 2021.</a:t>
            </a:r>
          </a:p>
          <a:p>
            <a:pPr algn="l">
              <a:lnSpc>
                <a:spcPts val="4558"/>
              </a:lnSpc>
            </a:pPr>
            <a:r>
              <a:rPr lang="en-US" sz="30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Teacher-led curriculum development</a:t>
            </a:r>
          </a:p>
          <a:p>
            <a:pPr algn="l">
              <a:lnSpc>
                <a:spcPts val="4558"/>
              </a:lnSpc>
            </a:pPr>
            <a:endParaRPr lang="en-US" sz="30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l">
              <a:lnSpc>
                <a:spcPts val="4558"/>
              </a:lnSpc>
            </a:pPr>
            <a:r>
              <a:rPr lang="en-US" sz="30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Takes account of the many different school contexts that exist</a:t>
            </a:r>
          </a:p>
          <a:p>
            <a:pPr algn="l">
              <a:lnSpc>
                <a:spcPts val="4558"/>
              </a:lnSpc>
            </a:pPr>
            <a:endParaRPr lang="en-US" sz="30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l">
              <a:lnSpc>
                <a:spcPts val="4558"/>
              </a:lnSpc>
            </a:pPr>
            <a:r>
              <a:rPr lang="en-US" sz="30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The shared foundation will provide schools with a launchpad to access wider musical culture in which all can thrive and share the joy of music</a:t>
            </a:r>
          </a:p>
          <a:p>
            <a:pPr algn="l">
              <a:lnSpc>
                <a:spcPts val="4558"/>
              </a:lnSpc>
            </a:pPr>
            <a:endParaRPr lang="en-US" sz="30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l">
              <a:lnSpc>
                <a:spcPts val="4558"/>
              </a:lnSpc>
            </a:pPr>
            <a:r>
              <a:rPr lang="en-US" sz="3039" b="1" u="sng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  <a:hlinkClick r:id="rId4" tooltip="https://www.thecreative-educator.com/post/a-model-music-curriculum"/>
              </a:rPr>
              <a:t>Blog: A Model Music Curriculum</a:t>
            </a:r>
          </a:p>
          <a:p>
            <a:pPr algn="l">
              <a:lnSpc>
                <a:spcPts val="4558"/>
              </a:lnSpc>
            </a:pPr>
            <a:r>
              <a:rPr lang="en-US" sz="30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(Jenetta Hurst)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2385" y="3348938"/>
            <a:ext cx="8277969" cy="61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Suggested Listening: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Jai Ho – Slum Dog Millionaire; A R Rahman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Runaway Blues: Ma Rainey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Take the A Train: Duke Ellington Orchestra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I Feel Good: James Brown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Say My Name: Destiny's Child</a:t>
            </a:r>
          </a:p>
          <a:p>
            <a:pPr algn="l">
              <a:lnSpc>
                <a:spcPts val="5158"/>
              </a:lnSpc>
            </a:pPr>
            <a:r>
              <a:rPr lang="en-US" sz="3439" b="1">
                <a:solidFill>
                  <a:srgbClr val="191918"/>
                </a:solidFill>
                <a:latin typeface="HK Grotesk Medium Bold"/>
                <a:ea typeface="HK Grotesk Medium Bold"/>
                <a:cs typeface="HK Grotesk Medium Bold"/>
                <a:sym typeface="HK Grotesk Medium Bold"/>
              </a:rPr>
              <a:t>'21st Century Music'</a:t>
            </a:r>
          </a:p>
          <a:p>
            <a:pPr algn="l">
              <a:lnSpc>
                <a:spcPts val="4708"/>
              </a:lnSpc>
            </a:pPr>
            <a:endParaRPr lang="en-US" sz="34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l">
              <a:lnSpc>
                <a:spcPts val="4708"/>
              </a:lnSpc>
            </a:pPr>
            <a:endParaRPr lang="en-US" sz="34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  <a:p>
            <a:pPr algn="l">
              <a:lnSpc>
                <a:spcPts val="3958"/>
              </a:lnSpc>
            </a:pPr>
            <a:endParaRPr lang="en-US" sz="3439" b="1">
              <a:solidFill>
                <a:srgbClr val="191918"/>
              </a:solidFill>
              <a:latin typeface="HK Grotesk Medium Bold"/>
              <a:ea typeface="HK Grotesk Medium Bold"/>
              <a:cs typeface="HK Grotesk Medium Bold"/>
              <a:sym typeface="HK Grotesk Medium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4787" y="1940142"/>
            <a:ext cx="14736945" cy="1772931"/>
            <a:chOff x="0" y="0"/>
            <a:chExt cx="19649260" cy="2363908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5041762" cy="1185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0"/>
                </a:lnSpc>
              </a:pPr>
              <a:r>
                <a:rPr lang="en-US" sz="6100">
                  <a:solidFill>
                    <a:srgbClr val="191918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Resources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397347" y="1623075"/>
              <a:ext cx="1425191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0" y="3293980"/>
            <a:ext cx="18288000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38474" y="3674973"/>
            <a:ext cx="8529191" cy="631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4" tooltip="https://www.ism.org/advice/black-history-in-music/"/>
              </a:rPr>
              <a:t>I</a:t>
            </a: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4" tooltip="https://www.ism.org/advice/black-history-in-music/"/>
              </a:rPr>
              <a:t>SM Resources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4" tooltip="https://www.ism.org/advice/black-history-in-music/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5" tooltip="https://www.nateholdermusic.com/blog/categories/resources"/>
              </a:rPr>
              <a:t>N</a:t>
            </a: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5" tooltip="https://www.nateholdermusic.com/blog/categories/resources"/>
              </a:rPr>
              <a:t>ate Holder - posters, podcast &amp; worksheets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5" tooltip="https://www.nateholdermusic.com/blog/categories/resources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6" tooltip="https://www.icancompose.com/product/teachers-resources/classroom-aids/black-history-month-listening-calendar/"/>
              </a:rPr>
              <a:t>I Can Compose Black History Month Calendar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6" tooltip="https://www.icancompose.com/product/teachers-resources/classroom-aids/black-history-month-listening-calendar/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7" tooltip="https://www.icancompose.com/?s=women%27s+history+month&amp;apbct__email_id__search_form="/>
              </a:rPr>
              <a:t>I Can Compose Women’s History Month Resources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7" tooltip="https://www.icancompose.com/?s=women%27s+history+month&amp;apbct__email_id__search_form=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8" tooltip="https://www.bbc.co.uk/bitesize/topics/z3dqhyc/articles/zvtjwty"/>
              </a:rPr>
              <a:t>BBC Bitesize How to Rap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8" tooltip="https://www.bbc.co.uk/bitesize/topics/z3dqhyc/articles/zvtjwty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9" tooltip="https://www.bbc.co.uk/teach/ten-pieces"/>
              </a:rPr>
              <a:t>BBC Ten Pieces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9" tooltip="https://www.bbc.co.uk/teach/ten-pieces"/>
            </a:endParaRPr>
          </a:p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0" tooltip="https://theblackcurriculum.com/resources"/>
              </a:rPr>
              <a:t>The Black Curriculum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56916" y="3674973"/>
            <a:ext cx="7595443" cy="631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1" tooltip="https://www.tes.com/teaching-resources"/>
              </a:rPr>
              <a:t>T</a:t>
            </a: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1" tooltip="https://www.tes.com/teaching-resources"/>
              </a:rPr>
              <a:t>imes Educational Supplement (various)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1" tooltip="https://www.tes.com/teaching-resources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2" tooltip="https://everycopycounts.co.uk/resources/"/>
              </a:rPr>
              <a:t>Every Copy Counts Free Teachers’ Resources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2" tooltip="https://everycopycounts.co.uk/resources/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3" tooltip="https://www.singup.org/features"/>
              </a:rPr>
              <a:t>Sing Up free resource bank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3" tooltip="https://www.singup.org/features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4" tooltip="https://charanga.com/site/musical-school/charanga-sing/"/>
              </a:rPr>
              <a:t>Charanga Sing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4" tooltip="https://charanga.com/site/musical-school/charanga-sing/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5" tooltip="https://assets.publishing.service.gov.uk/government/uploads/system/uploads/attachment_data/file/239037/PRIMARY_national_curriculum_-_Music.pdf"/>
              </a:rPr>
              <a:t>National Curriculum for Music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5" tooltip="https://assets.publishing.service.gov.uk/government/uploads/system/uploads/attachment_data/file/239037/PRIMARY_national_curriculum_-_Music.pdf"/>
            </a:endParaRPr>
          </a:p>
          <a:p>
            <a:pPr algn="ctr">
              <a:lnSpc>
                <a:spcPts val="3899"/>
              </a:lnSpc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6" tooltip="https://www.julesbuckley.com/recordings"/>
              </a:rPr>
              <a:t>Jules Buckley Metropole Orkest</a:t>
            </a:r>
          </a:p>
          <a:p>
            <a:pPr algn="ctr">
              <a:lnSpc>
                <a:spcPts val="3899"/>
              </a:lnSpc>
            </a:pPr>
            <a:endParaRPr lang="en-US" sz="29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16" tooltip="https://www.julesbuckley.com/recordings"/>
            </a:endParaRPr>
          </a:p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17" tooltip="https://www.passingnoteseducation.co.uk"/>
              </a:rPr>
              <a:t>Passing Notes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1600" y="2402752"/>
            <a:ext cx="14142742" cy="1772931"/>
            <a:chOff x="0" y="0"/>
            <a:chExt cx="18856989" cy="2363908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18460854" cy="1185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0"/>
                </a:lnSpc>
              </a:pPr>
              <a:r>
                <a:rPr lang="en-US" sz="6100">
                  <a:solidFill>
                    <a:srgbClr val="191918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Key Texts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605076" y="1623075"/>
              <a:ext cx="1425191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0" y="3713073"/>
            <a:ext cx="18288000" cy="0"/>
          </a:xfrm>
          <a:prstGeom prst="line">
            <a:avLst/>
          </a:prstGeom>
          <a:ln w="9525" cap="rnd">
            <a:solidFill>
              <a:srgbClr val="1919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00125" y="3888951"/>
            <a:ext cx="16259175" cy="612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4" tooltip="https://www.thebelongingeffect.co.uk/diversity-in-the-curriculum-toolkit/"/>
              </a:rPr>
              <a:t>T</a:t>
            </a:r>
            <a:r>
              <a:rPr lang="en-US" sz="3599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4" tooltip="https://www.thebelongingeffect.co.uk/diversity-in-the-curriculum-toolkit/"/>
              </a:rPr>
              <a:t>he Belonging Effect - Diversity in the curriculum toolkit</a:t>
            </a:r>
          </a:p>
          <a:p>
            <a:pPr algn="ctr">
              <a:lnSpc>
                <a:spcPts val="4679"/>
              </a:lnSpc>
            </a:pPr>
            <a:endParaRPr lang="en-US" sz="35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4" tooltip="https://www.thebelongingeffect.co.uk/diversity-in-the-curriculum-toolkit/"/>
            </a:endParaRPr>
          </a:p>
          <a:p>
            <a:pPr algn="ctr">
              <a:lnSpc>
                <a:spcPts val="1820"/>
              </a:lnSpc>
            </a:pPr>
            <a:endParaRPr lang="en-US" sz="3599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4" tooltip="https://www.thebelongingeffect.co.uk/diversity-in-the-curriculum-toolkit/"/>
            </a:endParaRPr>
          </a:p>
          <a:p>
            <a:pPr algn="ctr">
              <a:lnSpc>
                <a:spcPts val="4680"/>
              </a:lnSpc>
            </a:pP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5" tooltip="https://uk.sagepub.com/en-gb/eur/a-little-guide-for-teachers-diversity-in-schools/book272080"/>
              </a:rPr>
              <a:t>Bennie Kara - A Little Guide for Teachers: Diversity in Schools</a:t>
            </a:r>
          </a:p>
          <a:p>
            <a:pPr algn="ctr">
              <a:lnSpc>
                <a:spcPts val="4680"/>
              </a:lnSpc>
            </a:pPr>
            <a:endParaRPr lang="en-US" sz="36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5" tooltip="https://uk.sagepub.com/en-gb/eur/a-little-guide-for-teachers-diversity-in-schools/book272080"/>
            </a:endParaRPr>
          </a:p>
          <a:p>
            <a:pPr algn="ctr">
              <a:lnSpc>
                <a:spcPts val="4680"/>
              </a:lnSpc>
            </a:pP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6" tooltip="https://donne-uk.org"/>
              </a:rPr>
              <a:t>D</a:t>
            </a: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6" tooltip="https://donne-uk.org"/>
              </a:rPr>
              <a:t>onne, Women in Music Report</a:t>
            </a:r>
          </a:p>
          <a:p>
            <a:pPr algn="ctr">
              <a:lnSpc>
                <a:spcPts val="4680"/>
              </a:lnSpc>
            </a:pPr>
            <a:endParaRPr lang="en-US" sz="36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6" tooltip="https://donne-uk.org"/>
            </a:endParaRPr>
          </a:p>
          <a:p>
            <a:pPr algn="ctr">
              <a:lnSpc>
                <a:spcPts val="4680"/>
              </a:lnSpc>
            </a:pP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7" tooltip="https://www.amazon.co.uk/Diverse-Educators-Manifesto-Bennie-Kara/dp/1915054982"/>
              </a:rPr>
              <a:t>Hannah Wilson &amp; Bennie Kara - Diverse Educators: A Manifesto</a:t>
            </a:r>
          </a:p>
          <a:p>
            <a:pPr algn="ctr">
              <a:lnSpc>
                <a:spcPts val="4680"/>
              </a:lnSpc>
            </a:pPr>
            <a:endParaRPr lang="en-US" sz="36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7" tooltip="https://www.amazon.co.uk/Diverse-Educators-Manifesto-Bennie-Kara/dp/1915054982"/>
            </a:endParaRPr>
          </a:p>
          <a:p>
            <a:pPr algn="ctr">
              <a:lnSpc>
                <a:spcPts val="4680"/>
              </a:lnSpc>
            </a:pP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8" tooltip="https://www.theblacknurserymanager.com"/>
              </a:rPr>
              <a:t>I</a:t>
            </a:r>
            <a:r>
              <a:rPr lang="en-US" sz="3600" u="sng">
                <a:solidFill>
                  <a:srgbClr val="191918"/>
                </a:solidFill>
                <a:latin typeface="HK Grotesk Medium"/>
                <a:ea typeface="HK Grotesk Medium"/>
                <a:cs typeface="HK Grotesk Medium"/>
                <a:sym typeface="HK Grotesk Medium"/>
                <a:hlinkClick r:id="rId8" tooltip="https://www.theblacknurserymanager.com"/>
              </a:rPr>
              <a:t>nclusive Practice in the Early Years - Liz Pemberton, The Black Nursery Manager</a:t>
            </a:r>
          </a:p>
          <a:p>
            <a:pPr algn="ctr">
              <a:lnSpc>
                <a:spcPts val="4680"/>
              </a:lnSpc>
              <a:spcBef>
                <a:spcPct val="0"/>
              </a:spcBef>
            </a:pPr>
            <a:endParaRPr lang="en-US" sz="3600" u="sng">
              <a:solidFill>
                <a:srgbClr val="191918"/>
              </a:solidFill>
              <a:latin typeface="HK Grotesk Medium"/>
              <a:ea typeface="HK Grotesk Medium"/>
              <a:cs typeface="HK Grotesk Medium"/>
              <a:sym typeface="HK Grotesk Medium"/>
              <a:hlinkClick r:id="rId8" tooltip="https://www.theblacknurserymanager.co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9646" y="1984353"/>
            <a:ext cx="1402870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191918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The Bottomline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840734"/>
            <a:ext cx="2870406" cy="3538113"/>
            <a:chOff x="0" y="0"/>
            <a:chExt cx="3827208" cy="4717483"/>
          </a:xfrm>
        </p:grpSpPr>
        <p:sp>
          <p:nvSpPr>
            <p:cNvPr id="4" name="TextBox 4"/>
            <p:cNvSpPr txBox="1"/>
            <p:nvPr/>
          </p:nvSpPr>
          <p:spPr>
            <a:xfrm>
              <a:off x="0" y="2546842"/>
              <a:ext cx="3827208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Diversity means  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engaging pupils 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from varying demographics.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1077349" y="0"/>
              <a:ext cx="1672510" cy="1483973"/>
            </a:xfrm>
            <a:custGeom>
              <a:avLst/>
              <a:gdLst/>
              <a:ahLst/>
              <a:cxnLst/>
              <a:rect l="l" t="t" r="r" b="b"/>
              <a:pathLst>
                <a:path w="1672510" h="1483973">
                  <a:moveTo>
                    <a:pt x="0" y="0"/>
                  </a:moveTo>
                  <a:lnTo>
                    <a:pt x="1672510" y="0"/>
                  </a:lnTo>
                  <a:lnTo>
                    <a:pt x="1672510" y="1483973"/>
                  </a:lnTo>
                  <a:lnTo>
                    <a:pt x="0" y="1483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08797" y="4966173"/>
            <a:ext cx="2870406" cy="3822249"/>
            <a:chOff x="0" y="0"/>
            <a:chExt cx="3827208" cy="5096332"/>
          </a:xfrm>
        </p:grpSpPr>
        <p:sp>
          <p:nvSpPr>
            <p:cNvPr id="7" name="TextBox 7"/>
            <p:cNvSpPr txBox="1"/>
            <p:nvPr/>
          </p:nvSpPr>
          <p:spPr>
            <a:xfrm>
              <a:off x="0" y="2379591"/>
              <a:ext cx="3827208" cy="2716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D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iverse and inclusive learning environments have the potential to engage all children. 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077349" y="0"/>
              <a:ext cx="1672510" cy="1149471"/>
            </a:xfrm>
            <a:custGeom>
              <a:avLst/>
              <a:gdLst/>
              <a:ahLst/>
              <a:cxnLst/>
              <a:rect l="l" t="t" r="r" b="b"/>
              <a:pathLst>
                <a:path w="1672510" h="1149471">
                  <a:moveTo>
                    <a:pt x="0" y="0"/>
                  </a:moveTo>
                  <a:lnTo>
                    <a:pt x="1672510" y="0"/>
                  </a:lnTo>
                  <a:lnTo>
                    <a:pt x="1672510" y="1149471"/>
                  </a:lnTo>
                  <a:lnTo>
                    <a:pt x="0" y="114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68748" y="4770033"/>
            <a:ext cx="2870406" cy="3608814"/>
            <a:chOff x="0" y="0"/>
            <a:chExt cx="3827208" cy="481175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641110"/>
              <a:ext cx="3827208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Inclusion is making all students feel welcome and includ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ed.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99337" y="0"/>
              <a:ext cx="1228535" cy="1672510"/>
            </a:xfrm>
            <a:custGeom>
              <a:avLst/>
              <a:gdLst/>
              <a:ahLst/>
              <a:cxnLst/>
              <a:rect l="l" t="t" r="r" b="b"/>
              <a:pathLst>
                <a:path w="1228535" h="1672510">
                  <a:moveTo>
                    <a:pt x="0" y="0"/>
                  </a:moveTo>
                  <a:lnTo>
                    <a:pt x="1228535" y="0"/>
                  </a:lnTo>
                  <a:lnTo>
                    <a:pt x="1228535" y="1672510"/>
                  </a:lnTo>
                  <a:lnTo>
                    <a:pt x="0" y="167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388894" y="4770033"/>
            <a:ext cx="2870406" cy="3608814"/>
            <a:chOff x="0" y="0"/>
            <a:chExt cx="3827208" cy="481175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641110"/>
              <a:ext cx="3827208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Great teaching begins with holding high expectations for all pupils.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13525" y="0"/>
              <a:ext cx="1800158" cy="1672510"/>
            </a:xfrm>
            <a:custGeom>
              <a:avLst/>
              <a:gdLst/>
              <a:ahLst/>
              <a:cxnLst/>
              <a:rect l="l" t="t" r="r" b="b"/>
              <a:pathLst>
                <a:path w="1800158" h="1672510">
                  <a:moveTo>
                    <a:pt x="0" y="0"/>
                  </a:moveTo>
                  <a:lnTo>
                    <a:pt x="1800158" y="0"/>
                  </a:lnTo>
                  <a:lnTo>
                    <a:pt x="1800158" y="1672510"/>
                  </a:lnTo>
                  <a:lnTo>
                    <a:pt x="0" y="167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48845" y="4770033"/>
            <a:ext cx="2870406" cy="4018389"/>
            <a:chOff x="0" y="0"/>
            <a:chExt cx="3827208" cy="535785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641110"/>
              <a:ext cx="3827208" cy="2716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I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nclusive practice  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begins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 with showing  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an awareness of our 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  <a:hlinkClick r:id="rId2" tooltip="https://docs.google.com/spreadsheets/d/1DUF2isFWsqVSYhbaACYtbgcLi_YjDqpE3GLQIVgkKQg/edit#gid=69851113"/>
                </a:rPr>
                <a:t>biases</a:t>
              </a:r>
              <a:r>
                <a:rPr lang="en-US" sz="2499">
                  <a:solidFill>
                    <a:srgbClr val="191918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 and stereotypes.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02378" y="0"/>
              <a:ext cx="1222453" cy="1672510"/>
            </a:xfrm>
            <a:custGeom>
              <a:avLst/>
              <a:gdLst/>
              <a:ahLst/>
              <a:cxnLst/>
              <a:rect l="l" t="t" r="r" b="b"/>
              <a:pathLst>
                <a:path w="1222453" h="1672510">
                  <a:moveTo>
                    <a:pt x="0" y="0"/>
                  </a:moveTo>
                  <a:lnTo>
                    <a:pt x="1222453" y="0"/>
                  </a:lnTo>
                  <a:lnTo>
                    <a:pt x="1222453" y="1672510"/>
                  </a:lnTo>
                  <a:lnTo>
                    <a:pt x="0" y="167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378654" y="329073"/>
            <a:ext cx="2616915" cy="1040224"/>
          </a:xfrm>
          <a:custGeom>
            <a:avLst/>
            <a:gdLst/>
            <a:ahLst/>
            <a:cxnLst/>
            <a:rect l="l" t="t" r="r" b="b"/>
            <a:pathLst>
              <a:path w="2616915" h="1040224">
                <a:moveTo>
                  <a:pt x="0" y="0"/>
                </a:moveTo>
                <a:lnTo>
                  <a:pt x="2616915" y="0"/>
                </a:lnTo>
                <a:lnTo>
                  <a:pt x="2616915" y="1040223"/>
                </a:lnTo>
                <a:lnTo>
                  <a:pt x="0" y="10402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334124" y="3209712"/>
            <a:ext cx="1561975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0513" y="329073"/>
            <a:ext cx="3966370" cy="1983185"/>
          </a:xfrm>
          <a:custGeom>
            <a:avLst/>
            <a:gdLst/>
            <a:ahLst/>
            <a:cxnLst/>
            <a:rect l="l" t="t" r="r" b="b"/>
            <a:pathLst>
              <a:path w="3966370" h="1983185">
                <a:moveTo>
                  <a:pt x="0" y="0"/>
                </a:moveTo>
                <a:lnTo>
                  <a:pt x="3966370" y="0"/>
                </a:lnTo>
                <a:lnTo>
                  <a:pt x="3966370" y="1983185"/>
                </a:lnTo>
                <a:lnTo>
                  <a:pt x="0" y="198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04970" y="329073"/>
            <a:ext cx="2487593" cy="988366"/>
          </a:xfrm>
          <a:custGeom>
            <a:avLst/>
            <a:gdLst/>
            <a:ahLst/>
            <a:cxnLst/>
            <a:rect l="l" t="t" r="r" b="b"/>
            <a:pathLst>
              <a:path w="2487593" h="988366">
                <a:moveTo>
                  <a:pt x="0" y="0"/>
                </a:moveTo>
                <a:lnTo>
                  <a:pt x="2487593" y="0"/>
                </a:lnTo>
                <a:lnTo>
                  <a:pt x="2487593" y="988366"/>
                </a:lnTo>
                <a:lnTo>
                  <a:pt x="0" y="988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13698" y="3694768"/>
            <a:ext cx="5209909" cy="5209909"/>
          </a:xfrm>
          <a:custGeom>
            <a:avLst/>
            <a:gdLst/>
            <a:ahLst/>
            <a:cxnLst/>
            <a:rect l="l" t="t" r="r" b="b"/>
            <a:pathLst>
              <a:path w="5209909" h="5209909">
                <a:moveTo>
                  <a:pt x="0" y="0"/>
                </a:moveTo>
                <a:lnTo>
                  <a:pt x="5209909" y="0"/>
                </a:lnTo>
                <a:lnTo>
                  <a:pt x="5209909" y="5209909"/>
                </a:lnTo>
                <a:lnTo>
                  <a:pt x="0" y="5209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370510" y="5143500"/>
            <a:ext cx="8220699" cy="2858436"/>
            <a:chOff x="0" y="0"/>
            <a:chExt cx="10960932" cy="3811247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096093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C7FECD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Please take a few minutes now to complete the Microsoft Forms feedback form by scanning this QR code.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479440"/>
              <a:ext cx="10960932" cy="1331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Please complete 7 short questions</a:t>
              </a:r>
            </a:p>
            <a:p>
              <a:pPr algn="l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and remember to submit your responses!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4124" y="2406840"/>
            <a:ext cx="14387227" cy="1192678"/>
            <a:chOff x="0" y="0"/>
            <a:chExt cx="19182970" cy="159023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42537"/>
              <a:ext cx="1918297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18297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 b="1">
                  <a:solidFill>
                    <a:srgbClr val="C7FECD"/>
                  </a:solidFill>
                  <a:latin typeface="HK Grotesk Medium Bold"/>
                  <a:ea typeface="HK Grotesk Medium Bold"/>
                  <a:cs typeface="HK Grotesk Medium Bold"/>
                  <a:sym typeface="HK Grotesk Medium Bold"/>
                </a:rPr>
                <a:t>Feedback form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Macintosh PowerPoint</Application>
  <PresentationFormat>Custom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HK Grotesk Medium</vt:lpstr>
      <vt:lpstr>HK Grotesk Bold</vt:lpstr>
      <vt:lpstr>Arial</vt:lpstr>
      <vt:lpstr>Calibri</vt:lpstr>
      <vt:lpstr>HK Grotesk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Masters Diverse Cultures and Communities Live Web Links 2026.27</dc:title>
  <cp:lastModifiedBy>The Creative Educator</cp:lastModifiedBy>
  <cp:revision>1</cp:revision>
  <dcterms:created xsi:type="dcterms:W3CDTF">2006-08-16T00:00:00Z</dcterms:created>
  <dcterms:modified xsi:type="dcterms:W3CDTF">2026-04-27T11:49:15Z</dcterms:modified>
  <dc:identifier>DAHIC9plUvs</dc:identifier>
</cp:coreProperties>
</file>