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367" r:id="rId2"/>
    <p:sldId id="257" r:id="rId3"/>
    <p:sldId id="293" r:id="rId4"/>
    <p:sldId id="258" r:id="rId5"/>
    <p:sldId id="362" r:id="rId6"/>
    <p:sldId id="369" r:id="rId7"/>
    <p:sldId id="260" r:id="rId8"/>
    <p:sldId id="261" r:id="rId9"/>
    <p:sldId id="360" r:id="rId10"/>
    <p:sldId id="300" r:id="rId11"/>
    <p:sldId id="363" r:id="rId12"/>
    <p:sldId id="301" r:id="rId13"/>
    <p:sldId id="315" r:id="rId14"/>
    <p:sldId id="335" r:id="rId15"/>
    <p:sldId id="334" r:id="rId16"/>
    <p:sldId id="303" r:id="rId17"/>
    <p:sldId id="323" r:id="rId18"/>
    <p:sldId id="357" r:id="rId19"/>
    <p:sldId id="370" r:id="rId20"/>
    <p:sldId id="344" r:id="rId21"/>
    <p:sldId id="347" r:id="rId22"/>
    <p:sldId id="364" r:id="rId23"/>
    <p:sldId id="365" r:id="rId24"/>
    <p:sldId id="350" r:id="rId25"/>
    <p:sldId id="351" r:id="rId26"/>
    <p:sldId id="366" r:id="rId27"/>
    <p:sldId id="312" r:id="rId28"/>
    <p:sldId id="35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041" autoAdjust="0"/>
    <p:restoredTop sz="94548"/>
  </p:normalViewPr>
  <p:slideViewPr>
    <p:cSldViewPr snapToGrid="0">
      <p:cViewPr varScale="1">
        <p:scale>
          <a:sx n="78" d="100"/>
          <a:sy n="78" d="100"/>
        </p:scale>
        <p:origin x="41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125E87-03BF-604F-B058-9A8AF6F4B578}" type="datetimeFigureOut">
              <a:rPr lang="en-US" smtClean="0"/>
              <a:t>4/26/2026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C382CF-CED7-7E49-99AB-8D5F28617C73}" type="slidenum">
              <a:rPr lang="en-US" smtClean="0"/>
              <a:t>‹#›</a:t>
            </a:fld>
            <a:endParaRPr lang="en-US"/>
          </a:p>
        </p:txBody>
      </p:sp>
    </p:spTree>
    <p:extLst>
      <p:ext uri="{BB962C8B-B14F-4D97-AF65-F5344CB8AC3E}">
        <p14:creationId xmlns:p14="http://schemas.microsoft.com/office/powerpoint/2010/main" val="38948177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C382CF-CED7-7E49-99AB-8D5F28617C73}" type="slidenum">
              <a:rPr lang="en-US" smtClean="0"/>
              <a:t>13</a:t>
            </a:fld>
            <a:endParaRPr lang="en-US"/>
          </a:p>
        </p:txBody>
      </p:sp>
    </p:spTree>
    <p:extLst>
      <p:ext uri="{BB962C8B-B14F-4D97-AF65-F5344CB8AC3E}">
        <p14:creationId xmlns:p14="http://schemas.microsoft.com/office/powerpoint/2010/main" val="3742432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C382CF-CED7-7E49-99AB-8D5F28617C73}" type="slidenum">
              <a:rPr lang="en-US" smtClean="0"/>
              <a:t>14</a:t>
            </a:fld>
            <a:endParaRPr lang="en-US"/>
          </a:p>
        </p:txBody>
      </p:sp>
    </p:spTree>
    <p:extLst>
      <p:ext uri="{BB962C8B-B14F-4D97-AF65-F5344CB8AC3E}">
        <p14:creationId xmlns:p14="http://schemas.microsoft.com/office/powerpoint/2010/main" val="3157142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C382CF-CED7-7E49-99AB-8D5F28617C73}" type="slidenum">
              <a:rPr lang="en-US" smtClean="0"/>
              <a:t>15</a:t>
            </a:fld>
            <a:endParaRPr lang="en-US"/>
          </a:p>
        </p:txBody>
      </p:sp>
    </p:spTree>
    <p:extLst>
      <p:ext uri="{BB962C8B-B14F-4D97-AF65-F5344CB8AC3E}">
        <p14:creationId xmlns:p14="http://schemas.microsoft.com/office/powerpoint/2010/main" val="20306146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Dewey’s </a:t>
            </a:r>
            <a:r>
              <a:rPr lang="en-GB" dirty="0"/>
              <a:t>concept of ‘growing power’ allows us as teachers to acknowledge a much broader variety of pupil behaviours as signs of progress/positive educational outcomes. They might not always be </a:t>
            </a:r>
            <a:r>
              <a:rPr lang="en-GB" i="1" dirty="0"/>
              <a:t>about</a:t>
            </a:r>
            <a:r>
              <a:rPr lang="en-GB" dirty="0"/>
              <a:t> music directly but they have happened </a:t>
            </a:r>
            <a:r>
              <a:rPr lang="en-GB" i="1" dirty="0"/>
              <a:t>through</a:t>
            </a:r>
            <a:r>
              <a:rPr lang="en-GB" dirty="0"/>
              <a:t> music. This is a much more holistic perspective than in traditional pedagogies which only take account of the musical product. Here we focus on the quality of the musical processes in the present – in the lesson. Are pupils engaged in the activity? Are they alert and ready to start? Are they asking questions that show understanding? Are they getting confused about something – this could be an important interim step towards deeper understanding? Are they helping others understand? Are they putting their own ideas forward and trying new ones? Are they commenting on their playing and showing awareness of others playing? This is all evidence of learning even though they might not be able to play something “correctly”.</a:t>
            </a:r>
          </a:p>
        </p:txBody>
      </p:sp>
      <p:sp>
        <p:nvSpPr>
          <p:cNvPr id="4" name="Slide Number Placeholder 3"/>
          <p:cNvSpPr>
            <a:spLocks noGrp="1"/>
          </p:cNvSpPr>
          <p:nvPr>
            <p:ph type="sldNum" sz="quarter" idx="5"/>
          </p:nvPr>
        </p:nvSpPr>
        <p:spPr/>
        <p:txBody>
          <a:bodyPr/>
          <a:lstStyle/>
          <a:p>
            <a:fld id="{D1C382CF-CED7-7E49-99AB-8D5F28617C73}" type="slidenum">
              <a:rPr lang="en-US" smtClean="0"/>
              <a:t>21</a:t>
            </a:fld>
            <a:endParaRPr lang="en-US"/>
          </a:p>
        </p:txBody>
      </p:sp>
    </p:spTree>
    <p:extLst>
      <p:ext uri="{BB962C8B-B14F-4D97-AF65-F5344CB8AC3E}">
        <p14:creationId xmlns:p14="http://schemas.microsoft.com/office/powerpoint/2010/main" val="12650176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496BD-7C4E-4E6C-97D1-4D099D948E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751670A-6B9D-4D5A-AC74-201035A3A0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A01CAE0-67D0-471E-8C4C-B0CE88CF764F}"/>
              </a:ext>
            </a:extLst>
          </p:cNvPr>
          <p:cNvSpPr>
            <a:spLocks noGrp="1"/>
          </p:cNvSpPr>
          <p:nvPr>
            <p:ph type="dt" sz="half" idx="10"/>
          </p:nvPr>
        </p:nvSpPr>
        <p:spPr/>
        <p:txBody>
          <a:bodyPr/>
          <a:lstStyle/>
          <a:p>
            <a:fld id="{9E435FFF-6962-4DD4-8C70-944F4EC60EC1}" type="datetimeFigureOut">
              <a:rPr lang="en-GB" smtClean="0"/>
              <a:t>26/04/2026</a:t>
            </a:fld>
            <a:endParaRPr lang="en-GB"/>
          </a:p>
        </p:txBody>
      </p:sp>
      <p:sp>
        <p:nvSpPr>
          <p:cNvPr id="5" name="Footer Placeholder 4">
            <a:extLst>
              <a:ext uri="{FF2B5EF4-FFF2-40B4-BE49-F238E27FC236}">
                <a16:creationId xmlns:a16="http://schemas.microsoft.com/office/drawing/2014/main" id="{4A277E39-0511-4BE9-B9C3-50E9002E093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61EED3-CD14-4BB4-9250-0ED5A3E4A491}"/>
              </a:ext>
            </a:extLst>
          </p:cNvPr>
          <p:cNvSpPr>
            <a:spLocks noGrp="1"/>
          </p:cNvSpPr>
          <p:nvPr>
            <p:ph type="sldNum" sz="quarter" idx="12"/>
          </p:nvPr>
        </p:nvSpPr>
        <p:spPr/>
        <p:txBody>
          <a:bodyPr/>
          <a:lstStyle/>
          <a:p>
            <a:fld id="{BBCC1D38-3E48-4381-BC62-29432BE883F6}" type="slidenum">
              <a:rPr lang="en-GB" smtClean="0"/>
              <a:t>‹#›</a:t>
            </a:fld>
            <a:endParaRPr lang="en-GB"/>
          </a:p>
        </p:txBody>
      </p:sp>
    </p:spTree>
    <p:extLst>
      <p:ext uri="{BB962C8B-B14F-4D97-AF65-F5344CB8AC3E}">
        <p14:creationId xmlns:p14="http://schemas.microsoft.com/office/powerpoint/2010/main" val="369466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84B80-9CC5-4842-A276-22418D48A7F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36C0709-A0E1-4B23-BC05-EE21169A1C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92DBCA0-5278-49B1-A5D4-A844D00637AB}"/>
              </a:ext>
            </a:extLst>
          </p:cNvPr>
          <p:cNvSpPr>
            <a:spLocks noGrp="1"/>
          </p:cNvSpPr>
          <p:nvPr>
            <p:ph type="dt" sz="half" idx="10"/>
          </p:nvPr>
        </p:nvSpPr>
        <p:spPr/>
        <p:txBody>
          <a:bodyPr/>
          <a:lstStyle/>
          <a:p>
            <a:fld id="{9E435FFF-6962-4DD4-8C70-944F4EC60EC1}" type="datetimeFigureOut">
              <a:rPr lang="en-GB" smtClean="0"/>
              <a:t>26/04/2026</a:t>
            </a:fld>
            <a:endParaRPr lang="en-GB"/>
          </a:p>
        </p:txBody>
      </p:sp>
      <p:sp>
        <p:nvSpPr>
          <p:cNvPr id="5" name="Footer Placeholder 4">
            <a:extLst>
              <a:ext uri="{FF2B5EF4-FFF2-40B4-BE49-F238E27FC236}">
                <a16:creationId xmlns:a16="http://schemas.microsoft.com/office/drawing/2014/main" id="{EFC54AD7-D28C-48FA-9C14-4F543069DEC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06D2223-D5CB-4307-A397-E443845CB4B4}"/>
              </a:ext>
            </a:extLst>
          </p:cNvPr>
          <p:cNvSpPr>
            <a:spLocks noGrp="1"/>
          </p:cNvSpPr>
          <p:nvPr>
            <p:ph type="sldNum" sz="quarter" idx="12"/>
          </p:nvPr>
        </p:nvSpPr>
        <p:spPr/>
        <p:txBody>
          <a:bodyPr/>
          <a:lstStyle/>
          <a:p>
            <a:fld id="{BBCC1D38-3E48-4381-BC62-29432BE883F6}" type="slidenum">
              <a:rPr lang="en-GB" smtClean="0"/>
              <a:t>‹#›</a:t>
            </a:fld>
            <a:endParaRPr lang="en-GB"/>
          </a:p>
        </p:txBody>
      </p:sp>
    </p:spTree>
    <p:extLst>
      <p:ext uri="{BB962C8B-B14F-4D97-AF65-F5344CB8AC3E}">
        <p14:creationId xmlns:p14="http://schemas.microsoft.com/office/powerpoint/2010/main" val="21622335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A04799-F1E7-465C-BF14-01BD775811B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7A1CDA7-C614-4E24-A963-0F95E03727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72BB758-371C-49B8-B1AE-A90DA3230E85}"/>
              </a:ext>
            </a:extLst>
          </p:cNvPr>
          <p:cNvSpPr>
            <a:spLocks noGrp="1"/>
          </p:cNvSpPr>
          <p:nvPr>
            <p:ph type="dt" sz="half" idx="10"/>
          </p:nvPr>
        </p:nvSpPr>
        <p:spPr/>
        <p:txBody>
          <a:bodyPr/>
          <a:lstStyle/>
          <a:p>
            <a:fld id="{9E435FFF-6962-4DD4-8C70-944F4EC60EC1}" type="datetimeFigureOut">
              <a:rPr lang="en-GB" smtClean="0"/>
              <a:t>26/04/2026</a:t>
            </a:fld>
            <a:endParaRPr lang="en-GB"/>
          </a:p>
        </p:txBody>
      </p:sp>
      <p:sp>
        <p:nvSpPr>
          <p:cNvPr id="5" name="Footer Placeholder 4">
            <a:extLst>
              <a:ext uri="{FF2B5EF4-FFF2-40B4-BE49-F238E27FC236}">
                <a16:creationId xmlns:a16="http://schemas.microsoft.com/office/drawing/2014/main" id="{65679EE4-C298-4CEE-BF54-A1D66C38E83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1546057-5B00-44B1-A042-C7D9032A6C7F}"/>
              </a:ext>
            </a:extLst>
          </p:cNvPr>
          <p:cNvSpPr>
            <a:spLocks noGrp="1"/>
          </p:cNvSpPr>
          <p:nvPr>
            <p:ph type="sldNum" sz="quarter" idx="12"/>
          </p:nvPr>
        </p:nvSpPr>
        <p:spPr/>
        <p:txBody>
          <a:bodyPr/>
          <a:lstStyle/>
          <a:p>
            <a:fld id="{BBCC1D38-3E48-4381-BC62-29432BE883F6}" type="slidenum">
              <a:rPr lang="en-GB" smtClean="0"/>
              <a:t>‹#›</a:t>
            </a:fld>
            <a:endParaRPr lang="en-GB"/>
          </a:p>
        </p:txBody>
      </p:sp>
    </p:spTree>
    <p:extLst>
      <p:ext uri="{BB962C8B-B14F-4D97-AF65-F5344CB8AC3E}">
        <p14:creationId xmlns:p14="http://schemas.microsoft.com/office/powerpoint/2010/main" val="367101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D0D99-81A0-4C97-B4EB-687C6DFB7AA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51AB14E-4678-4666-9987-84C1B472994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AA604BA-EAD8-4804-9373-BFA7ABF6992F}"/>
              </a:ext>
            </a:extLst>
          </p:cNvPr>
          <p:cNvSpPr>
            <a:spLocks noGrp="1"/>
          </p:cNvSpPr>
          <p:nvPr>
            <p:ph type="dt" sz="half" idx="10"/>
          </p:nvPr>
        </p:nvSpPr>
        <p:spPr/>
        <p:txBody>
          <a:bodyPr/>
          <a:lstStyle/>
          <a:p>
            <a:fld id="{9E435FFF-6962-4DD4-8C70-944F4EC60EC1}" type="datetimeFigureOut">
              <a:rPr lang="en-GB" smtClean="0"/>
              <a:t>26/04/2026</a:t>
            </a:fld>
            <a:endParaRPr lang="en-GB"/>
          </a:p>
        </p:txBody>
      </p:sp>
      <p:sp>
        <p:nvSpPr>
          <p:cNvPr id="5" name="Footer Placeholder 4">
            <a:extLst>
              <a:ext uri="{FF2B5EF4-FFF2-40B4-BE49-F238E27FC236}">
                <a16:creationId xmlns:a16="http://schemas.microsoft.com/office/drawing/2014/main" id="{EDA98758-988F-479B-9B00-E2C09D8AC17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48DA4C3-9E29-4181-B2E7-A579683EF84A}"/>
              </a:ext>
            </a:extLst>
          </p:cNvPr>
          <p:cNvSpPr>
            <a:spLocks noGrp="1"/>
          </p:cNvSpPr>
          <p:nvPr>
            <p:ph type="sldNum" sz="quarter" idx="12"/>
          </p:nvPr>
        </p:nvSpPr>
        <p:spPr/>
        <p:txBody>
          <a:bodyPr/>
          <a:lstStyle/>
          <a:p>
            <a:fld id="{BBCC1D38-3E48-4381-BC62-29432BE883F6}" type="slidenum">
              <a:rPr lang="en-GB" smtClean="0"/>
              <a:t>‹#›</a:t>
            </a:fld>
            <a:endParaRPr lang="en-GB"/>
          </a:p>
        </p:txBody>
      </p:sp>
    </p:spTree>
    <p:extLst>
      <p:ext uri="{BB962C8B-B14F-4D97-AF65-F5344CB8AC3E}">
        <p14:creationId xmlns:p14="http://schemas.microsoft.com/office/powerpoint/2010/main" val="3625249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E2CA4-3500-42AA-9C21-22056289E9F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C588C4E-9A2F-4AB7-BD43-6BEB222175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DD6004-4C19-4B49-9C25-2CB998A5C58E}"/>
              </a:ext>
            </a:extLst>
          </p:cNvPr>
          <p:cNvSpPr>
            <a:spLocks noGrp="1"/>
          </p:cNvSpPr>
          <p:nvPr>
            <p:ph type="dt" sz="half" idx="10"/>
          </p:nvPr>
        </p:nvSpPr>
        <p:spPr/>
        <p:txBody>
          <a:bodyPr/>
          <a:lstStyle/>
          <a:p>
            <a:fld id="{9E435FFF-6962-4DD4-8C70-944F4EC60EC1}" type="datetimeFigureOut">
              <a:rPr lang="en-GB" smtClean="0"/>
              <a:t>26/04/2026</a:t>
            </a:fld>
            <a:endParaRPr lang="en-GB"/>
          </a:p>
        </p:txBody>
      </p:sp>
      <p:sp>
        <p:nvSpPr>
          <p:cNvPr id="5" name="Footer Placeholder 4">
            <a:extLst>
              <a:ext uri="{FF2B5EF4-FFF2-40B4-BE49-F238E27FC236}">
                <a16:creationId xmlns:a16="http://schemas.microsoft.com/office/drawing/2014/main" id="{A0205C53-D85B-4BF9-9244-034C8E34161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BD609E-52B9-45A5-A37D-2B272D5E7E3F}"/>
              </a:ext>
            </a:extLst>
          </p:cNvPr>
          <p:cNvSpPr>
            <a:spLocks noGrp="1"/>
          </p:cNvSpPr>
          <p:nvPr>
            <p:ph type="sldNum" sz="quarter" idx="12"/>
          </p:nvPr>
        </p:nvSpPr>
        <p:spPr/>
        <p:txBody>
          <a:bodyPr/>
          <a:lstStyle/>
          <a:p>
            <a:fld id="{BBCC1D38-3E48-4381-BC62-29432BE883F6}" type="slidenum">
              <a:rPr lang="en-GB" smtClean="0"/>
              <a:t>‹#›</a:t>
            </a:fld>
            <a:endParaRPr lang="en-GB"/>
          </a:p>
        </p:txBody>
      </p:sp>
    </p:spTree>
    <p:extLst>
      <p:ext uri="{BB962C8B-B14F-4D97-AF65-F5344CB8AC3E}">
        <p14:creationId xmlns:p14="http://schemas.microsoft.com/office/powerpoint/2010/main" val="41251798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6DA40-F757-4DDB-8F30-41BBD7A52D3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212BF18-717E-45AA-8CB9-656EFFC74B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EE5CDD9-4BD5-4DAE-8C25-FB74B03DE0B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31F0CD3-ABF9-449E-96F6-CB9499B616ED}"/>
              </a:ext>
            </a:extLst>
          </p:cNvPr>
          <p:cNvSpPr>
            <a:spLocks noGrp="1"/>
          </p:cNvSpPr>
          <p:nvPr>
            <p:ph type="dt" sz="half" idx="10"/>
          </p:nvPr>
        </p:nvSpPr>
        <p:spPr/>
        <p:txBody>
          <a:bodyPr/>
          <a:lstStyle/>
          <a:p>
            <a:fld id="{9E435FFF-6962-4DD4-8C70-944F4EC60EC1}" type="datetimeFigureOut">
              <a:rPr lang="en-GB" smtClean="0"/>
              <a:t>26/04/2026</a:t>
            </a:fld>
            <a:endParaRPr lang="en-GB"/>
          </a:p>
        </p:txBody>
      </p:sp>
      <p:sp>
        <p:nvSpPr>
          <p:cNvPr id="6" name="Footer Placeholder 5">
            <a:extLst>
              <a:ext uri="{FF2B5EF4-FFF2-40B4-BE49-F238E27FC236}">
                <a16:creationId xmlns:a16="http://schemas.microsoft.com/office/drawing/2014/main" id="{ACA118A6-3BE7-43B1-9856-B7789AE7FD2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B2F7968-E1D2-42BA-84FC-1E4C9CB3C8EB}"/>
              </a:ext>
            </a:extLst>
          </p:cNvPr>
          <p:cNvSpPr>
            <a:spLocks noGrp="1"/>
          </p:cNvSpPr>
          <p:nvPr>
            <p:ph type="sldNum" sz="quarter" idx="12"/>
          </p:nvPr>
        </p:nvSpPr>
        <p:spPr/>
        <p:txBody>
          <a:bodyPr/>
          <a:lstStyle/>
          <a:p>
            <a:fld id="{BBCC1D38-3E48-4381-BC62-29432BE883F6}" type="slidenum">
              <a:rPr lang="en-GB" smtClean="0"/>
              <a:t>‹#›</a:t>
            </a:fld>
            <a:endParaRPr lang="en-GB"/>
          </a:p>
        </p:txBody>
      </p:sp>
    </p:spTree>
    <p:extLst>
      <p:ext uri="{BB962C8B-B14F-4D97-AF65-F5344CB8AC3E}">
        <p14:creationId xmlns:p14="http://schemas.microsoft.com/office/powerpoint/2010/main" val="4312514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FE6C3-396D-4C28-8266-32190CBE7DA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E443286-5961-4017-8790-22B4CCDDFC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9C47ECB-EAD0-4549-9FBC-826642D474D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07C1287-C681-446E-87F0-6E1AE0399D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2DF45E-1321-4D4E-B02F-52811D61C4E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239BD88-429B-413C-BA34-7CA540EE6567}"/>
              </a:ext>
            </a:extLst>
          </p:cNvPr>
          <p:cNvSpPr>
            <a:spLocks noGrp="1"/>
          </p:cNvSpPr>
          <p:nvPr>
            <p:ph type="dt" sz="half" idx="10"/>
          </p:nvPr>
        </p:nvSpPr>
        <p:spPr/>
        <p:txBody>
          <a:bodyPr/>
          <a:lstStyle/>
          <a:p>
            <a:fld id="{9E435FFF-6962-4DD4-8C70-944F4EC60EC1}" type="datetimeFigureOut">
              <a:rPr lang="en-GB" smtClean="0"/>
              <a:t>26/04/2026</a:t>
            </a:fld>
            <a:endParaRPr lang="en-GB"/>
          </a:p>
        </p:txBody>
      </p:sp>
      <p:sp>
        <p:nvSpPr>
          <p:cNvPr id="8" name="Footer Placeholder 7">
            <a:extLst>
              <a:ext uri="{FF2B5EF4-FFF2-40B4-BE49-F238E27FC236}">
                <a16:creationId xmlns:a16="http://schemas.microsoft.com/office/drawing/2014/main" id="{39492E2B-FF24-48D6-899C-08F0B643564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3D64FA6-46E3-4B77-B280-79CFADC12B26}"/>
              </a:ext>
            </a:extLst>
          </p:cNvPr>
          <p:cNvSpPr>
            <a:spLocks noGrp="1"/>
          </p:cNvSpPr>
          <p:nvPr>
            <p:ph type="sldNum" sz="quarter" idx="12"/>
          </p:nvPr>
        </p:nvSpPr>
        <p:spPr/>
        <p:txBody>
          <a:bodyPr/>
          <a:lstStyle/>
          <a:p>
            <a:fld id="{BBCC1D38-3E48-4381-BC62-29432BE883F6}" type="slidenum">
              <a:rPr lang="en-GB" smtClean="0"/>
              <a:t>‹#›</a:t>
            </a:fld>
            <a:endParaRPr lang="en-GB"/>
          </a:p>
        </p:txBody>
      </p:sp>
    </p:spTree>
    <p:extLst>
      <p:ext uri="{BB962C8B-B14F-4D97-AF65-F5344CB8AC3E}">
        <p14:creationId xmlns:p14="http://schemas.microsoft.com/office/powerpoint/2010/main" val="3982082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2503C-478D-45D3-9474-2672A1DE2F4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3297805-7DD6-420F-8905-FC5725F23F2C}"/>
              </a:ext>
            </a:extLst>
          </p:cNvPr>
          <p:cNvSpPr>
            <a:spLocks noGrp="1"/>
          </p:cNvSpPr>
          <p:nvPr>
            <p:ph type="dt" sz="half" idx="10"/>
          </p:nvPr>
        </p:nvSpPr>
        <p:spPr/>
        <p:txBody>
          <a:bodyPr/>
          <a:lstStyle/>
          <a:p>
            <a:fld id="{9E435FFF-6962-4DD4-8C70-944F4EC60EC1}" type="datetimeFigureOut">
              <a:rPr lang="en-GB" smtClean="0"/>
              <a:t>26/04/2026</a:t>
            </a:fld>
            <a:endParaRPr lang="en-GB"/>
          </a:p>
        </p:txBody>
      </p:sp>
      <p:sp>
        <p:nvSpPr>
          <p:cNvPr id="4" name="Footer Placeholder 3">
            <a:extLst>
              <a:ext uri="{FF2B5EF4-FFF2-40B4-BE49-F238E27FC236}">
                <a16:creationId xmlns:a16="http://schemas.microsoft.com/office/drawing/2014/main" id="{1F1B12BC-8E1F-437F-8BF0-3A552BD9B9D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CD8621C-C9E3-48EE-AB85-2EA33FD3EC22}"/>
              </a:ext>
            </a:extLst>
          </p:cNvPr>
          <p:cNvSpPr>
            <a:spLocks noGrp="1"/>
          </p:cNvSpPr>
          <p:nvPr>
            <p:ph type="sldNum" sz="quarter" idx="12"/>
          </p:nvPr>
        </p:nvSpPr>
        <p:spPr/>
        <p:txBody>
          <a:bodyPr/>
          <a:lstStyle/>
          <a:p>
            <a:fld id="{BBCC1D38-3E48-4381-BC62-29432BE883F6}" type="slidenum">
              <a:rPr lang="en-GB" smtClean="0"/>
              <a:t>‹#›</a:t>
            </a:fld>
            <a:endParaRPr lang="en-GB"/>
          </a:p>
        </p:txBody>
      </p:sp>
    </p:spTree>
    <p:extLst>
      <p:ext uri="{BB962C8B-B14F-4D97-AF65-F5344CB8AC3E}">
        <p14:creationId xmlns:p14="http://schemas.microsoft.com/office/powerpoint/2010/main" val="1433758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F9AFA4-8746-4B22-B0E7-27623004CF4A}"/>
              </a:ext>
            </a:extLst>
          </p:cNvPr>
          <p:cNvSpPr>
            <a:spLocks noGrp="1"/>
          </p:cNvSpPr>
          <p:nvPr>
            <p:ph type="dt" sz="half" idx="10"/>
          </p:nvPr>
        </p:nvSpPr>
        <p:spPr/>
        <p:txBody>
          <a:bodyPr/>
          <a:lstStyle/>
          <a:p>
            <a:fld id="{9E435FFF-6962-4DD4-8C70-944F4EC60EC1}" type="datetimeFigureOut">
              <a:rPr lang="en-GB" smtClean="0"/>
              <a:t>26/04/2026</a:t>
            </a:fld>
            <a:endParaRPr lang="en-GB"/>
          </a:p>
        </p:txBody>
      </p:sp>
      <p:sp>
        <p:nvSpPr>
          <p:cNvPr id="3" name="Footer Placeholder 2">
            <a:extLst>
              <a:ext uri="{FF2B5EF4-FFF2-40B4-BE49-F238E27FC236}">
                <a16:creationId xmlns:a16="http://schemas.microsoft.com/office/drawing/2014/main" id="{BE8EDDC7-C11B-4079-B089-F828B4B7712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666D42D-084F-481B-99F6-2AFF00AFDE20}"/>
              </a:ext>
            </a:extLst>
          </p:cNvPr>
          <p:cNvSpPr>
            <a:spLocks noGrp="1"/>
          </p:cNvSpPr>
          <p:nvPr>
            <p:ph type="sldNum" sz="quarter" idx="12"/>
          </p:nvPr>
        </p:nvSpPr>
        <p:spPr/>
        <p:txBody>
          <a:bodyPr/>
          <a:lstStyle/>
          <a:p>
            <a:fld id="{BBCC1D38-3E48-4381-BC62-29432BE883F6}" type="slidenum">
              <a:rPr lang="en-GB" smtClean="0"/>
              <a:t>‹#›</a:t>
            </a:fld>
            <a:endParaRPr lang="en-GB"/>
          </a:p>
        </p:txBody>
      </p:sp>
    </p:spTree>
    <p:extLst>
      <p:ext uri="{BB962C8B-B14F-4D97-AF65-F5344CB8AC3E}">
        <p14:creationId xmlns:p14="http://schemas.microsoft.com/office/powerpoint/2010/main" val="1256228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55491-D299-416A-A499-225EE099E8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0CC8987-10E6-4F05-80C0-30EA2B53D8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CD2F5DB-71DF-42D6-A8E6-4ABFCC7235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E340DB-C7C8-43B0-80D7-665A90086239}"/>
              </a:ext>
            </a:extLst>
          </p:cNvPr>
          <p:cNvSpPr>
            <a:spLocks noGrp="1"/>
          </p:cNvSpPr>
          <p:nvPr>
            <p:ph type="dt" sz="half" idx="10"/>
          </p:nvPr>
        </p:nvSpPr>
        <p:spPr/>
        <p:txBody>
          <a:bodyPr/>
          <a:lstStyle/>
          <a:p>
            <a:fld id="{9E435FFF-6962-4DD4-8C70-944F4EC60EC1}" type="datetimeFigureOut">
              <a:rPr lang="en-GB" smtClean="0"/>
              <a:t>26/04/2026</a:t>
            </a:fld>
            <a:endParaRPr lang="en-GB"/>
          </a:p>
        </p:txBody>
      </p:sp>
      <p:sp>
        <p:nvSpPr>
          <p:cNvPr id="6" name="Footer Placeholder 5">
            <a:extLst>
              <a:ext uri="{FF2B5EF4-FFF2-40B4-BE49-F238E27FC236}">
                <a16:creationId xmlns:a16="http://schemas.microsoft.com/office/drawing/2014/main" id="{C82A6172-2EE4-4776-AAF9-583C416D024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9847751-650B-48C5-A4A6-60C2910B53B1}"/>
              </a:ext>
            </a:extLst>
          </p:cNvPr>
          <p:cNvSpPr>
            <a:spLocks noGrp="1"/>
          </p:cNvSpPr>
          <p:nvPr>
            <p:ph type="sldNum" sz="quarter" idx="12"/>
          </p:nvPr>
        </p:nvSpPr>
        <p:spPr/>
        <p:txBody>
          <a:bodyPr/>
          <a:lstStyle/>
          <a:p>
            <a:fld id="{BBCC1D38-3E48-4381-BC62-29432BE883F6}" type="slidenum">
              <a:rPr lang="en-GB" smtClean="0"/>
              <a:t>‹#›</a:t>
            </a:fld>
            <a:endParaRPr lang="en-GB"/>
          </a:p>
        </p:txBody>
      </p:sp>
    </p:spTree>
    <p:extLst>
      <p:ext uri="{BB962C8B-B14F-4D97-AF65-F5344CB8AC3E}">
        <p14:creationId xmlns:p14="http://schemas.microsoft.com/office/powerpoint/2010/main" val="10822360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1981E-CBA9-49F7-8DAB-142A3B5002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E7CA2C0-9116-43D0-A2E4-204BEEAA87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C2A42E0-7740-4214-9319-14D5DF0EDD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F71B4B-AB89-404E-A00B-6207C458E110}"/>
              </a:ext>
            </a:extLst>
          </p:cNvPr>
          <p:cNvSpPr>
            <a:spLocks noGrp="1"/>
          </p:cNvSpPr>
          <p:nvPr>
            <p:ph type="dt" sz="half" idx="10"/>
          </p:nvPr>
        </p:nvSpPr>
        <p:spPr/>
        <p:txBody>
          <a:bodyPr/>
          <a:lstStyle/>
          <a:p>
            <a:fld id="{9E435FFF-6962-4DD4-8C70-944F4EC60EC1}" type="datetimeFigureOut">
              <a:rPr lang="en-GB" smtClean="0"/>
              <a:t>26/04/2026</a:t>
            </a:fld>
            <a:endParaRPr lang="en-GB"/>
          </a:p>
        </p:txBody>
      </p:sp>
      <p:sp>
        <p:nvSpPr>
          <p:cNvPr id="6" name="Footer Placeholder 5">
            <a:extLst>
              <a:ext uri="{FF2B5EF4-FFF2-40B4-BE49-F238E27FC236}">
                <a16:creationId xmlns:a16="http://schemas.microsoft.com/office/drawing/2014/main" id="{29C0E1FF-0A38-4B5A-B84F-0E00BFE688A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2308D6A-B13D-486E-8AAB-D2EB992B20EE}"/>
              </a:ext>
            </a:extLst>
          </p:cNvPr>
          <p:cNvSpPr>
            <a:spLocks noGrp="1"/>
          </p:cNvSpPr>
          <p:nvPr>
            <p:ph type="sldNum" sz="quarter" idx="12"/>
          </p:nvPr>
        </p:nvSpPr>
        <p:spPr/>
        <p:txBody>
          <a:bodyPr/>
          <a:lstStyle/>
          <a:p>
            <a:fld id="{BBCC1D38-3E48-4381-BC62-29432BE883F6}" type="slidenum">
              <a:rPr lang="en-GB" smtClean="0"/>
              <a:t>‹#›</a:t>
            </a:fld>
            <a:endParaRPr lang="en-GB"/>
          </a:p>
        </p:txBody>
      </p:sp>
    </p:spTree>
    <p:extLst>
      <p:ext uri="{BB962C8B-B14F-4D97-AF65-F5344CB8AC3E}">
        <p14:creationId xmlns:p14="http://schemas.microsoft.com/office/powerpoint/2010/main" val="3849504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1EAD27-7480-4206-ADC6-18C887AB04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7DBDC46-5A2F-410B-9628-6E268A432E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CCEDC80-980C-4283-8FAD-B724CC7F8E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435FFF-6962-4DD4-8C70-944F4EC60EC1}" type="datetimeFigureOut">
              <a:rPr lang="en-GB" smtClean="0"/>
              <a:t>26/04/2026</a:t>
            </a:fld>
            <a:endParaRPr lang="en-GB"/>
          </a:p>
        </p:txBody>
      </p:sp>
      <p:sp>
        <p:nvSpPr>
          <p:cNvPr id="5" name="Footer Placeholder 4">
            <a:extLst>
              <a:ext uri="{FF2B5EF4-FFF2-40B4-BE49-F238E27FC236}">
                <a16:creationId xmlns:a16="http://schemas.microsoft.com/office/drawing/2014/main" id="{B3FE4401-4198-4241-B890-4EF517467A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383F7A1-F60E-4517-9C69-6A55F05E0C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CC1D38-3E48-4381-BC62-29432BE883F6}" type="slidenum">
              <a:rPr lang="en-GB" smtClean="0"/>
              <a:t>‹#›</a:t>
            </a:fld>
            <a:endParaRPr lang="en-GB"/>
          </a:p>
        </p:txBody>
      </p:sp>
    </p:spTree>
    <p:extLst>
      <p:ext uri="{BB962C8B-B14F-4D97-AF65-F5344CB8AC3E}">
        <p14:creationId xmlns:p14="http://schemas.microsoft.com/office/powerpoint/2010/main" val="107120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3.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hyperlink" Target="https://www.artscouncil.org.uk/sites/default/files/download-file/key_data_music_report.pdf"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s://etheses.whiterose.ac.uk/35699/1/Dromey_208063079_Thesis.pdf"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17A6265-D5BE-AA28-C22C-884FFBA5F902}"/>
              </a:ext>
            </a:extLst>
          </p:cNvPr>
          <p:cNvSpPr>
            <a:spLocks noGrp="1"/>
          </p:cNvSpPr>
          <p:nvPr>
            <p:ph type="title"/>
          </p:nvPr>
        </p:nvSpPr>
        <p:spPr>
          <a:xfrm>
            <a:off x="838200" y="365125"/>
            <a:ext cx="10515600" cy="1325563"/>
          </a:xfrm>
        </p:spPr>
        <p:txBody>
          <a:bodyPr>
            <a:normAutofit/>
          </a:bodyPr>
          <a:lstStyle/>
          <a:p>
            <a:r>
              <a:rPr lang="en-GB" dirty="0"/>
              <a:t>Questions to consider during the day</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0" name="Content Placeholder 2">
            <a:extLst>
              <a:ext uri="{FF2B5EF4-FFF2-40B4-BE49-F238E27FC236}">
                <a16:creationId xmlns:a16="http://schemas.microsoft.com/office/drawing/2014/main" id="{8A6252BB-DB2D-B424-8E46-63AFA869F6E0}"/>
              </a:ext>
            </a:extLst>
          </p:cNvPr>
          <p:cNvSpPr>
            <a:spLocks noGrp="1"/>
          </p:cNvSpPr>
          <p:nvPr>
            <p:ph idx="1"/>
          </p:nvPr>
        </p:nvSpPr>
        <p:spPr>
          <a:xfrm>
            <a:off x="1712102" y="2140431"/>
            <a:ext cx="9504218" cy="4121151"/>
          </a:xfrm>
        </p:spPr>
        <p:txBody>
          <a:bodyPr>
            <a:normAutofit/>
          </a:bodyPr>
          <a:lstStyle/>
          <a:p>
            <a:r>
              <a:rPr lang="en-GB" dirty="0">
                <a:cs typeface="Calibri" panose="020F0502020204030204" pitchFamily="34" charset="0"/>
              </a:rPr>
              <a:t>Does your teaching philosophy and practice align?</a:t>
            </a:r>
          </a:p>
          <a:p>
            <a:r>
              <a:rPr lang="en-GB" dirty="0">
                <a:cs typeface="Calibri" panose="020F0502020204030204" pitchFamily="34" charset="0"/>
              </a:rPr>
              <a:t>In what ways might </a:t>
            </a:r>
            <a:r>
              <a:rPr lang="en-GB" i="0" dirty="0">
                <a:effectLst/>
                <a:cs typeface="Calibri" panose="020F0502020204030204" pitchFamily="34" charset="0"/>
              </a:rPr>
              <a:t>traditional pedagogies be prohibitive to inclusive teaching? </a:t>
            </a:r>
          </a:p>
          <a:p>
            <a:r>
              <a:rPr lang="en-GB" dirty="0">
                <a:effectLst/>
                <a:ea typeface="Calibri" panose="020F0502020204030204" pitchFamily="34" charset="0"/>
                <a:cs typeface="Times New Roman" panose="02020603050405020304" pitchFamily="18" charset="0"/>
              </a:rPr>
              <a:t>What does pupil-led learning really mean? How does it look and sound like in a lesson?</a:t>
            </a:r>
          </a:p>
          <a:p>
            <a:r>
              <a:rPr lang="en-GB" dirty="0">
                <a:ea typeface="Calibri" panose="020F0502020204030204" pitchFamily="34" charset="0"/>
                <a:cs typeface="Times New Roman" panose="02020603050405020304" pitchFamily="18" charset="0"/>
              </a:rPr>
              <a:t>What might an alternative approach look like? Sharing a practical toolkit and findings about a new pedagogy.</a:t>
            </a:r>
            <a:endParaRPr lang="en-GB" dirty="0">
              <a:effectLst/>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37020208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1E8B7D-4EAA-48DA-B146-CE2E2CDBDB34}"/>
              </a:ext>
            </a:extLst>
          </p:cNvPr>
          <p:cNvSpPr>
            <a:spLocks noGrp="1"/>
          </p:cNvSpPr>
          <p:nvPr>
            <p:ph type="title"/>
          </p:nvPr>
        </p:nvSpPr>
        <p:spPr>
          <a:xfrm>
            <a:off x="686834" y="1153572"/>
            <a:ext cx="3200400" cy="4461163"/>
          </a:xfrm>
        </p:spPr>
        <p:txBody>
          <a:bodyPr>
            <a:normAutofit/>
          </a:bodyPr>
          <a:lstStyle/>
          <a:p>
            <a:r>
              <a:rPr lang="en-GB">
                <a:solidFill>
                  <a:srgbClr val="FFFFFF"/>
                </a:solidFill>
              </a:rPr>
              <a:t>Questions for self-reflection</a:t>
            </a:r>
          </a:p>
        </p:txBody>
      </p:sp>
      <p:sp>
        <p:nvSpPr>
          <p:cNvPr id="37" name="Arc 36">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 name="Content Placeholder 10">
            <a:extLst>
              <a:ext uri="{FF2B5EF4-FFF2-40B4-BE49-F238E27FC236}">
                <a16:creationId xmlns:a16="http://schemas.microsoft.com/office/drawing/2014/main" id="{D8A89B26-502E-4C30-8F3F-8BECEE283DBB}"/>
              </a:ext>
            </a:extLst>
          </p:cNvPr>
          <p:cNvSpPr>
            <a:spLocks noGrp="1"/>
          </p:cNvSpPr>
          <p:nvPr>
            <p:ph idx="1"/>
          </p:nvPr>
        </p:nvSpPr>
        <p:spPr>
          <a:xfrm>
            <a:off x="4447308" y="591344"/>
            <a:ext cx="6906491" cy="5585619"/>
          </a:xfrm>
        </p:spPr>
        <p:txBody>
          <a:bodyPr anchor="ctr">
            <a:normAutofit/>
          </a:bodyPr>
          <a:lstStyle/>
          <a:p>
            <a:pPr>
              <a:spcAft>
                <a:spcPts val="800"/>
              </a:spcAft>
            </a:pPr>
            <a:r>
              <a:rPr lang="en-GB" sz="2600" dirty="0">
                <a:ea typeface="Calibri" panose="020F0502020204030204" pitchFamily="34" charset="0"/>
                <a:cs typeface="Times New Roman" panose="02020603050405020304" pitchFamily="18" charset="0"/>
              </a:rPr>
              <a:t>Do you have </a:t>
            </a:r>
            <a:r>
              <a:rPr lang="en-GB" sz="2600" dirty="0">
                <a:effectLst/>
                <a:ea typeface="Calibri" panose="020F0502020204030204" pitchFamily="34" charset="0"/>
                <a:cs typeface="Times New Roman" panose="02020603050405020304" pitchFamily="18" charset="0"/>
              </a:rPr>
              <a:t>pupils who have experienced any of these pedagogical barriers? Which ones? Are there any </a:t>
            </a:r>
            <a:r>
              <a:rPr lang="en-GB" sz="2600" dirty="0">
                <a:ea typeface="Calibri" panose="020F0502020204030204" pitchFamily="34" charset="0"/>
                <a:cs typeface="Times New Roman" panose="02020603050405020304" pitchFamily="18" charset="0"/>
              </a:rPr>
              <a:t>additional </a:t>
            </a:r>
            <a:r>
              <a:rPr lang="en-GB" sz="2600" dirty="0">
                <a:effectLst/>
                <a:ea typeface="Calibri" panose="020F0502020204030204" pitchFamily="34" charset="0"/>
                <a:cs typeface="Times New Roman" panose="02020603050405020304" pitchFamily="18" charset="0"/>
              </a:rPr>
              <a:t>barriers not mentioned?</a:t>
            </a:r>
          </a:p>
          <a:p>
            <a:pPr>
              <a:spcAft>
                <a:spcPts val="800"/>
              </a:spcAft>
            </a:pPr>
            <a:r>
              <a:rPr lang="en-GB" sz="2600" dirty="0">
                <a:ea typeface="Calibri" panose="020F0502020204030204" pitchFamily="34" charset="0"/>
                <a:cs typeface="Times New Roman" panose="02020603050405020304" pitchFamily="18" charset="0"/>
              </a:rPr>
              <a:t>Can you relate to the challenges faced when teaching using a traditional pedagogy? Is there a single feature that stands out for you as particularly challenging (or more than one)? </a:t>
            </a:r>
          </a:p>
          <a:p>
            <a:pPr>
              <a:spcAft>
                <a:spcPts val="800"/>
              </a:spcAft>
            </a:pPr>
            <a:r>
              <a:rPr lang="en-GB" sz="2600" dirty="0">
                <a:effectLst/>
                <a:ea typeface="Calibri" panose="020F0502020204030204" pitchFamily="34" charset="0"/>
                <a:cs typeface="Times New Roman" panose="02020603050405020304" pitchFamily="18" charset="0"/>
              </a:rPr>
              <a:t>Does your own teaching follow an “investment” model? </a:t>
            </a:r>
          </a:p>
          <a:p>
            <a:pPr>
              <a:spcAft>
                <a:spcPts val="800"/>
              </a:spcAft>
            </a:pPr>
            <a:r>
              <a:rPr lang="en-GB" sz="2600" dirty="0">
                <a:effectLst/>
                <a:ea typeface="Calibri" panose="020F0502020204030204" pitchFamily="34" charset="0"/>
                <a:cs typeface="Times New Roman" panose="02020603050405020304" pitchFamily="18" charset="0"/>
              </a:rPr>
              <a:t>When is this model beneficial for pupils</a:t>
            </a:r>
            <a:r>
              <a:rPr lang="en-GB" sz="2600" dirty="0">
                <a:ea typeface="Calibri" panose="020F0502020204030204" pitchFamily="34" charset="0"/>
                <a:cs typeface="Times New Roman" panose="02020603050405020304" pitchFamily="18" charset="0"/>
              </a:rPr>
              <a:t>? W</a:t>
            </a:r>
            <a:r>
              <a:rPr lang="en-GB" sz="2600" dirty="0">
                <a:effectLst/>
                <a:ea typeface="Calibri" panose="020F0502020204030204" pitchFamily="34" charset="0"/>
                <a:cs typeface="Times New Roman" panose="02020603050405020304" pitchFamily="18" charset="0"/>
              </a:rPr>
              <a:t>hen is it not? </a:t>
            </a:r>
          </a:p>
        </p:txBody>
      </p:sp>
    </p:spTree>
    <p:extLst>
      <p:ext uri="{BB962C8B-B14F-4D97-AF65-F5344CB8AC3E}">
        <p14:creationId xmlns:p14="http://schemas.microsoft.com/office/powerpoint/2010/main" val="21359974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31E8B7D-4EAA-48DA-B146-CE2E2CDBDB34}"/>
              </a:ext>
            </a:extLst>
          </p:cNvPr>
          <p:cNvSpPr>
            <a:spLocks noGrp="1"/>
          </p:cNvSpPr>
          <p:nvPr>
            <p:ph type="title"/>
          </p:nvPr>
        </p:nvSpPr>
        <p:spPr>
          <a:xfrm>
            <a:off x="838200" y="767966"/>
            <a:ext cx="10515600" cy="1325563"/>
          </a:xfrm>
        </p:spPr>
        <p:txBody>
          <a:bodyPr>
            <a:noAutofit/>
          </a:bodyPr>
          <a:lstStyle/>
          <a:p>
            <a:br>
              <a:rPr lang="en-GB" sz="2400" b="1" dirty="0"/>
            </a:br>
            <a:r>
              <a:rPr lang="en-GB" sz="2800" b="1" dirty="0"/>
              <a:t>The dichotomy of Evelyn and Jake: Two types of post-WCET learner</a:t>
            </a:r>
            <a:br>
              <a:rPr lang="en-GB" sz="2800" b="1" dirty="0"/>
            </a:br>
            <a:br>
              <a:rPr lang="en-GB" sz="2800" b="1" dirty="0"/>
            </a:br>
            <a:r>
              <a:rPr lang="en-GB" sz="2400" b="1" i="0" u="none" strike="noStrike" baseline="0" dirty="0"/>
              <a:t>Evelyn – the “ideal” pupil  </a:t>
            </a:r>
            <a:br>
              <a:rPr lang="en-GB" sz="2400" b="1" i="0" u="none" strike="noStrike" baseline="0" dirty="0"/>
            </a:br>
            <a:r>
              <a:rPr lang="en-GB" sz="2400" b="1" i="0" u="none" strike="noStrike" baseline="0" dirty="0"/>
              <a:t>Jake </a:t>
            </a:r>
            <a:r>
              <a:rPr lang="en-GB" sz="2400" b="1" dirty="0"/>
              <a:t>–</a:t>
            </a:r>
            <a:r>
              <a:rPr lang="en-GB" sz="2400" b="1" i="0" u="none" strike="noStrike" baseline="0" dirty="0"/>
              <a:t> the most </a:t>
            </a:r>
            <a:r>
              <a:rPr lang="en-GB" sz="2400" b="1" dirty="0"/>
              <a:t>common type of post-WCET learner</a:t>
            </a:r>
            <a:br>
              <a:rPr lang="en-GB" sz="2400" b="1" dirty="0"/>
            </a:br>
            <a:endParaRPr lang="en-GB" sz="2400" b="1" dirty="0"/>
          </a:p>
        </p:txBody>
      </p:sp>
      <p:sp>
        <p:nvSpPr>
          <p:cNvPr id="20" name="Arc 19">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 name="Content Placeholder 10">
            <a:extLst>
              <a:ext uri="{FF2B5EF4-FFF2-40B4-BE49-F238E27FC236}">
                <a16:creationId xmlns:a16="http://schemas.microsoft.com/office/drawing/2014/main" id="{D8A89B26-502E-4C30-8F3F-8BECEE283DBB}"/>
              </a:ext>
            </a:extLst>
          </p:cNvPr>
          <p:cNvSpPr>
            <a:spLocks noGrp="1"/>
          </p:cNvSpPr>
          <p:nvPr>
            <p:ph idx="1"/>
          </p:nvPr>
        </p:nvSpPr>
        <p:spPr>
          <a:xfrm>
            <a:off x="838200" y="2549236"/>
            <a:ext cx="10798090" cy="3976255"/>
          </a:xfrm>
        </p:spPr>
        <p:txBody>
          <a:bodyPr>
            <a:noAutofit/>
          </a:bodyPr>
          <a:lstStyle/>
          <a:p>
            <a:pPr marL="0" indent="0">
              <a:buNone/>
            </a:pPr>
            <a:r>
              <a:rPr lang="en-GB" sz="1800" b="0" i="0" u="none" strike="noStrike" baseline="0" dirty="0"/>
              <a:t>Had I encountered many more ‘</a:t>
            </a:r>
            <a:r>
              <a:rPr lang="en-GB" sz="1800" b="0" i="0" u="none" strike="noStrike" baseline="0" dirty="0" err="1"/>
              <a:t>Evelyns</a:t>
            </a:r>
            <a:r>
              <a:rPr lang="en-GB" sz="1800" b="0" i="0" u="none" strike="noStrike" baseline="0" dirty="0"/>
              <a:t>’ in my post-WCET teaching, I may not have recognised the need for continuation pedagogies to be considered and tested at all. Instead, I came to realise that I was teaching ‘Jakes’ </a:t>
            </a:r>
            <a:r>
              <a:rPr lang="en-GB" sz="1800" b="0" i="1" u="none" strike="noStrike" baseline="0" dirty="0"/>
              <a:t>as if they were </a:t>
            </a:r>
            <a:r>
              <a:rPr lang="en-GB" sz="1800" b="0" i="0" u="none" strike="noStrike" baseline="0" dirty="0"/>
              <a:t>‘</a:t>
            </a:r>
            <a:r>
              <a:rPr lang="en-GB" sz="1800" b="0" i="0" u="none" strike="noStrike" baseline="0" dirty="0" err="1"/>
              <a:t>Evelyns</a:t>
            </a:r>
            <a:r>
              <a:rPr lang="en-GB" sz="1800" b="0" i="0" u="none" strike="noStrike" baseline="0" dirty="0"/>
              <a:t>’, with disappointing results that now seem obvious, but which did not at the time</a:t>
            </a:r>
            <a:r>
              <a:rPr lang="en-GB" sz="1800" dirty="0"/>
              <a:t> (</a:t>
            </a:r>
            <a:r>
              <a:rPr lang="en-GB" sz="1800" b="0" i="0" u="none" strike="noStrike" baseline="0" dirty="0"/>
              <a:t>p. 231).</a:t>
            </a:r>
            <a:endParaRPr lang="en-GB" sz="1800" b="0" i="0" u="none" strike="noStrike" baseline="0" dirty="0">
              <a:highlight>
                <a:srgbClr val="FFFF00"/>
              </a:highlight>
            </a:endParaRPr>
          </a:p>
          <a:p>
            <a:pPr marL="0" indent="0">
              <a:buNone/>
            </a:pPr>
            <a:r>
              <a:rPr lang="en-GB" sz="1800" b="0" i="0" u="none" strike="noStrike" baseline="0" dirty="0"/>
              <a:t>I am acutely aware that for many years, I imposed on ‘Jakes’ rigid musical and behavioural expectations to which they would probably need to adhere if they were to be successful. All too often, pupils who are unable to meet such expectations are still considered either unsuited to the demands of instrumental learning or, worse, unmusical</a:t>
            </a:r>
            <a:r>
              <a:rPr lang="en-GB" sz="1800" dirty="0"/>
              <a:t> (</a:t>
            </a:r>
            <a:r>
              <a:rPr lang="en-GB" sz="1800" b="0" i="0" u="none" strike="noStrike" baseline="0" dirty="0"/>
              <a:t>p. 235).</a:t>
            </a:r>
            <a:endParaRPr lang="en-GB" sz="1800" b="1" dirty="0">
              <a:ea typeface="Calibri" panose="020F0502020204030204" pitchFamily="34" charset="0"/>
              <a:cs typeface="Times New Roman" panose="02020603050405020304" pitchFamily="18" charset="0"/>
            </a:endParaRPr>
          </a:p>
          <a:p>
            <a:pPr marL="0" indent="0">
              <a:buNone/>
            </a:pPr>
            <a:r>
              <a:rPr lang="en-GB" sz="1800" b="1" dirty="0">
                <a:ea typeface="Calibri" panose="020F0502020204030204" pitchFamily="34" charset="0"/>
                <a:cs typeface="Times New Roman" panose="02020603050405020304" pitchFamily="18" charset="0"/>
              </a:rPr>
              <a:t>				</a:t>
            </a:r>
          </a:p>
          <a:p>
            <a:pPr marL="0" indent="0">
              <a:buNone/>
            </a:pPr>
            <a:r>
              <a:rPr lang="en-GB" sz="1800" b="1" dirty="0">
                <a:ea typeface="Calibri" panose="020F0502020204030204" pitchFamily="34" charset="0"/>
                <a:cs typeface="Times New Roman" panose="02020603050405020304" pitchFamily="18" charset="0"/>
              </a:rPr>
              <a:t>			Who is instrumental teaching for? </a:t>
            </a:r>
          </a:p>
          <a:p>
            <a:pPr marL="0" indent="0">
              <a:buNone/>
            </a:pPr>
            <a:r>
              <a:rPr lang="en-GB" sz="1800" dirty="0">
                <a:ea typeface="Calibri" panose="020F0502020204030204" pitchFamily="34" charset="0"/>
                <a:cs typeface="Times New Roman" panose="02020603050405020304" pitchFamily="18" charset="0"/>
              </a:rPr>
              <a:t>			When we rely exclusively on traditional pedagogic models, we are in 	danger of using 			inclusive rhetoric such as </a:t>
            </a:r>
            <a:r>
              <a:rPr lang="en-GB" sz="1800" b="0" i="0" u="none" strike="noStrike" baseline="0" dirty="0"/>
              <a:t>‘</a:t>
            </a:r>
            <a:r>
              <a:rPr lang="en-GB" sz="1800" b="1" i="0" u="none" strike="noStrike" baseline="0" dirty="0"/>
              <a:t>music for all’ </a:t>
            </a:r>
            <a:r>
              <a:rPr lang="en-GB" sz="1800" b="0" i="0" u="none" strike="noStrike" baseline="0" dirty="0"/>
              <a:t>but </a:t>
            </a:r>
            <a:r>
              <a:rPr lang="en-GB" sz="1800" dirty="0"/>
              <a:t>the subtext/reality is</a:t>
            </a:r>
            <a:r>
              <a:rPr lang="en-GB" sz="1800" b="0" i="0" u="none" strike="noStrike" baseline="0" dirty="0"/>
              <a:t> </a:t>
            </a:r>
            <a:r>
              <a:rPr lang="en-GB" sz="1800" b="1" i="0" u="none" strike="noStrike" baseline="0" dirty="0"/>
              <a:t>‘music for the few, 			able to respond well to the demands and contexts of traditional pedagogy.’ </a:t>
            </a:r>
            <a:endParaRPr lang="en-GB" sz="1800" b="1" dirty="0">
              <a:ea typeface="Calibri" panose="020F0502020204030204" pitchFamily="34" charset="0"/>
              <a:cs typeface="Times New Roman" panose="02020603050405020304" pitchFamily="18" charset="0"/>
            </a:endParaRPr>
          </a:p>
          <a:p>
            <a:pPr>
              <a:spcAft>
                <a:spcPts val="800"/>
              </a:spcAft>
            </a:pPr>
            <a:endParaRPr lang="en-GB" sz="1800" dirty="0">
              <a:ea typeface="Calibri" panose="020F0502020204030204" pitchFamily="34" charset="0"/>
              <a:cs typeface="Times New Roman" panose="02020603050405020304" pitchFamily="18" charset="0"/>
            </a:endParaRPr>
          </a:p>
        </p:txBody>
      </p:sp>
      <p:sp>
        <p:nvSpPr>
          <p:cNvPr id="3" name="Left Bracket 2">
            <a:extLst>
              <a:ext uri="{FF2B5EF4-FFF2-40B4-BE49-F238E27FC236}">
                <a16:creationId xmlns:a16="http://schemas.microsoft.com/office/drawing/2014/main" id="{E9CB3FE4-3D0B-5DA3-A6F8-4B153C7CDA67}"/>
              </a:ext>
            </a:extLst>
          </p:cNvPr>
          <p:cNvSpPr/>
          <p:nvPr/>
        </p:nvSpPr>
        <p:spPr>
          <a:xfrm>
            <a:off x="3325090" y="4779065"/>
            <a:ext cx="235529" cy="1496793"/>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Left Bracket 5">
            <a:extLst>
              <a:ext uri="{FF2B5EF4-FFF2-40B4-BE49-F238E27FC236}">
                <a16:creationId xmlns:a16="http://schemas.microsoft.com/office/drawing/2014/main" id="{1D9091DC-79D9-6549-2AE3-F3D860AB40E3}"/>
              </a:ext>
            </a:extLst>
          </p:cNvPr>
          <p:cNvSpPr/>
          <p:nvPr/>
        </p:nvSpPr>
        <p:spPr>
          <a:xfrm flipH="1">
            <a:off x="11507796" y="4908482"/>
            <a:ext cx="232935" cy="1367376"/>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7153924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Simultaneous Learning: A Proactive Philosophy to Teaching Music">
            <a:extLst>
              <a:ext uri="{FF2B5EF4-FFF2-40B4-BE49-F238E27FC236}">
                <a16:creationId xmlns:a16="http://schemas.microsoft.com/office/drawing/2014/main" id="{6EEB1621-C966-4D2A-BAF1-22300C0D0B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698" r="31366" b="1"/>
          <a:stretch/>
        </p:blipFill>
        <p:spPr bwMode="auto">
          <a:xfrm>
            <a:off x="3306519" y="1587"/>
            <a:ext cx="4846882" cy="6856413"/>
          </a:xfrm>
          <a:custGeom>
            <a:avLst/>
            <a:gdLst/>
            <a:ahLst/>
            <a:cxnLst/>
            <a:rect l="l" t="t" r="r" b="b"/>
            <a:pathLst>
              <a:path w="5110407" h="6856413">
                <a:moveTo>
                  <a:pt x="121782" y="0"/>
                </a:moveTo>
                <a:lnTo>
                  <a:pt x="4731440" y="0"/>
                </a:lnTo>
                <a:lnTo>
                  <a:pt x="4775629" y="179775"/>
                </a:lnTo>
                <a:cubicBezTo>
                  <a:pt x="5052916" y="1415453"/>
                  <a:pt x="5165791" y="2739148"/>
                  <a:pt x="5084710" y="4108260"/>
                </a:cubicBezTo>
                <a:cubicBezTo>
                  <a:pt x="5038379" y="4890611"/>
                  <a:pt x="4930907" y="5650759"/>
                  <a:pt x="4768709" y="6381464"/>
                </a:cubicBezTo>
                <a:lnTo>
                  <a:pt x="4653290" y="6856413"/>
                </a:lnTo>
                <a:lnTo>
                  <a:pt x="0" y="6856413"/>
                </a:lnTo>
                <a:lnTo>
                  <a:pt x="21062" y="6803488"/>
                </a:lnTo>
                <a:cubicBezTo>
                  <a:pt x="355644" y="5917239"/>
                  <a:pt x="573134" y="4914171"/>
                  <a:pt x="636462" y="3844830"/>
                </a:cubicBezTo>
                <a:cubicBezTo>
                  <a:pt x="713862" y="2537857"/>
                  <a:pt x="550895" y="1302013"/>
                  <a:pt x="203879" y="236924"/>
                </a:cubicBez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B4B493A-19FB-48AD-B09E-5CC679E0FC37}"/>
              </a:ext>
            </a:extLst>
          </p:cNvPr>
          <p:cNvSpPr>
            <a:spLocks noGrp="1"/>
          </p:cNvSpPr>
          <p:nvPr>
            <p:ph type="ctrTitle"/>
          </p:nvPr>
        </p:nvSpPr>
        <p:spPr>
          <a:xfrm>
            <a:off x="481012" y="485775"/>
            <a:ext cx="2825506" cy="5719762"/>
          </a:xfrm>
        </p:spPr>
        <p:txBody>
          <a:bodyPr vert="horz" lIns="91440" tIns="45720" rIns="91440" bIns="45720" rtlCol="0" anchor="ctr">
            <a:normAutofit/>
          </a:bodyPr>
          <a:lstStyle/>
          <a:p>
            <a:r>
              <a:rPr lang="en-US" sz="2800" b="1" dirty="0"/>
              <a:t>“Be A Musician” (</a:t>
            </a:r>
            <a:r>
              <a:rPr lang="en-US" sz="2800" b="1" dirty="0" err="1"/>
              <a:t>BeAM</a:t>
            </a:r>
            <a:r>
              <a:rPr lang="en-US" sz="2800" b="1" dirty="0"/>
              <a:t>)</a:t>
            </a:r>
            <a:br>
              <a:rPr lang="en-US" sz="2800" b="1" dirty="0"/>
            </a:br>
            <a:br>
              <a:rPr lang="en-US" sz="2800" b="1" dirty="0"/>
            </a:br>
            <a:r>
              <a:rPr lang="en-US" sz="2800" b="1" dirty="0"/>
              <a:t>A new instrumental pedagogy to improve engagement</a:t>
            </a:r>
            <a:br>
              <a:rPr lang="en-US" sz="2800" b="1" dirty="0"/>
            </a:br>
            <a:r>
              <a:rPr lang="en-US" sz="2800" b="1" dirty="0"/>
              <a:t>and progress?</a:t>
            </a:r>
          </a:p>
        </p:txBody>
      </p:sp>
      <p:sp>
        <p:nvSpPr>
          <p:cNvPr id="3" name="Subtitle 2">
            <a:extLst>
              <a:ext uri="{FF2B5EF4-FFF2-40B4-BE49-F238E27FC236}">
                <a16:creationId xmlns:a16="http://schemas.microsoft.com/office/drawing/2014/main" id="{90B361A6-60AC-462D-9B3F-1AA24FD6336D}"/>
              </a:ext>
            </a:extLst>
          </p:cNvPr>
          <p:cNvSpPr>
            <a:spLocks noGrp="1"/>
          </p:cNvSpPr>
          <p:nvPr>
            <p:ph type="subTitle" idx="1"/>
          </p:nvPr>
        </p:nvSpPr>
        <p:spPr>
          <a:xfrm>
            <a:off x="8527762" y="804429"/>
            <a:ext cx="3292475" cy="5719763"/>
          </a:xfrm>
        </p:spPr>
        <p:txBody>
          <a:bodyPr vert="horz" lIns="91440" tIns="45720" rIns="91440" bIns="45720" rtlCol="0" anchor="ctr">
            <a:normAutofit/>
          </a:bodyPr>
          <a:lstStyle/>
          <a:p>
            <a:pPr marL="342900" indent="-228600" algn="l">
              <a:buFont typeface="Arial" panose="020B0604020202020204" pitchFamily="34" charset="0"/>
              <a:buChar char="•"/>
            </a:pPr>
            <a:r>
              <a:rPr lang="en-US" sz="2200" b="1" dirty="0"/>
              <a:t>Bridging the gap </a:t>
            </a:r>
            <a:r>
              <a:rPr lang="en-US" sz="2200" dirty="0"/>
              <a:t>between WCET and traditional lessons</a:t>
            </a:r>
          </a:p>
          <a:p>
            <a:pPr marL="342900" indent="-228600" algn="l">
              <a:buFont typeface="Arial" panose="020B0604020202020204" pitchFamily="34" charset="0"/>
              <a:buChar char="•"/>
            </a:pPr>
            <a:r>
              <a:rPr lang="en-US" sz="2200" b="1" dirty="0"/>
              <a:t>Pupil-led </a:t>
            </a:r>
            <a:r>
              <a:rPr lang="en-US" sz="2200" dirty="0"/>
              <a:t>and (more) “democratic”</a:t>
            </a:r>
          </a:p>
          <a:p>
            <a:pPr marL="342900" indent="-228600" algn="l">
              <a:buFont typeface="Arial" panose="020B0604020202020204" pitchFamily="34" charset="0"/>
              <a:buChar char="•"/>
            </a:pPr>
            <a:r>
              <a:rPr lang="en-US" sz="2200" dirty="0" err="1"/>
              <a:t>Prioritising</a:t>
            </a:r>
            <a:r>
              <a:rPr lang="en-US" sz="2200" dirty="0"/>
              <a:t> the quality of </a:t>
            </a:r>
            <a:r>
              <a:rPr lang="en-US" sz="2200" b="1" dirty="0"/>
              <a:t>musical process</a:t>
            </a:r>
            <a:r>
              <a:rPr lang="en-US" sz="2200" dirty="0"/>
              <a:t> (in the present)</a:t>
            </a:r>
          </a:p>
          <a:p>
            <a:pPr marL="342900" indent="-228600" algn="l">
              <a:buFont typeface="Arial" panose="020B0604020202020204" pitchFamily="34" charset="0"/>
              <a:buChar char="•"/>
            </a:pPr>
            <a:r>
              <a:rPr lang="en-US" sz="2200" dirty="0"/>
              <a:t>Developing </a:t>
            </a:r>
            <a:r>
              <a:rPr lang="en-US" sz="2200" b="1" dirty="0"/>
              <a:t>musical voice </a:t>
            </a:r>
            <a:r>
              <a:rPr lang="en-US" sz="2200" dirty="0"/>
              <a:t>from the earliest stages</a:t>
            </a:r>
          </a:p>
          <a:p>
            <a:pPr marL="342900" indent="-228600" algn="l">
              <a:buFont typeface="Arial" panose="020B0604020202020204" pitchFamily="34" charset="0"/>
              <a:buChar char="•"/>
            </a:pPr>
            <a:r>
              <a:rPr lang="en-US" sz="2200" dirty="0"/>
              <a:t>Allowing pupils to </a:t>
            </a:r>
            <a:r>
              <a:rPr lang="en-US" sz="2200" b="1" dirty="0"/>
              <a:t>act like, and be, musicians </a:t>
            </a:r>
          </a:p>
          <a:p>
            <a:pPr marL="342900" indent="-228600" algn="l">
              <a:buFont typeface="Arial" panose="020B0604020202020204" pitchFamily="34" charset="0"/>
              <a:buChar char="•"/>
            </a:pPr>
            <a:endParaRPr lang="en-US" sz="2200" dirty="0"/>
          </a:p>
        </p:txBody>
      </p:sp>
    </p:spTree>
    <p:extLst>
      <p:ext uri="{BB962C8B-B14F-4D97-AF65-F5344CB8AC3E}">
        <p14:creationId xmlns:p14="http://schemas.microsoft.com/office/powerpoint/2010/main" val="7710664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CCC4BA0-1298-4DBD-86F1-B51D8C9D3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E29931AD-5942-4246-943B-42476B3C7AE4}"/>
              </a:ext>
            </a:extLst>
          </p:cNvPr>
          <p:cNvSpPr txBox="1">
            <a:spLocks/>
          </p:cNvSpPr>
          <p:nvPr/>
        </p:nvSpPr>
        <p:spPr>
          <a:xfrm>
            <a:off x="516209" y="238441"/>
            <a:ext cx="6155047" cy="6214337"/>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dirty="0"/>
          </a:p>
          <a:p>
            <a:pPr marL="0" indent="0">
              <a:buNone/>
            </a:pPr>
            <a:r>
              <a:rPr lang="en-GB" sz="4500" dirty="0">
                <a:latin typeface="+mj-lt"/>
                <a:ea typeface="Calibri" panose="020F0502020204030204" pitchFamily="34" charset="0"/>
                <a:cs typeface="Calibri" panose="020F0502020204030204" pitchFamily="34" charset="0"/>
              </a:rPr>
              <a:t>What do musicians do?</a:t>
            </a:r>
          </a:p>
          <a:p>
            <a:pPr marL="0" indent="0">
              <a:buNone/>
            </a:pPr>
            <a:endParaRPr lang="en-GB" dirty="0">
              <a:latin typeface="Calibri" panose="020F0502020204030204" pitchFamily="34" charset="0"/>
              <a:ea typeface="Calibri" panose="020F0502020204030204" pitchFamily="34" charset="0"/>
              <a:cs typeface="Calibri" panose="020F0502020204030204" pitchFamily="34" charset="0"/>
            </a:endParaRPr>
          </a:p>
          <a:p>
            <a:pPr>
              <a:spcAft>
                <a:spcPts val="800"/>
              </a:spcAft>
            </a:pPr>
            <a:r>
              <a:rPr lang="en-GB" sz="2600" dirty="0">
                <a:latin typeface="Calibri" panose="020F0502020204030204" pitchFamily="34" charset="0"/>
                <a:ea typeface="Calibri" panose="020F0502020204030204" pitchFamily="34" charset="0"/>
                <a:cs typeface="Times New Roman" panose="02020603050405020304" pitchFamily="18" charset="0"/>
              </a:rPr>
              <a:t>Make musical decisions about musical elements, e.g. tempo, articulation, phrasing, balance, etc.</a:t>
            </a:r>
          </a:p>
          <a:p>
            <a:pPr>
              <a:spcAft>
                <a:spcPts val="800"/>
              </a:spcAft>
            </a:pPr>
            <a:r>
              <a:rPr lang="en-GB" sz="2600" dirty="0">
                <a:latin typeface="Calibri" panose="020F0502020204030204" pitchFamily="34" charset="0"/>
                <a:ea typeface="Calibri" panose="020F0502020204030204" pitchFamily="34" charset="0"/>
                <a:cs typeface="Times New Roman" panose="02020603050405020304" pitchFamily="18" charset="0"/>
              </a:rPr>
              <a:t>Collaborate and make music together</a:t>
            </a:r>
          </a:p>
          <a:p>
            <a:pPr>
              <a:spcAft>
                <a:spcPts val="800"/>
              </a:spcAft>
            </a:pPr>
            <a:r>
              <a:rPr lang="en-GB" sz="2600" dirty="0">
                <a:latin typeface="Calibri" panose="020F0502020204030204" pitchFamily="34" charset="0"/>
                <a:ea typeface="Calibri" panose="020F0502020204030204" pitchFamily="34" charset="0"/>
                <a:cs typeface="Times New Roman" panose="02020603050405020304" pitchFamily="18" charset="0"/>
              </a:rPr>
              <a:t>Can be spontaneous and respond to a given musical situation</a:t>
            </a:r>
          </a:p>
          <a:p>
            <a:pPr>
              <a:spcAft>
                <a:spcPts val="800"/>
              </a:spcAft>
            </a:pPr>
            <a:r>
              <a:rPr lang="en-GB" sz="2600" dirty="0">
                <a:latin typeface="Calibri" panose="020F0502020204030204" pitchFamily="34" charset="0"/>
                <a:ea typeface="Calibri" panose="020F0502020204030204" pitchFamily="34" charset="0"/>
                <a:cs typeface="Times New Roman" panose="02020603050405020304" pitchFamily="18" charset="0"/>
              </a:rPr>
              <a:t>Problem-solve together in a rehearsal</a:t>
            </a:r>
          </a:p>
          <a:p>
            <a:pPr>
              <a:spcAft>
                <a:spcPts val="800"/>
              </a:spcAft>
            </a:pPr>
            <a:r>
              <a:rPr lang="en-GB" sz="2600" dirty="0">
                <a:latin typeface="Calibri" panose="020F0502020204030204" pitchFamily="34" charset="0"/>
                <a:ea typeface="Calibri" panose="020F0502020204030204" pitchFamily="34" charset="0"/>
                <a:cs typeface="Times New Roman" panose="02020603050405020304" pitchFamily="18" charset="0"/>
              </a:rPr>
              <a:t>Appraise one another’s music-making – ideally in a constructive, diplomatic way!</a:t>
            </a:r>
          </a:p>
          <a:p>
            <a:pPr>
              <a:spcAft>
                <a:spcPts val="800"/>
              </a:spcAft>
            </a:pPr>
            <a:r>
              <a:rPr lang="en-GB" sz="2600" dirty="0">
                <a:latin typeface="Calibri" panose="020F0502020204030204" pitchFamily="34" charset="0"/>
                <a:ea typeface="Calibri" panose="020F0502020204030204" pitchFamily="34" charset="0"/>
                <a:cs typeface="Times New Roman" panose="02020603050405020304" pitchFamily="18" charset="0"/>
              </a:rPr>
              <a:t>Communicate their musical ideas and vision to one another and to an audience</a:t>
            </a:r>
          </a:p>
          <a:p>
            <a:pPr marL="0" indent="0" algn="ctr">
              <a:spcAft>
                <a:spcPts val="800"/>
              </a:spcAft>
              <a:buNone/>
            </a:pPr>
            <a:r>
              <a:rPr lang="en-GB" b="1" dirty="0">
                <a:latin typeface="Calibri" panose="020F0502020204030204" pitchFamily="34" charset="0"/>
                <a:ea typeface="Calibri" panose="020F0502020204030204" pitchFamily="34" charset="0"/>
                <a:cs typeface="Times New Roman" panose="02020603050405020304" pitchFamily="18" charset="0"/>
              </a:rPr>
              <a:t>How regularly do these qualities feature in your lessons?</a:t>
            </a:r>
          </a:p>
          <a:p>
            <a:pPr marL="0" indent="0">
              <a:buNone/>
            </a:pPr>
            <a:endParaRPr lang="en-GB" dirty="0"/>
          </a:p>
        </p:txBody>
      </p:sp>
      <p:pic>
        <p:nvPicPr>
          <p:cNvPr id="7" name="Picture 4" descr="Caption accompanying photograph reads: &quot;Rough and ready war workers on week days, polished network musicians on Sundays are these &quot;Musical Steelmakers&quot;, pictured here during an informal rehearsal. They are Russ Anderson at the bass, Tony Biacco with the accordion, Verdi Howells the goggled sax man, Jimmy Snodgrass on the drums, and Dayton Powell at the piano.&quot;">
            <a:extLst>
              <a:ext uri="{FF2B5EF4-FFF2-40B4-BE49-F238E27FC236}">
                <a16:creationId xmlns:a16="http://schemas.microsoft.com/office/drawing/2014/main" id="{63F1183B-141C-8141-B988-C82874657A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1538" y="238441"/>
            <a:ext cx="4822812" cy="5939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60982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0D0B362C-83EF-20EE-FF84-D0F011AE3C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4" b="8515"/>
          <a:stretch/>
        </p:blipFill>
        <p:spPr bwMode="auto">
          <a:xfrm>
            <a:off x="8565863" y="10"/>
            <a:ext cx="3626136" cy="2297199"/>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E29931AD-5942-4246-943B-42476B3C7AE4}"/>
              </a:ext>
            </a:extLst>
          </p:cNvPr>
          <p:cNvSpPr txBox="1">
            <a:spLocks/>
          </p:cNvSpPr>
          <p:nvPr/>
        </p:nvSpPr>
        <p:spPr>
          <a:xfrm>
            <a:off x="583911" y="574368"/>
            <a:ext cx="6972299" cy="6283632"/>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endParaRPr lang="en-US" sz="1400" dirty="0">
              <a:latin typeface="Optima" panose="02000503060000020004" pitchFamily="2" charset="0"/>
            </a:endParaRPr>
          </a:p>
          <a:p>
            <a:pPr marL="0" indent="0">
              <a:buNone/>
            </a:pPr>
            <a:r>
              <a:rPr lang="en-US" sz="3600" dirty="0"/>
              <a:t>Thinking about pupil-led learning</a:t>
            </a:r>
          </a:p>
          <a:p>
            <a:pPr marL="0" indent="0">
              <a:buNone/>
            </a:pPr>
            <a:endParaRPr lang="en-US" sz="2400" b="1" dirty="0"/>
          </a:p>
          <a:p>
            <a:pPr marL="0" indent="0">
              <a:buNone/>
            </a:pPr>
            <a:r>
              <a:rPr lang="en-US" sz="2400" dirty="0"/>
              <a:t>Consider the following questions:</a:t>
            </a:r>
          </a:p>
          <a:p>
            <a:pPr marL="0"/>
            <a:endParaRPr lang="en-US" sz="2000" dirty="0"/>
          </a:p>
          <a:p>
            <a:pPr>
              <a:spcAft>
                <a:spcPts val="800"/>
              </a:spcAft>
            </a:pPr>
            <a:r>
              <a:rPr lang="en-US" sz="2000" dirty="0"/>
              <a:t>D</a:t>
            </a:r>
            <a:r>
              <a:rPr lang="en-US" sz="2000" dirty="0">
                <a:effectLst/>
              </a:rPr>
              <a:t>oes choosing resources with fun images and attractive backing tracks make your approach pupil-led?</a:t>
            </a:r>
          </a:p>
          <a:p>
            <a:pPr marL="0" indent="0">
              <a:spcAft>
                <a:spcPts val="800"/>
              </a:spcAft>
              <a:buNone/>
            </a:pPr>
            <a:endParaRPr lang="en-US" sz="400" dirty="0">
              <a:effectLst/>
            </a:endParaRPr>
          </a:p>
          <a:p>
            <a:pPr>
              <a:spcAft>
                <a:spcPts val="800"/>
              </a:spcAft>
            </a:pPr>
            <a:r>
              <a:rPr lang="en-US" sz="2000" dirty="0">
                <a:effectLst/>
              </a:rPr>
              <a:t>Does allowing pupils to introduce their piece to the audience or what to wear in a concert make your approach pupil-led?</a:t>
            </a:r>
          </a:p>
          <a:p>
            <a:pPr marL="0" indent="0">
              <a:spcAft>
                <a:spcPts val="800"/>
              </a:spcAft>
              <a:buNone/>
            </a:pPr>
            <a:endParaRPr lang="en-US" sz="400" dirty="0">
              <a:effectLst/>
            </a:endParaRPr>
          </a:p>
          <a:p>
            <a:pPr>
              <a:spcAft>
                <a:spcPts val="800"/>
              </a:spcAft>
            </a:pPr>
            <a:r>
              <a:rPr lang="en-US" sz="2000" dirty="0">
                <a:effectLst/>
              </a:rPr>
              <a:t>Does a 1-2-1 lesson </a:t>
            </a:r>
            <a:r>
              <a:rPr lang="en-US" sz="2000" dirty="0" err="1">
                <a:effectLst/>
              </a:rPr>
              <a:t>focussing</a:t>
            </a:r>
            <a:r>
              <a:rPr lang="en-US" sz="2000" dirty="0">
                <a:effectLst/>
              </a:rPr>
              <a:t> on the technical or musical development of that individual pupil make the lesson pupil-led?</a:t>
            </a:r>
          </a:p>
          <a:p>
            <a:pPr marL="0" indent="0">
              <a:spcAft>
                <a:spcPts val="800"/>
              </a:spcAft>
              <a:buNone/>
            </a:pPr>
            <a:endParaRPr lang="en-US" sz="400" dirty="0">
              <a:effectLst/>
            </a:endParaRPr>
          </a:p>
          <a:p>
            <a:pPr>
              <a:spcAft>
                <a:spcPts val="800"/>
              </a:spcAft>
            </a:pPr>
            <a:r>
              <a:rPr lang="en-US" sz="2000" dirty="0">
                <a:effectLst/>
              </a:rPr>
              <a:t>Does taking an holistic approach (incorporating musical games, singing, creativity) make your approach pupil-led?</a:t>
            </a:r>
          </a:p>
        </p:txBody>
      </p:sp>
      <p:pic>
        <p:nvPicPr>
          <p:cNvPr id="3074" name="Picture 2" descr="Something's Funky (Backing Track) - YouTube">
            <a:extLst>
              <a:ext uri="{FF2B5EF4-FFF2-40B4-BE49-F238E27FC236}">
                <a16:creationId xmlns:a16="http://schemas.microsoft.com/office/drawing/2014/main" id="{8ACB3533-F36A-42FF-DE1F-71E39E6D95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583" r="6628" b="2"/>
          <a:stretch/>
        </p:blipFill>
        <p:spPr bwMode="auto">
          <a:xfrm>
            <a:off x="8565863" y="2278678"/>
            <a:ext cx="3626138" cy="229720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What is the best clarinet tutor book? - Musical Instrument Hire Co">
            <a:extLst>
              <a:ext uri="{FF2B5EF4-FFF2-40B4-BE49-F238E27FC236}">
                <a16:creationId xmlns:a16="http://schemas.microsoft.com/office/drawing/2014/main" id="{F5199D33-3ECE-5A0C-1B74-9AD5A4EA89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4983" r="29186" b="1"/>
          <a:stretch/>
        </p:blipFill>
        <p:spPr bwMode="auto">
          <a:xfrm>
            <a:off x="8565863" y="4569719"/>
            <a:ext cx="3626136" cy="2297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52217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c 2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 name="Content Placeholder 2">
            <a:extLst>
              <a:ext uri="{FF2B5EF4-FFF2-40B4-BE49-F238E27FC236}">
                <a16:creationId xmlns:a16="http://schemas.microsoft.com/office/drawing/2014/main" id="{E29931AD-5942-4246-943B-42476B3C7AE4}"/>
              </a:ext>
            </a:extLst>
          </p:cNvPr>
          <p:cNvSpPr txBox="1">
            <a:spLocks/>
          </p:cNvSpPr>
          <p:nvPr/>
        </p:nvSpPr>
        <p:spPr>
          <a:xfrm>
            <a:off x="4167272" y="755866"/>
            <a:ext cx="6906491" cy="558561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t>What does a pupil-led approach </a:t>
            </a:r>
            <a:r>
              <a:rPr lang="en-US" sz="3600" i="1" dirty="0"/>
              <a:t>really</a:t>
            </a:r>
            <a:r>
              <a:rPr lang="en-US" sz="3600" dirty="0"/>
              <a:t> involve?</a:t>
            </a:r>
          </a:p>
          <a:p>
            <a:pPr marL="0"/>
            <a:endParaRPr lang="en-US" sz="2200" dirty="0"/>
          </a:p>
          <a:p>
            <a:pPr marL="0"/>
            <a:endParaRPr lang="en-US" sz="2200" dirty="0"/>
          </a:p>
          <a:p>
            <a:r>
              <a:rPr lang="en-US" sz="2200" dirty="0"/>
              <a:t>Pupil-led learning requires teachers to design and deliver activities where pupils are encouraged to </a:t>
            </a:r>
            <a:r>
              <a:rPr lang="en-US" sz="2200" u="sng" dirty="0"/>
              <a:t>make ‘musical decisions that matter’</a:t>
            </a:r>
            <a:r>
              <a:rPr lang="en-US" sz="2200" dirty="0"/>
              <a:t> (</a:t>
            </a:r>
            <a:r>
              <a:rPr lang="en-US" sz="2200" i="0" strike="noStrike" baseline="0" dirty="0"/>
              <a:t>S</a:t>
            </a:r>
            <a:r>
              <a:rPr lang="en-US" sz="2200" i="0" u="none" strike="noStrike" baseline="0" dirty="0"/>
              <a:t>hieh </a:t>
            </a:r>
            <a:r>
              <a:rPr lang="en-US" sz="2200" b="0" i="0" u="none" strike="noStrike" baseline="0" dirty="0"/>
              <a:t>&amp; </a:t>
            </a:r>
            <a:r>
              <a:rPr lang="en-US" sz="2200" b="0" i="0" u="none" strike="noStrike" baseline="0" dirty="0" err="1"/>
              <a:t>Allsup</a:t>
            </a:r>
            <a:r>
              <a:rPr lang="en-US" sz="2200" b="0" i="0" u="none" strike="noStrike" baseline="0" dirty="0"/>
              <a:t>, 2016)</a:t>
            </a:r>
          </a:p>
          <a:p>
            <a:endParaRPr lang="en-US" sz="2200" dirty="0">
              <a:effectLst/>
            </a:endParaRPr>
          </a:p>
          <a:p>
            <a:r>
              <a:rPr lang="en-US" sz="2200" dirty="0">
                <a:effectLst/>
              </a:rPr>
              <a:t>Short term: The decisions shape the music and/or change the musical discourse of the lesson.</a:t>
            </a:r>
          </a:p>
          <a:p>
            <a:pPr marL="0">
              <a:spcAft>
                <a:spcPts val="800"/>
              </a:spcAft>
            </a:pPr>
            <a:endParaRPr lang="en-US" sz="2200" dirty="0">
              <a:effectLst/>
            </a:endParaRPr>
          </a:p>
          <a:p>
            <a:pPr>
              <a:spcAft>
                <a:spcPts val="800"/>
              </a:spcAft>
            </a:pPr>
            <a:r>
              <a:rPr lang="en-US" sz="2200" dirty="0">
                <a:effectLst/>
              </a:rPr>
              <a:t>Long term: The decisions help shape the learning journey (process) and the level accomplished (product)</a:t>
            </a:r>
          </a:p>
          <a:p>
            <a:pPr>
              <a:spcAft>
                <a:spcPts val="800"/>
              </a:spcAft>
            </a:pPr>
            <a:endParaRPr lang="en-US" sz="2200" dirty="0">
              <a:effectLst/>
            </a:endParaRPr>
          </a:p>
        </p:txBody>
      </p:sp>
    </p:spTree>
    <p:extLst>
      <p:ext uri="{BB962C8B-B14F-4D97-AF65-F5344CB8AC3E}">
        <p14:creationId xmlns:p14="http://schemas.microsoft.com/office/powerpoint/2010/main" val="18533803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CC305-F47A-4A26-8193-0C98BF2B3138}"/>
              </a:ext>
            </a:extLst>
          </p:cNvPr>
          <p:cNvSpPr>
            <a:spLocks noGrp="1"/>
          </p:cNvSpPr>
          <p:nvPr>
            <p:ph type="title"/>
          </p:nvPr>
        </p:nvSpPr>
        <p:spPr>
          <a:xfrm>
            <a:off x="1163702" y="321734"/>
            <a:ext cx="6901193" cy="1135737"/>
          </a:xfrm>
        </p:spPr>
        <p:txBody>
          <a:bodyPr>
            <a:normAutofit/>
          </a:bodyPr>
          <a:lstStyle/>
          <a:p>
            <a:r>
              <a:rPr lang="en-GB" sz="3600" dirty="0"/>
              <a:t>A Practical Toolkit (based on </a:t>
            </a:r>
            <a:r>
              <a:rPr lang="en-GB" sz="3600" dirty="0" err="1"/>
              <a:t>BeAM</a:t>
            </a:r>
            <a:r>
              <a:rPr lang="en-GB" sz="3600" dirty="0"/>
              <a:t> teaching strategies)</a:t>
            </a:r>
          </a:p>
        </p:txBody>
      </p:sp>
      <p:sp>
        <p:nvSpPr>
          <p:cNvPr id="3" name="Content Placeholder 2">
            <a:extLst>
              <a:ext uri="{FF2B5EF4-FFF2-40B4-BE49-F238E27FC236}">
                <a16:creationId xmlns:a16="http://schemas.microsoft.com/office/drawing/2014/main" id="{541EAAAA-4EA7-4833-9EBF-366575A4E600}"/>
              </a:ext>
            </a:extLst>
          </p:cNvPr>
          <p:cNvSpPr>
            <a:spLocks noGrp="1"/>
          </p:cNvSpPr>
          <p:nvPr>
            <p:ph idx="1"/>
          </p:nvPr>
        </p:nvSpPr>
        <p:spPr>
          <a:xfrm>
            <a:off x="1118030" y="1779205"/>
            <a:ext cx="6901193" cy="4393982"/>
          </a:xfrm>
        </p:spPr>
        <p:txBody>
          <a:bodyPr>
            <a:normAutofit fontScale="92500"/>
          </a:bodyPr>
          <a:lstStyle/>
          <a:p>
            <a:pPr marL="0" indent="0">
              <a:spcAft>
                <a:spcPts val="800"/>
              </a:spcAft>
              <a:buNone/>
            </a:pPr>
            <a:r>
              <a:rPr lang="en-GB" sz="2400" dirty="0">
                <a:effectLst/>
                <a:latin typeface="Calibri" panose="020F0502020204030204" pitchFamily="34" charset="0"/>
                <a:ea typeface="Calibri" panose="020F0502020204030204" pitchFamily="34" charset="0"/>
                <a:cs typeface="Times New Roman" panose="02020603050405020304" pitchFamily="18" charset="0"/>
              </a:rPr>
              <a:t>Strategies you could use with any existing piece you teach </a:t>
            </a:r>
          </a:p>
          <a:p>
            <a:pPr>
              <a:spcAft>
                <a:spcPts val="800"/>
              </a:spcAft>
            </a:pPr>
            <a:r>
              <a:rPr lang="en-GB" sz="2400" dirty="0">
                <a:effectLst/>
                <a:latin typeface="Calibri" panose="020F0502020204030204" pitchFamily="34" charset="0"/>
                <a:ea typeface="Calibri" panose="020F0502020204030204" pitchFamily="34" charset="0"/>
                <a:cs typeface="Times New Roman" panose="02020603050405020304" pitchFamily="18" charset="0"/>
              </a:rPr>
              <a:t>Change your </a:t>
            </a:r>
            <a:r>
              <a:rPr lang="en-GB" sz="2400" b="1" dirty="0">
                <a:effectLst/>
                <a:latin typeface="Calibri" panose="020F0502020204030204" pitchFamily="34" charset="0"/>
                <a:ea typeface="Calibri" panose="020F0502020204030204" pitchFamily="34" charset="0"/>
                <a:cs typeface="Times New Roman" panose="02020603050405020304" pitchFamily="18" charset="0"/>
              </a:rPr>
              <a:t>lesson formation</a:t>
            </a:r>
          </a:p>
          <a:p>
            <a:pPr>
              <a:spcAft>
                <a:spcPts val="800"/>
              </a:spcAft>
            </a:pPr>
            <a:r>
              <a:rPr lang="en-GB" sz="2400" dirty="0">
                <a:effectLst/>
                <a:latin typeface="Calibri" panose="020F0502020204030204" pitchFamily="34" charset="0"/>
                <a:ea typeface="Calibri" panose="020F0502020204030204" pitchFamily="34" charset="0"/>
                <a:cs typeface="Times New Roman" panose="02020603050405020304" pitchFamily="18" charset="0"/>
              </a:rPr>
              <a:t>Find and try out </a:t>
            </a:r>
            <a:r>
              <a:rPr lang="en-GB" sz="2400" b="1" dirty="0">
                <a:effectLst/>
                <a:latin typeface="Calibri" panose="020F0502020204030204" pitchFamily="34" charset="0"/>
                <a:ea typeface="Calibri" panose="020F0502020204030204" pitchFamily="34" charset="0"/>
                <a:cs typeface="Times New Roman" panose="02020603050405020304" pitchFamily="18" charset="0"/>
              </a:rPr>
              <a:t>“ways in”</a:t>
            </a:r>
            <a:r>
              <a:rPr lang="en-GB" sz="2400" dirty="0">
                <a:effectLst/>
                <a:latin typeface="Calibri" panose="020F0502020204030204" pitchFamily="34" charset="0"/>
                <a:ea typeface="Calibri" panose="020F0502020204030204" pitchFamily="34" charset="0"/>
                <a:cs typeface="Times New Roman" panose="02020603050405020304" pitchFamily="18" charset="0"/>
              </a:rPr>
              <a:t>, e.g. “pass the parcel”</a:t>
            </a:r>
          </a:p>
          <a:p>
            <a:pPr>
              <a:spcAft>
                <a:spcPts val="800"/>
              </a:spcAft>
            </a:pPr>
            <a:r>
              <a:rPr lang="en-GB" sz="2400" dirty="0">
                <a:effectLst/>
                <a:latin typeface="Calibri" panose="020F0502020204030204" pitchFamily="34" charset="0"/>
                <a:ea typeface="Calibri" panose="020F0502020204030204" pitchFamily="34" charset="0"/>
                <a:cs typeface="Times New Roman" panose="02020603050405020304" pitchFamily="18" charset="0"/>
              </a:rPr>
              <a:t>Devise activities in which </a:t>
            </a:r>
            <a:r>
              <a:rPr lang="en-GB" sz="2400" b="1" dirty="0">
                <a:effectLst/>
                <a:latin typeface="Calibri" panose="020F0502020204030204" pitchFamily="34" charset="0"/>
                <a:ea typeface="Calibri" panose="020F0502020204030204" pitchFamily="34" charset="0"/>
                <a:cs typeface="Times New Roman" panose="02020603050405020304" pitchFamily="18" charset="0"/>
              </a:rPr>
              <a:t>pupils lead and follow one another</a:t>
            </a:r>
            <a:r>
              <a:rPr lang="en-GB" sz="2400" dirty="0">
                <a:effectLst/>
                <a:latin typeface="Calibri" panose="020F0502020204030204" pitchFamily="34" charset="0"/>
                <a:ea typeface="Calibri" panose="020F0502020204030204" pitchFamily="34" charset="0"/>
                <a:cs typeface="Times New Roman" panose="02020603050405020304" pitchFamily="18" charset="0"/>
              </a:rPr>
              <a:t>, encouraging them to make musical decisions</a:t>
            </a:r>
            <a:r>
              <a:rPr lang="en-GB" sz="2400" b="1" dirty="0">
                <a:effectLst/>
                <a:latin typeface="Calibri" panose="020F0502020204030204" pitchFamily="34" charset="0"/>
                <a:ea typeface="Calibri" panose="020F0502020204030204" pitchFamily="34" charset="0"/>
                <a:cs typeface="Times New Roman" panose="02020603050405020304" pitchFamily="18" charset="0"/>
              </a:rPr>
              <a:t> </a:t>
            </a:r>
          </a:p>
          <a:p>
            <a:pPr>
              <a:spcAft>
                <a:spcPts val="800"/>
              </a:spcAft>
            </a:pPr>
            <a:r>
              <a:rPr lang="en-GB" sz="2400" dirty="0">
                <a:effectLst/>
                <a:latin typeface="Calibri" panose="020F0502020204030204" pitchFamily="34" charset="0"/>
                <a:ea typeface="Calibri" panose="020F0502020204030204" pitchFamily="34" charset="0"/>
                <a:cs typeface="Times New Roman" panose="02020603050405020304" pitchFamily="18" charset="0"/>
              </a:rPr>
              <a:t>Look for </a:t>
            </a:r>
            <a:r>
              <a:rPr lang="en-GB" sz="2400" b="1" dirty="0">
                <a:effectLst/>
                <a:latin typeface="Calibri" panose="020F0502020204030204" pitchFamily="34" charset="0"/>
                <a:ea typeface="Calibri" panose="020F0502020204030204" pitchFamily="34" charset="0"/>
                <a:cs typeface="Times New Roman" panose="02020603050405020304" pitchFamily="18" charset="0"/>
              </a:rPr>
              <a:t>1–2 minute playing sequences </a:t>
            </a:r>
            <a:r>
              <a:rPr lang="en-GB" sz="2400" dirty="0">
                <a:effectLst/>
                <a:latin typeface="Calibri" panose="020F0502020204030204" pitchFamily="34" charset="0"/>
                <a:ea typeface="Calibri" panose="020F0502020204030204" pitchFamily="34" charset="0"/>
                <a:cs typeface="Times New Roman" panose="02020603050405020304" pitchFamily="18" charset="0"/>
              </a:rPr>
              <a:t>(to include lots of repetitions)</a:t>
            </a:r>
          </a:p>
          <a:p>
            <a:pPr>
              <a:spcAft>
                <a:spcPts val="800"/>
              </a:spcAft>
            </a:pPr>
            <a:r>
              <a:rPr lang="en-GB" sz="2400" dirty="0">
                <a:effectLst/>
                <a:latin typeface="Calibri" panose="020F0502020204030204" pitchFamily="34" charset="0"/>
                <a:ea typeface="Calibri" panose="020F0502020204030204" pitchFamily="34" charset="0"/>
                <a:cs typeface="Times New Roman" panose="02020603050405020304" pitchFamily="18" charset="0"/>
              </a:rPr>
              <a:t>Set up </a:t>
            </a:r>
            <a:r>
              <a:rPr lang="en-GB" sz="2400" b="1" dirty="0">
                <a:effectLst/>
                <a:latin typeface="Calibri" panose="020F0502020204030204" pitchFamily="34" charset="0"/>
                <a:ea typeface="Calibri" panose="020F0502020204030204" pitchFamily="34" charset="0"/>
                <a:cs typeface="Times New Roman" panose="02020603050405020304" pitchFamily="18" charset="0"/>
              </a:rPr>
              <a:t>creative opportunities </a:t>
            </a:r>
            <a:r>
              <a:rPr lang="en-GB" sz="2400" dirty="0">
                <a:effectLst/>
                <a:latin typeface="Calibri" panose="020F0502020204030204" pitchFamily="34" charset="0"/>
                <a:ea typeface="Calibri" panose="020F0502020204030204" pitchFamily="34" charset="0"/>
                <a:cs typeface="Times New Roman" panose="02020603050405020304" pitchFamily="18" charset="0"/>
              </a:rPr>
              <a:t>with existing repertoire, i.e.</a:t>
            </a:r>
            <a:r>
              <a:rPr lang="en-GB" sz="2400" dirty="0">
                <a:latin typeface="Calibri" panose="020F0502020204030204" pitchFamily="34" charset="0"/>
                <a:ea typeface="Calibri" panose="020F0502020204030204" pitchFamily="34" charset="0"/>
                <a:cs typeface="Times New Roman" panose="02020603050405020304" pitchFamily="18" charset="0"/>
              </a:rPr>
              <a:t> v</a:t>
            </a:r>
            <a:r>
              <a:rPr lang="en-GB" sz="2400" dirty="0">
                <a:effectLst/>
                <a:latin typeface="Calibri" panose="020F0502020204030204" pitchFamily="34" charset="0"/>
                <a:ea typeface="Calibri" panose="020F0502020204030204" pitchFamily="34" charset="0"/>
                <a:cs typeface="Times New Roman" panose="02020603050405020304" pitchFamily="18" charset="0"/>
              </a:rPr>
              <a:t>ariations </a:t>
            </a:r>
            <a:r>
              <a:rPr lang="en-GB" sz="2400" dirty="0">
                <a:latin typeface="Calibri" panose="020F0502020204030204" pitchFamily="34" charset="0"/>
                <a:ea typeface="Calibri" panose="020F0502020204030204" pitchFamily="34" charset="0"/>
                <a:cs typeface="Times New Roman" panose="02020603050405020304" pitchFamily="18" charset="0"/>
              </a:rPr>
              <a:t>and/or improvisations within a framework, playing around with musical elements</a:t>
            </a:r>
            <a:endParaRPr lang="en-GB" sz="700" dirty="0"/>
          </a:p>
        </p:txBody>
      </p:sp>
      <p:pic>
        <p:nvPicPr>
          <p:cNvPr id="5" name="Picture 4" descr="A picture containing diagram&#10;&#10;Description automatically generated">
            <a:extLst>
              <a:ext uri="{FF2B5EF4-FFF2-40B4-BE49-F238E27FC236}">
                <a16:creationId xmlns:a16="http://schemas.microsoft.com/office/drawing/2014/main" id="{2D6D2DE2-20AD-4AB6-BF84-462F537EB2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78685" y="1469764"/>
            <a:ext cx="3428663" cy="3918472"/>
          </a:xfrm>
          <a:prstGeom prst="rect">
            <a:avLst/>
          </a:prstGeom>
        </p:spPr>
      </p:pic>
    </p:spTree>
    <p:extLst>
      <p:ext uri="{BB962C8B-B14F-4D97-AF65-F5344CB8AC3E}">
        <p14:creationId xmlns:p14="http://schemas.microsoft.com/office/powerpoint/2010/main" val="15744539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CC305-F47A-4A26-8193-0C98BF2B3138}"/>
              </a:ext>
            </a:extLst>
          </p:cNvPr>
          <p:cNvSpPr>
            <a:spLocks noGrp="1"/>
          </p:cNvSpPr>
          <p:nvPr>
            <p:ph type="title"/>
          </p:nvPr>
        </p:nvSpPr>
        <p:spPr>
          <a:xfrm>
            <a:off x="1163702" y="321734"/>
            <a:ext cx="6901193" cy="1135737"/>
          </a:xfrm>
        </p:spPr>
        <p:txBody>
          <a:bodyPr>
            <a:normAutofit/>
          </a:bodyPr>
          <a:lstStyle/>
          <a:p>
            <a:r>
              <a:rPr lang="en-GB" sz="3600" dirty="0"/>
              <a:t>A Practical Toolkit</a:t>
            </a:r>
          </a:p>
        </p:txBody>
      </p:sp>
      <p:sp>
        <p:nvSpPr>
          <p:cNvPr id="3" name="Content Placeholder 2">
            <a:extLst>
              <a:ext uri="{FF2B5EF4-FFF2-40B4-BE49-F238E27FC236}">
                <a16:creationId xmlns:a16="http://schemas.microsoft.com/office/drawing/2014/main" id="{541EAAAA-4EA7-4833-9EBF-366575A4E600}"/>
              </a:ext>
            </a:extLst>
          </p:cNvPr>
          <p:cNvSpPr>
            <a:spLocks noGrp="1"/>
          </p:cNvSpPr>
          <p:nvPr>
            <p:ph idx="1"/>
          </p:nvPr>
        </p:nvSpPr>
        <p:spPr>
          <a:xfrm>
            <a:off x="1118030" y="1779205"/>
            <a:ext cx="6901193" cy="4393982"/>
          </a:xfrm>
        </p:spPr>
        <p:txBody>
          <a:bodyPr>
            <a:normAutofit lnSpcReduction="10000"/>
          </a:bodyPr>
          <a:lstStyle/>
          <a:p>
            <a:pPr>
              <a:spcAft>
                <a:spcPts val="800"/>
              </a:spcAft>
            </a:pPr>
            <a:r>
              <a:rPr lang="en-GB" sz="2200" b="1" dirty="0">
                <a:latin typeface="Calibri" panose="020F0502020204030204" pitchFamily="34" charset="0"/>
                <a:ea typeface="Calibri" panose="020F0502020204030204" pitchFamily="34" charset="0"/>
                <a:cs typeface="Times New Roman" panose="02020603050405020304" pitchFamily="18" charset="0"/>
              </a:rPr>
              <a:t>Divide </a:t>
            </a:r>
            <a:r>
              <a:rPr lang="en-GB" sz="2200" dirty="0">
                <a:latin typeface="Calibri" panose="020F0502020204030204" pitchFamily="34" charset="0"/>
                <a:ea typeface="Calibri" panose="020F0502020204030204" pitchFamily="34" charset="0"/>
                <a:cs typeface="Times New Roman" panose="02020603050405020304" pitchFamily="18" charset="0"/>
              </a:rPr>
              <a:t>pieces</a:t>
            </a:r>
          </a:p>
          <a:p>
            <a:pPr>
              <a:spcAft>
                <a:spcPts val="800"/>
              </a:spcAft>
            </a:pPr>
            <a:r>
              <a:rPr lang="en-GB" sz="2200" b="1" dirty="0">
                <a:latin typeface="Calibri" panose="020F0502020204030204" pitchFamily="34" charset="0"/>
                <a:ea typeface="Calibri" panose="020F0502020204030204" pitchFamily="34" charset="0"/>
                <a:cs typeface="Times New Roman" panose="02020603050405020304" pitchFamily="18" charset="0"/>
              </a:rPr>
              <a:t>Choose a part in an ensemble</a:t>
            </a:r>
            <a:r>
              <a:rPr lang="en-GB" sz="2200" dirty="0">
                <a:latin typeface="Calibri" panose="020F0502020204030204" pitchFamily="34" charset="0"/>
                <a:ea typeface="Calibri" panose="020F0502020204030204" pitchFamily="34" charset="0"/>
                <a:cs typeface="Times New Roman" panose="02020603050405020304" pitchFamily="18" charset="0"/>
              </a:rPr>
              <a:t>: find others who have made the same choice; find others who have made a different choice. </a:t>
            </a:r>
          </a:p>
          <a:p>
            <a:pPr>
              <a:spcAft>
                <a:spcPts val="800"/>
              </a:spcAft>
            </a:pPr>
            <a:r>
              <a:rPr lang="en-GB" sz="2200" dirty="0">
                <a:latin typeface="Calibri" panose="020F0502020204030204" pitchFamily="34" charset="0"/>
                <a:ea typeface="Calibri" panose="020F0502020204030204" pitchFamily="34" charset="0"/>
                <a:cs typeface="Times New Roman" panose="02020603050405020304" pitchFamily="18" charset="0"/>
              </a:rPr>
              <a:t>If a pupil can do something, </a:t>
            </a:r>
            <a:r>
              <a:rPr lang="en-GB" sz="2200" b="1" dirty="0">
                <a:latin typeface="Calibri" panose="020F0502020204030204" pitchFamily="34" charset="0"/>
                <a:ea typeface="Calibri" panose="020F0502020204030204" pitchFamily="34" charset="0"/>
                <a:cs typeface="Times New Roman" panose="02020603050405020304" pitchFamily="18" charset="0"/>
              </a:rPr>
              <a:t>can they teach it </a:t>
            </a:r>
            <a:r>
              <a:rPr lang="en-GB" sz="2200" dirty="0">
                <a:latin typeface="Calibri" panose="020F0502020204030204" pitchFamily="34" charset="0"/>
                <a:ea typeface="Calibri" panose="020F0502020204030204" pitchFamily="34" charset="0"/>
                <a:cs typeface="Times New Roman" panose="02020603050405020304" pitchFamily="18" charset="0"/>
              </a:rPr>
              <a:t>to others?</a:t>
            </a:r>
          </a:p>
          <a:p>
            <a:pPr>
              <a:spcAft>
                <a:spcPts val="800"/>
              </a:spcAft>
            </a:pPr>
            <a:r>
              <a:rPr lang="en-GB" sz="2200" dirty="0">
                <a:latin typeface="Calibri" panose="020F0502020204030204" pitchFamily="34" charset="0"/>
                <a:ea typeface="Calibri" panose="020F0502020204030204" pitchFamily="34" charset="0"/>
                <a:cs typeface="Times New Roman" panose="02020603050405020304" pitchFamily="18" charset="0"/>
              </a:rPr>
              <a:t>How does it sound? Encourage </a:t>
            </a:r>
            <a:r>
              <a:rPr lang="en-GB" sz="2200" b="1" dirty="0">
                <a:latin typeface="Calibri" panose="020F0502020204030204" pitchFamily="34" charset="0"/>
                <a:ea typeface="Calibri" panose="020F0502020204030204" pitchFamily="34" charset="0"/>
                <a:cs typeface="Times New Roman" panose="02020603050405020304" pitchFamily="18" charset="0"/>
              </a:rPr>
              <a:t>peer and personal appraisal</a:t>
            </a:r>
          </a:p>
          <a:p>
            <a:pPr marL="0" indent="0">
              <a:spcAft>
                <a:spcPts val="800"/>
              </a:spcAft>
              <a:buNone/>
            </a:pPr>
            <a:endParaRPr lang="en-GB" sz="1050" dirty="0">
              <a:latin typeface="Calibri" panose="020F0502020204030204" pitchFamily="34" charset="0"/>
              <a:ea typeface="Calibri" panose="020F0502020204030204" pitchFamily="34" charset="0"/>
              <a:cs typeface="Times New Roman" panose="02020603050405020304" pitchFamily="18" charset="0"/>
            </a:endParaRPr>
          </a:p>
          <a:p>
            <a:pPr marL="0" indent="0" algn="ctr">
              <a:spcAft>
                <a:spcPts val="800"/>
              </a:spcAft>
              <a:buNone/>
            </a:pPr>
            <a:r>
              <a:rPr lang="en-GB" sz="2200" b="1" dirty="0">
                <a:latin typeface="Calibri" panose="020F0502020204030204" pitchFamily="34" charset="0"/>
                <a:ea typeface="Calibri" panose="020F0502020204030204" pitchFamily="34" charset="0"/>
                <a:cs typeface="Times New Roman" panose="02020603050405020304" pitchFamily="18" charset="0"/>
              </a:rPr>
              <a:t>Always think – what do pupils’ decisions tell you about their learning and understanding? </a:t>
            </a:r>
          </a:p>
          <a:p>
            <a:pPr marL="0" indent="0" algn="ctr">
              <a:spcAft>
                <a:spcPts val="800"/>
              </a:spcAft>
              <a:buNone/>
            </a:pPr>
            <a:r>
              <a:rPr lang="en-GB" sz="2200" b="1" dirty="0">
                <a:latin typeface="Calibri" panose="020F0502020204030204" pitchFamily="34" charset="0"/>
                <a:ea typeface="Calibri" panose="020F0502020204030204" pitchFamily="34" charset="0"/>
                <a:cs typeface="Times New Roman" panose="02020603050405020304" pitchFamily="18" charset="0"/>
              </a:rPr>
              <a:t>What are the “next steps”?</a:t>
            </a:r>
          </a:p>
        </p:txBody>
      </p:sp>
      <p:pic>
        <p:nvPicPr>
          <p:cNvPr id="5" name="Picture 4" descr="A picture containing diagram&#10;&#10;Description automatically generated">
            <a:extLst>
              <a:ext uri="{FF2B5EF4-FFF2-40B4-BE49-F238E27FC236}">
                <a16:creationId xmlns:a16="http://schemas.microsoft.com/office/drawing/2014/main" id="{2D6D2DE2-20AD-4AB6-BF84-462F537EB2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78685" y="1469764"/>
            <a:ext cx="3428663" cy="3918472"/>
          </a:xfrm>
          <a:prstGeom prst="rect">
            <a:avLst/>
          </a:prstGeom>
        </p:spPr>
      </p:pic>
    </p:spTree>
    <p:extLst>
      <p:ext uri="{BB962C8B-B14F-4D97-AF65-F5344CB8AC3E}">
        <p14:creationId xmlns:p14="http://schemas.microsoft.com/office/powerpoint/2010/main" val="13774656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B09561C-BD08-2B5F-928F-1C9EEE9938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9837" y="618917"/>
            <a:ext cx="4650989" cy="6167865"/>
          </a:xfrm>
          <a:prstGeom prst="rect">
            <a:avLst/>
          </a:prstGeom>
        </p:spPr>
      </p:pic>
      <p:pic>
        <p:nvPicPr>
          <p:cNvPr id="7" name="Picture 6">
            <a:extLst>
              <a:ext uri="{FF2B5EF4-FFF2-40B4-BE49-F238E27FC236}">
                <a16:creationId xmlns:a16="http://schemas.microsoft.com/office/drawing/2014/main" id="{60A2D188-2A06-F323-F015-FC8050E109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73027" y="690134"/>
            <a:ext cx="4572540" cy="6167866"/>
          </a:xfrm>
          <a:prstGeom prst="rect">
            <a:avLst/>
          </a:prstGeom>
        </p:spPr>
      </p:pic>
      <p:sp>
        <p:nvSpPr>
          <p:cNvPr id="8" name="Title 1">
            <a:extLst>
              <a:ext uri="{FF2B5EF4-FFF2-40B4-BE49-F238E27FC236}">
                <a16:creationId xmlns:a16="http://schemas.microsoft.com/office/drawing/2014/main" id="{32FE1B39-AF2B-7DA4-C0A2-0D7B7D3230E3}"/>
              </a:ext>
            </a:extLst>
          </p:cNvPr>
          <p:cNvSpPr txBox="1">
            <a:spLocks/>
          </p:cNvSpPr>
          <p:nvPr/>
        </p:nvSpPr>
        <p:spPr>
          <a:xfrm>
            <a:off x="244226" y="-582822"/>
            <a:ext cx="11273199" cy="116564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2800" dirty="0"/>
              <a:t>“Pass the parcel”</a:t>
            </a:r>
          </a:p>
        </p:txBody>
      </p:sp>
      <p:pic>
        <p:nvPicPr>
          <p:cNvPr id="2" name="06 Jazz Suite - Broadway Or Bust">
            <a:hlinkClick r:id="" action="ppaction://media"/>
            <a:extLst>
              <a:ext uri="{FF2B5EF4-FFF2-40B4-BE49-F238E27FC236}">
                <a16:creationId xmlns:a16="http://schemas.microsoft.com/office/drawing/2014/main" id="{298A9B02-AC77-9E43-5A93-AC31DFC959B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71237" y="995363"/>
            <a:ext cx="487362" cy="487362"/>
          </a:xfrm>
          <a:prstGeom prst="rect">
            <a:avLst/>
          </a:prstGeom>
        </p:spPr>
      </p:pic>
    </p:spTree>
    <p:extLst>
      <p:ext uri="{BB962C8B-B14F-4D97-AF65-F5344CB8AC3E}">
        <p14:creationId xmlns:p14="http://schemas.microsoft.com/office/powerpoint/2010/main" val="1621304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8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FBBE8EE-000A-4F3E-938C-E8E9F97DC4D1}"/>
              </a:ext>
            </a:extLst>
          </p:cNvPr>
          <p:cNvPicPr>
            <a:picLocks noGrp="1"/>
          </p:cNvPicPr>
          <p:nvPr>
            <p:ph idx="1"/>
          </p:nvPr>
        </p:nvPicPr>
        <p:blipFill>
          <a:blip r:embed="rId4">
            <a:extLst>
              <a:ext uri="{28A0092B-C50C-407E-A947-70E740481C1C}">
                <a14:useLocalDpi xmlns:a14="http://schemas.microsoft.com/office/drawing/2010/main" val="0"/>
              </a:ext>
            </a:extLst>
          </a:blip>
          <a:stretch>
            <a:fillRect/>
          </a:stretch>
        </p:blipFill>
        <p:spPr>
          <a:xfrm>
            <a:off x="2973213" y="0"/>
            <a:ext cx="6245574" cy="6858000"/>
          </a:xfrm>
          <a:prstGeom prst="rect">
            <a:avLst/>
          </a:prstGeom>
        </p:spPr>
      </p:pic>
      <p:pic>
        <p:nvPicPr>
          <p:cNvPr id="2" name="05 Jazz Suite - Feelin' Blue">
            <a:hlinkClick r:id="" action="ppaction://media"/>
            <a:extLst>
              <a:ext uri="{FF2B5EF4-FFF2-40B4-BE49-F238E27FC236}">
                <a16:creationId xmlns:a16="http://schemas.microsoft.com/office/drawing/2014/main" id="{845000D9-6D66-6FE2-28BE-FAC6B0EBE2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47758" y="1286899"/>
            <a:ext cx="487363" cy="487363"/>
          </a:xfrm>
          <a:prstGeom prst="rect">
            <a:avLst/>
          </a:prstGeom>
        </p:spPr>
      </p:pic>
    </p:spTree>
    <p:extLst>
      <p:ext uri="{BB962C8B-B14F-4D97-AF65-F5344CB8AC3E}">
        <p14:creationId xmlns:p14="http://schemas.microsoft.com/office/powerpoint/2010/main" val="138506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8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744728-8297-4C8A-A78A-5E45641EF1E2}"/>
              </a:ext>
            </a:extLst>
          </p:cNvPr>
          <p:cNvSpPr>
            <a:spLocks noGrp="1"/>
          </p:cNvSpPr>
          <p:nvPr>
            <p:ph idx="1"/>
          </p:nvPr>
        </p:nvSpPr>
        <p:spPr>
          <a:xfrm>
            <a:off x="838200" y="1253331"/>
            <a:ext cx="10515600" cy="4351338"/>
          </a:xfrm>
        </p:spPr>
        <p:txBody>
          <a:bodyPr/>
          <a:lstStyle/>
          <a:p>
            <a:pPr marL="0" indent="0">
              <a:buNone/>
            </a:pPr>
            <a:endParaRPr lang="en-GB" dirty="0"/>
          </a:p>
          <a:p>
            <a:pPr marL="0" indent="0">
              <a:buNone/>
            </a:pPr>
            <a:r>
              <a:rPr lang="en-GB" sz="3600" dirty="0"/>
              <a:t>‘Participation rates in WCET are increasing, but the number of children achieving foundation level standards is diminishing – is this a necessary pay-off?’</a:t>
            </a:r>
          </a:p>
          <a:p>
            <a:pPr marL="0" indent="0">
              <a:buNone/>
            </a:pPr>
            <a:endParaRPr lang="en-GB" dirty="0"/>
          </a:p>
          <a:p>
            <a:pPr marL="0" indent="0">
              <a:buNone/>
            </a:pPr>
            <a:r>
              <a:rPr lang="en-GB" sz="2400" dirty="0"/>
              <a:t>Martin Fautley and Adam Whittaker, </a:t>
            </a:r>
            <a:r>
              <a:rPr lang="en-GB" sz="2400" i="1" dirty="0"/>
              <a:t>Key Data on Music Education Hubs 2016 </a:t>
            </a:r>
            <a:r>
              <a:rPr lang="en-GB" sz="2400" dirty="0"/>
              <a:t>(2017), </a:t>
            </a:r>
            <a:r>
              <a:rPr lang="en-GB" sz="2400" dirty="0">
                <a:hlinkClick r:id="rId2"/>
              </a:rPr>
              <a:t>https://www.artscouncil.org.uk/sites/default/files/download-file/key_data_music_report.pdf</a:t>
            </a:r>
            <a:r>
              <a:rPr lang="en-GB" sz="2400" dirty="0"/>
              <a:t>, p. 47.</a:t>
            </a:r>
          </a:p>
        </p:txBody>
      </p:sp>
    </p:spTree>
    <p:extLst>
      <p:ext uri="{BB962C8B-B14F-4D97-AF65-F5344CB8AC3E}">
        <p14:creationId xmlns:p14="http://schemas.microsoft.com/office/powerpoint/2010/main" val="13036748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4357E-FE2C-4C89-CD93-D2DD603E0D41}"/>
              </a:ext>
            </a:extLst>
          </p:cNvPr>
          <p:cNvSpPr>
            <a:spLocks noGrp="1"/>
          </p:cNvSpPr>
          <p:nvPr>
            <p:ph type="title"/>
          </p:nvPr>
        </p:nvSpPr>
        <p:spPr>
          <a:xfrm>
            <a:off x="3689684" y="-176296"/>
            <a:ext cx="10515600" cy="1325563"/>
          </a:xfrm>
        </p:spPr>
        <p:txBody>
          <a:bodyPr>
            <a:normAutofit/>
          </a:bodyPr>
          <a:lstStyle/>
          <a:p>
            <a:r>
              <a:rPr lang="en-GB" sz="2800"/>
              <a:t>Problem-solving – Notation</a:t>
            </a:r>
            <a:endParaRPr lang="en-GB" sz="2800" dirty="0"/>
          </a:p>
        </p:txBody>
      </p:sp>
      <p:pic>
        <p:nvPicPr>
          <p:cNvPr id="4" name="Picture 3" descr="Diagram, engineering drawing&#10;&#10;Description automatically generated">
            <a:extLst>
              <a:ext uri="{FF2B5EF4-FFF2-40B4-BE49-F238E27FC236}">
                <a16:creationId xmlns:a16="http://schemas.microsoft.com/office/drawing/2014/main" id="{2E7C6DCD-BBF2-C3E2-991A-7067B24277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923" y="923697"/>
            <a:ext cx="8249288" cy="6186966"/>
          </a:xfrm>
          <a:prstGeom prst="rect">
            <a:avLst/>
          </a:prstGeom>
        </p:spPr>
      </p:pic>
      <p:pic>
        <p:nvPicPr>
          <p:cNvPr id="6" name="Picture 5" descr="Diagram, engineering drawing, schematic&#10;&#10;Description automatically generated">
            <a:extLst>
              <a:ext uri="{FF2B5EF4-FFF2-40B4-BE49-F238E27FC236}">
                <a16:creationId xmlns:a16="http://schemas.microsoft.com/office/drawing/2014/main" id="{6588A744-720C-AC15-7E13-15CDFEFB66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422641" y="1728650"/>
            <a:ext cx="5934303" cy="4324397"/>
          </a:xfrm>
          <a:prstGeom prst="rect">
            <a:avLst/>
          </a:prstGeom>
        </p:spPr>
      </p:pic>
    </p:spTree>
    <p:extLst>
      <p:ext uri="{BB962C8B-B14F-4D97-AF65-F5344CB8AC3E}">
        <p14:creationId xmlns:p14="http://schemas.microsoft.com/office/powerpoint/2010/main" val="15344206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2D5E1-17A0-4706-0330-79A16B0D56D3}"/>
              </a:ext>
            </a:extLst>
          </p:cNvPr>
          <p:cNvSpPr>
            <a:spLocks noGrp="1"/>
          </p:cNvSpPr>
          <p:nvPr>
            <p:ph type="title"/>
          </p:nvPr>
        </p:nvSpPr>
        <p:spPr>
          <a:xfrm>
            <a:off x="4965431" y="484887"/>
            <a:ext cx="6866827" cy="1676603"/>
          </a:xfrm>
        </p:spPr>
        <p:txBody>
          <a:bodyPr vert="horz" lIns="91440" tIns="45720" rIns="91440" bIns="45720" rtlCol="0" anchor="ctr">
            <a:normAutofit/>
          </a:bodyPr>
          <a:lstStyle/>
          <a:p>
            <a:pPr algn="ctr"/>
            <a:r>
              <a:rPr lang="en-US" dirty="0"/>
              <a:t>Approaches to assessment – “Growing power”</a:t>
            </a:r>
          </a:p>
        </p:txBody>
      </p:sp>
      <p:sp>
        <p:nvSpPr>
          <p:cNvPr id="4" name="TextBox 3">
            <a:extLst>
              <a:ext uri="{FF2B5EF4-FFF2-40B4-BE49-F238E27FC236}">
                <a16:creationId xmlns:a16="http://schemas.microsoft.com/office/drawing/2014/main" id="{74EE5574-B181-6438-748A-4D7AB474501B}"/>
              </a:ext>
            </a:extLst>
          </p:cNvPr>
          <p:cNvSpPr txBox="1"/>
          <p:nvPr/>
        </p:nvSpPr>
        <p:spPr>
          <a:xfrm>
            <a:off x="5245768" y="2438399"/>
            <a:ext cx="6586490" cy="4178969"/>
          </a:xfrm>
          <a:prstGeom prst="rect">
            <a:avLst/>
          </a:prstGeom>
        </p:spPr>
        <p:txBody>
          <a:bodyPr vert="horz" lIns="91440" tIns="45720" rIns="91440" bIns="45720" rtlCol="0">
            <a:normAutofit/>
          </a:bodyPr>
          <a:lstStyle/>
          <a:p>
            <a:pPr>
              <a:lnSpc>
                <a:spcPct val="90000"/>
              </a:lnSpc>
              <a:spcAft>
                <a:spcPts val="800"/>
              </a:spcAft>
            </a:pPr>
            <a:r>
              <a:rPr lang="en-US" sz="2200" dirty="0">
                <a:effectLst/>
              </a:rPr>
              <a:t>‘I believe that interests are the signs and symptoms of growing power</a:t>
            </a:r>
            <a:r>
              <a:rPr lang="en-US" sz="2200" i="1" dirty="0">
                <a:effectLst/>
              </a:rPr>
              <a:t>,</a:t>
            </a:r>
            <a:r>
              <a:rPr lang="en-US" sz="2200" dirty="0">
                <a:effectLst/>
              </a:rPr>
              <a:t> I believe that they represent dawning capacities. Accordingly, the constant and careful observation of interests is of the utmost importance for the educator. </a:t>
            </a:r>
          </a:p>
          <a:p>
            <a:pPr>
              <a:lnSpc>
                <a:spcPct val="90000"/>
              </a:lnSpc>
              <a:spcAft>
                <a:spcPts val="800"/>
              </a:spcAft>
            </a:pPr>
            <a:r>
              <a:rPr lang="en-US" sz="2200" dirty="0">
                <a:effectLst/>
              </a:rPr>
              <a:t>I believe that these interests are to be observed as showing the state of development that the child has reached. </a:t>
            </a:r>
          </a:p>
          <a:p>
            <a:pPr>
              <a:lnSpc>
                <a:spcPct val="90000"/>
              </a:lnSpc>
              <a:spcAft>
                <a:spcPts val="800"/>
              </a:spcAft>
            </a:pPr>
            <a:r>
              <a:rPr lang="en-US" sz="2200" dirty="0">
                <a:effectLst/>
              </a:rPr>
              <a:t>I believe that they prophesy the stage upon which he is about to enter.’ </a:t>
            </a:r>
          </a:p>
          <a:p>
            <a:pPr>
              <a:lnSpc>
                <a:spcPct val="90000"/>
              </a:lnSpc>
              <a:spcAft>
                <a:spcPts val="800"/>
              </a:spcAft>
            </a:pPr>
            <a:endParaRPr lang="en-US" sz="900" dirty="0"/>
          </a:p>
          <a:p>
            <a:pPr>
              <a:lnSpc>
                <a:spcPct val="90000"/>
              </a:lnSpc>
              <a:spcAft>
                <a:spcPts val="800"/>
              </a:spcAft>
            </a:pPr>
            <a:r>
              <a:rPr lang="en-US" sz="2200" dirty="0"/>
              <a:t>John Dewey, </a:t>
            </a:r>
            <a:r>
              <a:rPr lang="en-US" sz="2200" i="1" dirty="0"/>
              <a:t>My </a:t>
            </a:r>
            <a:r>
              <a:rPr lang="en-US" sz="2200" i="1" dirty="0">
                <a:effectLst/>
              </a:rPr>
              <a:t>Pedagogic Creed</a:t>
            </a:r>
            <a:r>
              <a:rPr lang="en-US" sz="2200" dirty="0">
                <a:effectLst/>
              </a:rPr>
              <a:t> (1897), p. 15.</a:t>
            </a:r>
          </a:p>
        </p:txBody>
      </p:sp>
      <p:pic>
        <p:nvPicPr>
          <p:cNvPr id="1026" name="Picture 2" descr="Moral Principles in Education and My Pedagogic Creed by John Dewey">
            <a:extLst>
              <a:ext uri="{FF2B5EF4-FFF2-40B4-BE49-F238E27FC236}">
                <a16:creationId xmlns:a16="http://schemas.microsoft.com/office/drawing/2014/main" id="{2A60EB75-5D10-9068-473E-E06D305308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323"/>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73710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1033419-24A0-5657-A9EB-99DC67DB29A2}"/>
              </a:ext>
            </a:extLst>
          </p:cNvPr>
          <p:cNvSpPr>
            <a:spLocks noGrp="1"/>
          </p:cNvSpPr>
          <p:nvPr>
            <p:ph type="title"/>
          </p:nvPr>
        </p:nvSpPr>
        <p:spPr>
          <a:xfrm>
            <a:off x="838200" y="365125"/>
            <a:ext cx="10515600" cy="1325563"/>
          </a:xfrm>
        </p:spPr>
        <p:txBody>
          <a:bodyPr>
            <a:normAutofit/>
          </a:bodyPr>
          <a:lstStyle/>
          <a:p>
            <a:r>
              <a:rPr lang="en-GB" dirty="0"/>
              <a:t>Four findings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DC53C38F-FC91-3D64-6A95-D3A9430294A0}"/>
              </a:ext>
            </a:extLst>
          </p:cNvPr>
          <p:cNvSpPr>
            <a:spLocks noGrp="1"/>
          </p:cNvSpPr>
          <p:nvPr>
            <p:ph idx="1"/>
          </p:nvPr>
        </p:nvSpPr>
        <p:spPr>
          <a:xfrm>
            <a:off x="1468582" y="2098675"/>
            <a:ext cx="10037618" cy="4351338"/>
          </a:xfrm>
        </p:spPr>
        <p:txBody>
          <a:bodyPr>
            <a:normAutofit/>
          </a:bodyPr>
          <a:lstStyle/>
          <a:p>
            <a:r>
              <a:rPr lang="en-GB" sz="2400" dirty="0"/>
              <a:t>Pupil-led learning can help better engagement as pupils continue lessons after WCET</a:t>
            </a:r>
          </a:p>
          <a:p>
            <a:r>
              <a:rPr lang="en-GB" sz="2400" dirty="0"/>
              <a:t>It is possible, and desirable, for instrumental teachers to conceptualise and identify progress in new ways</a:t>
            </a:r>
          </a:p>
          <a:p>
            <a:r>
              <a:rPr lang="en-GB" sz="2400" dirty="0"/>
              <a:t>Pupil-led pedagogies are better positioned to support an instrumental teaching agenda (such as the NPME) that aims to engage all children</a:t>
            </a:r>
          </a:p>
          <a:p>
            <a:r>
              <a:rPr lang="en-GB" sz="2400" dirty="0"/>
              <a:t>Drawing a distinction between training and educating will help instrumental teachers emulate or build upon non-traditional pedagogies</a:t>
            </a:r>
          </a:p>
        </p:txBody>
      </p:sp>
    </p:spTree>
    <p:extLst>
      <p:ext uri="{BB962C8B-B14F-4D97-AF65-F5344CB8AC3E}">
        <p14:creationId xmlns:p14="http://schemas.microsoft.com/office/powerpoint/2010/main" val="25357124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789C5F-C94D-912B-BA7F-F25ED601440E}"/>
              </a:ext>
            </a:extLst>
          </p:cNvPr>
          <p:cNvSpPr>
            <a:spLocks noGrp="1"/>
          </p:cNvSpPr>
          <p:nvPr>
            <p:ph type="title"/>
          </p:nvPr>
        </p:nvSpPr>
        <p:spPr>
          <a:xfrm>
            <a:off x="1171074" y="1396686"/>
            <a:ext cx="3240506" cy="4064628"/>
          </a:xfrm>
        </p:spPr>
        <p:txBody>
          <a:bodyPr>
            <a:normAutofit/>
          </a:bodyPr>
          <a:lstStyle/>
          <a:p>
            <a:r>
              <a:rPr lang="en-GB" b="1" i="0" u="none" strike="noStrike" baseline="0">
                <a:solidFill>
                  <a:srgbClr val="FFFFFF"/>
                </a:solidFill>
                <a:latin typeface="+mn-lt"/>
              </a:rPr>
              <a:t>Five ways in which pupil-led learning improved engagement </a:t>
            </a:r>
            <a:endParaRPr lang="en-GB">
              <a:solidFill>
                <a:srgbClr val="FFFFFF"/>
              </a:solidFill>
              <a:latin typeface="+mn-lt"/>
            </a:endParaRPr>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32DA59E-58D1-E5D4-C9D1-F8B73A20A135}"/>
              </a:ext>
            </a:extLst>
          </p:cNvPr>
          <p:cNvSpPr>
            <a:spLocks noGrp="1"/>
          </p:cNvSpPr>
          <p:nvPr>
            <p:ph idx="1"/>
          </p:nvPr>
        </p:nvSpPr>
        <p:spPr>
          <a:xfrm>
            <a:off x="5529986" y="1567596"/>
            <a:ext cx="5650773" cy="5054876"/>
          </a:xfrm>
        </p:spPr>
        <p:txBody>
          <a:bodyPr>
            <a:noAutofit/>
          </a:bodyPr>
          <a:lstStyle/>
          <a:p>
            <a:r>
              <a:rPr lang="en-GB" sz="2000" b="0" u="none" strike="noStrike" baseline="0" dirty="0"/>
              <a:t>Lead and follow activities fuelled pupils’ willingness to repeat activities and to actively follow their peers.</a:t>
            </a:r>
          </a:p>
          <a:p>
            <a:r>
              <a:rPr lang="en-GB" sz="2000" b="0" u="none" strike="noStrike" baseline="0" dirty="0"/>
              <a:t>Pupil-led activities centring repetition reduced the need for corrective pedagogy and increased pupils’ engagement in such activities.</a:t>
            </a:r>
          </a:p>
          <a:p>
            <a:r>
              <a:rPr lang="en-GB" sz="2000" b="0" u="none" strike="noStrike" baseline="0" dirty="0"/>
              <a:t>Pupil-led activities that reconfigured the learning space or which asked pupils to move improved engagement.</a:t>
            </a:r>
          </a:p>
          <a:p>
            <a:r>
              <a:rPr lang="en-GB" sz="2000" b="0" u="none" strike="noStrike" baseline="0" dirty="0"/>
              <a:t>Creative activities led by pupils prompted an unexpected interest in exploring instrumental techniques.</a:t>
            </a:r>
          </a:p>
          <a:p>
            <a:r>
              <a:rPr lang="en-GB" sz="2000" b="0" u="none" strike="noStrike" baseline="0" dirty="0"/>
              <a:t>Collaborative, problem-solving activities involving musical discussion involved pupils in new and more varied ways, helping them to stay engaged. </a:t>
            </a:r>
            <a:endParaRPr lang="en-GB" sz="2000" dirty="0"/>
          </a:p>
        </p:txBody>
      </p:sp>
    </p:spTree>
    <p:extLst>
      <p:ext uri="{BB962C8B-B14F-4D97-AF65-F5344CB8AC3E}">
        <p14:creationId xmlns:p14="http://schemas.microsoft.com/office/powerpoint/2010/main" val="22376524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4FFBEE45-F140-49D5-85EA-C78C24340B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25C5AC-DE53-CE28-3BA5-DE1656971804}"/>
              </a:ext>
            </a:extLst>
          </p:cNvPr>
          <p:cNvSpPr>
            <a:spLocks noGrp="1"/>
          </p:cNvSpPr>
          <p:nvPr>
            <p:ph type="title"/>
          </p:nvPr>
        </p:nvSpPr>
        <p:spPr>
          <a:xfrm>
            <a:off x="836676" y="728914"/>
            <a:ext cx="10515600" cy="1828444"/>
          </a:xfrm>
        </p:spPr>
        <p:txBody>
          <a:bodyPr vert="horz" lIns="91440" tIns="45720" rIns="91440" bIns="45720" rtlCol="0" anchor="ctr">
            <a:normAutofit/>
          </a:bodyPr>
          <a:lstStyle/>
          <a:p>
            <a:pPr algn="ctr"/>
            <a:r>
              <a:rPr lang="en-US" sz="3200" kern="1200" dirty="0">
                <a:solidFill>
                  <a:schemeClr val="tx1"/>
                </a:solidFill>
                <a:latin typeface="+mj-lt"/>
                <a:ea typeface="+mj-ea"/>
                <a:cs typeface="+mj-cs"/>
              </a:rPr>
              <a:t>“</a:t>
            </a:r>
            <a:r>
              <a:rPr lang="en-US" sz="3200" kern="1200" dirty="0">
                <a:solidFill>
                  <a:schemeClr val="tx1"/>
                </a:solidFill>
                <a:effectLst/>
                <a:latin typeface="+mj-lt"/>
                <a:ea typeface="+mj-ea"/>
                <a:cs typeface="+mj-cs"/>
              </a:rPr>
              <a:t>What advice would you give to violin</a:t>
            </a:r>
            <a:r>
              <a:rPr lang="en-US" sz="3200" dirty="0"/>
              <a:t> </a:t>
            </a:r>
            <a:r>
              <a:rPr lang="en-US" sz="3200" kern="1200" dirty="0">
                <a:solidFill>
                  <a:schemeClr val="tx1"/>
                </a:solidFill>
                <a:effectLst/>
                <a:latin typeface="+mj-lt"/>
                <a:ea typeface="+mj-ea"/>
                <a:cs typeface="+mj-cs"/>
              </a:rPr>
              <a:t>teachers</a:t>
            </a:r>
            <a:br>
              <a:rPr lang="en-US" sz="3200" kern="1200" dirty="0">
                <a:solidFill>
                  <a:schemeClr val="tx1"/>
                </a:solidFill>
                <a:effectLst/>
                <a:latin typeface="+mj-lt"/>
                <a:ea typeface="+mj-ea"/>
                <a:cs typeface="+mj-cs"/>
              </a:rPr>
            </a:br>
            <a:r>
              <a:rPr lang="en-US" sz="3200" kern="1200" dirty="0">
                <a:solidFill>
                  <a:schemeClr val="tx1"/>
                </a:solidFill>
                <a:effectLst/>
                <a:latin typeface="+mj-lt"/>
                <a:ea typeface="+mj-ea"/>
                <a:cs typeface="+mj-cs"/>
              </a:rPr>
              <a:t>planning lessons for their pupils?”</a:t>
            </a:r>
            <a:br>
              <a:rPr lang="en-US" sz="3200" kern="1200" dirty="0">
                <a:solidFill>
                  <a:schemeClr val="tx1"/>
                </a:solidFill>
                <a:effectLst/>
                <a:latin typeface="+mj-lt"/>
                <a:ea typeface="+mj-ea"/>
                <a:cs typeface="+mj-cs"/>
              </a:rPr>
            </a:br>
            <a:endParaRPr lang="en-US" sz="3200" kern="1200" dirty="0">
              <a:solidFill>
                <a:schemeClr val="tx1"/>
              </a:solidFill>
              <a:latin typeface="+mj-lt"/>
              <a:ea typeface="+mj-ea"/>
              <a:cs typeface="+mj-cs"/>
            </a:endParaRPr>
          </a:p>
        </p:txBody>
      </p:sp>
      <p:sp>
        <p:nvSpPr>
          <p:cNvPr id="3" name="Content Placeholder 2">
            <a:extLst>
              <a:ext uri="{FF2B5EF4-FFF2-40B4-BE49-F238E27FC236}">
                <a16:creationId xmlns:a16="http://schemas.microsoft.com/office/drawing/2014/main" id="{4A6260F2-FFD4-9A76-AB0C-77C323C659F1}"/>
              </a:ext>
            </a:extLst>
          </p:cNvPr>
          <p:cNvSpPr>
            <a:spLocks noGrp="1"/>
          </p:cNvSpPr>
          <p:nvPr>
            <p:ph idx="1"/>
          </p:nvPr>
        </p:nvSpPr>
        <p:spPr>
          <a:xfrm>
            <a:off x="743521" y="2557358"/>
            <a:ext cx="5350955" cy="3730460"/>
          </a:xfrm>
        </p:spPr>
        <p:txBody>
          <a:bodyPr vert="horz" lIns="91440" tIns="45720" rIns="91440" bIns="45720" rtlCol="0">
            <a:noAutofit/>
          </a:bodyPr>
          <a:lstStyle/>
          <a:p>
            <a:pPr>
              <a:spcAft>
                <a:spcPts val="800"/>
              </a:spcAft>
            </a:pPr>
            <a:r>
              <a:rPr lang="en-US" sz="1600" dirty="0">
                <a:effectLst/>
              </a:rPr>
              <a:t>Make pupils more involved in choosing a piece and make sure they look like they are enjoying it and don’t be too strict.</a:t>
            </a:r>
          </a:p>
          <a:p>
            <a:pPr>
              <a:spcAft>
                <a:spcPts val="800"/>
              </a:spcAft>
            </a:pPr>
            <a:r>
              <a:rPr lang="en-US" sz="1600" dirty="0">
                <a:effectLst/>
              </a:rPr>
              <a:t>Warm up with very easy pieces and creating and leading like I really enjoy it when you go out of the room and then we all crowd together and decide what to do and one time we chose the notes to make a different version of some song.</a:t>
            </a:r>
          </a:p>
          <a:p>
            <a:pPr>
              <a:spcAft>
                <a:spcPts val="800"/>
              </a:spcAft>
            </a:pPr>
            <a:r>
              <a:rPr lang="en-US" sz="1600" dirty="0">
                <a:effectLst/>
              </a:rPr>
              <a:t>Make the lessons fun and warm up before going into a tricky piece. </a:t>
            </a:r>
          </a:p>
          <a:p>
            <a:pPr>
              <a:spcAft>
                <a:spcPts val="800"/>
              </a:spcAft>
            </a:pPr>
            <a:r>
              <a:rPr lang="en-US" sz="1600" dirty="0">
                <a:effectLst/>
              </a:rPr>
              <a:t>My advice is make the lesson fun by letting pupils make up their own music. They could get a really easy piece and let them change it up a bit with the same rhythm but different bits. Let them have a choice about what they play.</a:t>
            </a:r>
            <a:endParaRPr lang="en-US" sz="1600" dirty="0"/>
          </a:p>
        </p:txBody>
      </p:sp>
      <p:sp>
        <p:nvSpPr>
          <p:cNvPr id="4" name="Content Placeholder 2">
            <a:extLst>
              <a:ext uri="{FF2B5EF4-FFF2-40B4-BE49-F238E27FC236}">
                <a16:creationId xmlns:a16="http://schemas.microsoft.com/office/drawing/2014/main" id="{F1295B7D-CE08-1268-9205-CE4B05ED54FE}"/>
              </a:ext>
            </a:extLst>
          </p:cNvPr>
          <p:cNvSpPr txBox="1">
            <a:spLocks/>
          </p:cNvSpPr>
          <p:nvPr/>
        </p:nvSpPr>
        <p:spPr>
          <a:xfrm>
            <a:off x="6283834" y="2565480"/>
            <a:ext cx="5164645" cy="384344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800"/>
              </a:spcAft>
            </a:pPr>
            <a:r>
              <a:rPr lang="en-US" sz="1600" dirty="0"/>
              <a:t>We’ve not done much of it because a lot of the music I like doesn’t fit the violin but if you were doing one on one lessons you could say “Are there any songs that you like and listen to?” and that might make it a lot </a:t>
            </a:r>
            <a:r>
              <a:rPr lang="en-US" sz="1600" dirty="0" err="1"/>
              <a:t>funner</a:t>
            </a:r>
            <a:r>
              <a:rPr lang="en-US" sz="1600" dirty="0"/>
              <a:t>.</a:t>
            </a:r>
          </a:p>
          <a:p>
            <a:pPr>
              <a:spcAft>
                <a:spcPts val="800"/>
              </a:spcAft>
            </a:pPr>
            <a:r>
              <a:rPr lang="en-US" sz="1600" dirty="0"/>
              <a:t>Make it fun and get to know what they like so they enjoy things.</a:t>
            </a:r>
          </a:p>
          <a:p>
            <a:pPr>
              <a:spcAft>
                <a:spcPts val="800"/>
              </a:spcAft>
            </a:pPr>
            <a:r>
              <a:rPr lang="en-US" sz="1600" dirty="0"/>
              <a:t>Make sure they trust you so you have to make sure that they trust you are teaching them right. Play the copying game with See a Little Monkey.</a:t>
            </a:r>
          </a:p>
          <a:p>
            <a:pPr>
              <a:spcAft>
                <a:spcPts val="800"/>
              </a:spcAft>
            </a:pPr>
            <a:r>
              <a:rPr lang="en-US" sz="1600" dirty="0"/>
              <a:t>To ask peoples’ opinions and get to know them.</a:t>
            </a:r>
          </a:p>
          <a:p>
            <a:pPr>
              <a:spcAft>
                <a:spcPts val="800"/>
              </a:spcAft>
            </a:pPr>
            <a:r>
              <a:rPr lang="en-US" sz="1600" dirty="0"/>
              <a:t>Make it fun to learn and play fun pieces, not missing out on anything you like, and make it spacious.</a:t>
            </a:r>
          </a:p>
          <a:p>
            <a:pPr>
              <a:spcAft>
                <a:spcPts val="800"/>
              </a:spcAft>
            </a:pPr>
            <a:endParaRPr lang="en-US" sz="1600" dirty="0"/>
          </a:p>
          <a:p>
            <a:endParaRPr lang="en-US" sz="1600" dirty="0"/>
          </a:p>
        </p:txBody>
      </p:sp>
    </p:spTree>
    <p:extLst>
      <p:ext uri="{BB962C8B-B14F-4D97-AF65-F5344CB8AC3E}">
        <p14:creationId xmlns:p14="http://schemas.microsoft.com/office/powerpoint/2010/main" val="1922085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4FFBEE45-F140-49D5-85EA-C78C24340B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F1E925-ACFE-404B-AD8F-18A93B68026D}"/>
              </a:ext>
            </a:extLst>
          </p:cNvPr>
          <p:cNvSpPr>
            <a:spLocks noGrp="1"/>
          </p:cNvSpPr>
          <p:nvPr>
            <p:ph type="title"/>
          </p:nvPr>
        </p:nvSpPr>
        <p:spPr>
          <a:xfrm>
            <a:off x="838200" y="568845"/>
            <a:ext cx="10515600" cy="1828444"/>
          </a:xfrm>
        </p:spPr>
        <p:txBody>
          <a:bodyPr vert="horz" lIns="91440" tIns="45720" rIns="91440" bIns="45720" rtlCol="0" anchor="ctr">
            <a:noAutofit/>
          </a:bodyPr>
          <a:lstStyle/>
          <a:p>
            <a:pPr algn="ctr"/>
            <a:r>
              <a:rPr lang="en-US" sz="3200" kern="1200" dirty="0">
                <a:solidFill>
                  <a:schemeClr val="tx1"/>
                </a:solidFill>
                <a:latin typeface="+mj-lt"/>
                <a:ea typeface="+mj-ea"/>
                <a:cs typeface="+mj-cs"/>
              </a:rPr>
              <a:t>“Can you write down the thing you’ve enjoyed most about playing the violin and your lessons this year?”</a:t>
            </a:r>
            <a:br>
              <a:rPr lang="en-US" sz="3200" kern="1200" dirty="0">
                <a:solidFill>
                  <a:schemeClr val="tx1"/>
                </a:solidFill>
                <a:latin typeface="+mj-lt"/>
                <a:ea typeface="+mj-ea"/>
                <a:cs typeface="+mj-cs"/>
              </a:rPr>
            </a:br>
            <a:r>
              <a:rPr lang="en-US" sz="1400" kern="1200" dirty="0">
                <a:solidFill>
                  <a:schemeClr val="tx1"/>
                </a:solidFill>
                <a:latin typeface="+mj-lt"/>
                <a:ea typeface="+mj-ea"/>
                <a:cs typeface="+mj-cs"/>
              </a:rPr>
              <a:t> </a:t>
            </a:r>
            <a:br>
              <a:rPr lang="en-US" sz="3200" kern="1200" dirty="0">
                <a:solidFill>
                  <a:schemeClr val="tx1"/>
                </a:solidFill>
                <a:latin typeface="+mj-lt"/>
                <a:ea typeface="+mj-ea"/>
                <a:cs typeface="+mj-cs"/>
              </a:rPr>
            </a:br>
            <a:r>
              <a:rPr lang="en-US" sz="3200" kern="1200" dirty="0">
                <a:solidFill>
                  <a:schemeClr val="tx1"/>
                </a:solidFill>
                <a:latin typeface="+mj-lt"/>
                <a:ea typeface="+mj-ea"/>
                <a:cs typeface="+mj-cs"/>
              </a:rPr>
              <a:t>“Is there anything you haven’t enjoyed?”</a:t>
            </a:r>
            <a:br>
              <a:rPr lang="en-US" sz="3200" kern="1200" dirty="0">
                <a:solidFill>
                  <a:schemeClr val="tx1"/>
                </a:solidFill>
                <a:latin typeface="+mj-lt"/>
                <a:ea typeface="+mj-ea"/>
                <a:cs typeface="+mj-cs"/>
              </a:rPr>
            </a:br>
            <a:endParaRPr lang="en-US" sz="3200" kern="1200" dirty="0">
              <a:solidFill>
                <a:schemeClr val="tx1"/>
              </a:solidFill>
              <a:latin typeface="+mj-lt"/>
              <a:ea typeface="+mj-ea"/>
              <a:cs typeface="+mj-cs"/>
            </a:endParaRPr>
          </a:p>
        </p:txBody>
      </p:sp>
      <p:sp>
        <p:nvSpPr>
          <p:cNvPr id="3" name="Content Placeholder 2">
            <a:extLst>
              <a:ext uri="{FF2B5EF4-FFF2-40B4-BE49-F238E27FC236}">
                <a16:creationId xmlns:a16="http://schemas.microsoft.com/office/drawing/2014/main" id="{410AA0C1-C57F-581C-5AC2-423BE345AFB1}"/>
              </a:ext>
            </a:extLst>
          </p:cNvPr>
          <p:cNvSpPr>
            <a:spLocks noGrp="1"/>
          </p:cNvSpPr>
          <p:nvPr>
            <p:ph idx="1"/>
          </p:nvPr>
        </p:nvSpPr>
        <p:spPr>
          <a:xfrm>
            <a:off x="838200" y="2406295"/>
            <a:ext cx="5158427" cy="3730460"/>
          </a:xfrm>
        </p:spPr>
        <p:txBody>
          <a:bodyPr vert="horz" lIns="91440" tIns="45720" rIns="91440" bIns="45720" rtlCol="0">
            <a:noAutofit/>
          </a:bodyPr>
          <a:lstStyle/>
          <a:p>
            <a:pPr>
              <a:spcAft>
                <a:spcPts val="800"/>
              </a:spcAft>
            </a:pPr>
            <a:r>
              <a:rPr lang="en-US" sz="1600" dirty="0">
                <a:effectLst/>
              </a:rPr>
              <a:t>I’ve enjoyed playing the pieces.</a:t>
            </a:r>
          </a:p>
          <a:p>
            <a:pPr>
              <a:spcAft>
                <a:spcPts val="800"/>
              </a:spcAft>
            </a:pPr>
            <a:r>
              <a:rPr lang="en-US" sz="1600" dirty="0">
                <a:effectLst/>
              </a:rPr>
              <a:t>Playing with my friends and getting to play my own pieces.</a:t>
            </a:r>
          </a:p>
          <a:p>
            <a:pPr>
              <a:spcAft>
                <a:spcPts val="800"/>
              </a:spcAft>
            </a:pPr>
            <a:r>
              <a:rPr lang="en-US" sz="1600" dirty="0">
                <a:effectLst/>
              </a:rPr>
              <a:t>There is nothing I have not enjoyed</a:t>
            </a:r>
          </a:p>
          <a:p>
            <a:pPr>
              <a:spcAft>
                <a:spcPts val="800"/>
              </a:spcAft>
            </a:pPr>
            <a:r>
              <a:rPr lang="en-US" sz="1600" dirty="0">
                <a:effectLst/>
              </a:rPr>
              <a:t>We played together and (in response to the second question) nothing.</a:t>
            </a:r>
          </a:p>
          <a:p>
            <a:pPr>
              <a:spcAft>
                <a:spcPts val="800"/>
              </a:spcAft>
            </a:pPr>
            <a:r>
              <a:rPr lang="en-US" sz="1600" dirty="0">
                <a:effectLst/>
              </a:rPr>
              <a:t>Can I say copying where one of us makes up a piece and the other one copies it?</a:t>
            </a:r>
          </a:p>
          <a:p>
            <a:pPr>
              <a:spcAft>
                <a:spcPts val="800"/>
              </a:spcAft>
            </a:pPr>
            <a:r>
              <a:rPr lang="en-US" sz="1600" dirty="0">
                <a:effectLst/>
              </a:rPr>
              <a:t>I like learning pieces. My </a:t>
            </a:r>
            <a:r>
              <a:rPr lang="en-US" sz="1600" dirty="0" err="1">
                <a:effectLst/>
              </a:rPr>
              <a:t>favourite</a:t>
            </a:r>
            <a:r>
              <a:rPr lang="en-US" sz="1600" dirty="0">
                <a:effectLst/>
              </a:rPr>
              <a:t> thing is working with friends and mostly with </a:t>
            </a:r>
            <a:r>
              <a:rPr lang="en-US" sz="1600" dirty="0" err="1">
                <a:effectLst/>
              </a:rPr>
              <a:t>Mrs</a:t>
            </a:r>
            <a:r>
              <a:rPr lang="en-US" sz="1600" dirty="0">
                <a:effectLst/>
              </a:rPr>
              <a:t> Dromey</a:t>
            </a:r>
          </a:p>
          <a:p>
            <a:pPr>
              <a:spcAft>
                <a:spcPts val="800"/>
              </a:spcAft>
            </a:pPr>
            <a:r>
              <a:rPr lang="en-US" sz="1600" dirty="0"/>
              <a:t>I have enjoyed learning the violin with my friends. I haven’t enjoyed missing out on PE.</a:t>
            </a:r>
          </a:p>
          <a:p>
            <a:pPr>
              <a:spcAft>
                <a:spcPts val="800"/>
              </a:spcAft>
            </a:pPr>
            <a:endParaRPr lang="en-US" sz="1600" dirty="0">
              <a:effectLst/>
            </a:endParaRPr>
          </a:p>
        </p:txBody>
      </p:sp>
      <p:sp>
        <p:nvSpPr>
          <p:cNvPr id="4" name="Content Placeholder 2">
            <a:extLst>
              <a:ext uri="{FF2B5EF4-FFF2-40B4-BE49-F238E27FC236}">
                <a16:creationId xmlns:a16="http://schemas.microsoft.com/office/drawing/2014/main" id="{284CD3C0-256A-2B8B-2FF9-663EA856EF25}"/>
              </a:ext>
            </a:extLst>
          </p:cNvPr>
          <p:cNvSpPr txBox="1">
            <a:spLocks/>
          </p:cNvSpPr>
          <p:nvPr/>
        </p:nvSpPr>
        <p:spPr>
          <a:xfrm>
            <a:off x="6189155" y="2558695"/>
            <a:ext cx="5164645" cy="37304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800"/>
              </a:spcAft>
            </a:pPr>
            <a:r>
              <a:rPr lang="en-US" sz="1600" dirty="0"/>
              <a:t>I enjoyed my own holiday Screech Holiday because it involved all my </a:t>
            </a:r>
            <a:r>
              <a:rPr lang="en-US" sz="1600" dirty="0" err="1"/>
              <a:t>favourite</a:t>
            </a:r>
            <a:r>
              <a:rPr lang="en-US" sz="1600" dirty="0"/>
              <a:t> notes….I enjoyed making up your own Beach Holiday because you didn’t have to conscript [restrict?] the notes.</a:t>
            </a:r>
          </a:p>
          <a:p>
            <a:pPr>
              <a:spcAft>
                <a:spcPts val="800"/>
              </a:spcAft>
            </a:pPr>
            <a:r>
              <a:rPr lang="en-US" sz="1600" dirty="0"/>
              <a:t>I’ve enjoyed learning new pieces which are fun to play… I like Walk on Mars and Mellow D. The thing I haven’t enjoyed is sometimes on the bow it makes my knuckles get stuck and also when we miss PE.</a:t>
            </a:r>
          </a:p>
          <a:p>
            <a:pPr>
              <a:spcAft>
                <a:spcPts val="800"/>
              </a:spcAft>
            </a:pPr>
            <a:r>
              <a:rPr lang="en-US" sz="1600" dirty="0"/>
              <a:t>I like Walk on Mars, Mellow D, when you go out the room, Beach holiday, making up our own music, spiccato thingy. I didn’t like doing lessons over the computer because it went glitchy and that’s when my violin went wrong and my G string and I didn’t like Skye Boat Song – it was horrible.</a:t>
            </a:r>
          </a:p>
          <a:p>
            <a:endParaRPr lang="en-US" sz="1600" dirty="0"/>
          </a:p>
        </p:txBody>
      </p:sp>
    </p:spTree>
    <p:extLst>
      <p:ext uri="{BB962C8B-B14F-4D97-AF65-F5344CB8AC3E}">
        <p14:creationId xmlns:p14="http://schemas.microsoft.com/office/powerpoint/2010/main" val="8512192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34B2D-152B-07A4-9C67-3CF551366C31}"/>
              </a:ext>
            </a:extLst>
          </p:cNvPr>
          <p:cNvSpPr>
            <a:spLocks noGrp="1"/>
          </p:cNvSpPr>
          <p:nvPr>
            <p:ph type="title"/>
          </p:nvPr>
        </p:nvSpPr>
        <p:spPr>
          <a:xfrm>
            <a:off x="686834" y="1153572"/>
            <a:ext cx="3200400" cy="4461163"/>
          </a:xfrm>
        </p:spPr>
        <p:txBody>
          <a:bodyPr>
            <a:normAutofit/>
          </a:bodyPr>
          <a:lstStyle/>
          <a:p>
            <a:r>
              <a:rPr lang="en-GB">
                <a:solidFill>
                  <a:srgbClr val="FFFFFF"/>
                </a:solidFill>
              </a:rPr>
              <a:t>Time for questions</a:t>
            </a:r>
          </a:p>
        </p:txBody>
      </p:sp>
      <p:sp>
        <p:nvSpPr>
          <p:cNvPr id="33" name="Arc 3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38988340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23E1D1-A521-4324-843D-5685F34E3EDC}"/>
              </a:ext>
            </a:extLst>
          </p:cNvPr>
          <p:cNvSpPr>
            <a:spLocks noGrp="1"/>
          </p:cNvSpPr>
          <p:nvPr>
            <p:ph type="title"/>
          </p:nvPr>
        </p:nvSpPr>
        <p:spPr>
          <a:xfrm>
            <a:off x="686834" y="1153572"/>
            <a:ext cx="3200400" cy="4461163"/>
          </a:xfrm>
        </p:spPr>
        <p:txBody>
          <a:bodyPr>
            <a:normAutofit/>
          </a:bodyPr>
          <a:lstStyle/>
          <a:p>
            <a:r>
              <a:rPr lang="en-GB">
                <a:solidFill>
                  <a:srgbClr val="FFFFFF"/>
                </a:solidFill>
              </a:rPr>
              <a:t>Next steps…</a:t>
            </a:r>
          </a:p>
        </p:txBody>
      </p:sp>
      <p:sp>
        <p:nvSpPr>
          <p:cNvPr id="29" name="Arc 28">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59856CA0-78D0-45ED-A88A-27C511024192}"/>
              </a:ext>
            </a:extLst>
          </p:cNvPr>
          <p:cNvSpPr>
            <a:spLocks noGrp="1"/>
          </p:cNvSpPr>
          <p:nvPr>
            <p:ph idx="1"/>
          </p:nvPr>
        </p:nvSpPr>
        <p:spPr>
          <a:xfrm>
            <a:off x="4641599" y="1153572"/>
            <a:ext cx="6539019" cy="5585619"/>
          </a:xfrm>
        </p:spPr>
        <p:txBody>
          <a:bodyPr anchor="ctr">
            <a:noAutofit/>
          </a:bodyPr>
          <a:lstStyle/>
          <a:p>
            <a:pPr marL="0" indent="0">
              <a:buNone/>
            </a:pPr>
            <a:endParaRPr lang="en-GB" sz="2500" dirty="0"/>
          </a:p>
          <a:p>
            <a:pPr marL="0" indent="0">
              <a:buNone/>
            </a:pPr>
            <a:r>
              <a:rPr lang="en-GB" sz="2500" b="1" dirty="0"/>
              <a:t>What might you try next week with your pupils?</a:t>
            </a:r>
          </a:p>
          <a:p>
            <a:pPr marL="0" indent="0">
              <a:buNone/>
            </a:pPr>
            <a:r>
              <a:rPr lang="en-GB" sz="2500" b="1" dirty="0"/>
              <a:t> </a:t>
            </a:r>
          </a:p>
          <a:p>
            <a:pPr marL="0" indent="0">
              <a:buNone/>
            </a:pPr>
            <a:r>
              <a:rPr lang="en-GB" sz="2300" dirty="0"/>
              <a:t>Write down ideas for:</a:t>
            </a:r>
          </a:p>
          <a:p>
            <a:r>
              <a:rPr lang="en-GB" sz="2300" dirty="0"/>
              <a:t>one short-term change </a:t>
            </a:r>
          </a:p>
          <a:p>
            <a:r>
              <a:rPr lang="en-GB" sz="2300" dirty="0"/>
              <a:t>one medium or longer-term change</a:t>
            </a:r>
          </a:p>
          <a:p>
            <a:pPr marL="0" indent="0">
              <a:buNone/>
            </a:pPr>
            <a:endParaRPr lang="en-GB" sz="2300" dirty="0"/>
          </a:p>
          <a:p>
            <a:pPr marL="0" indent="0">
              <a:buNone/>
            </a:pPr>
            <a:r>
              <a:rPr lang="en-GB" sz="2300" dirty="0"/>
              <a:t>If you’d like to read more –</a:t>
            </a:r>
          </a:p>
          <a:p>
            <a:pPr marL="0" indent="0">
              <a:buNone/>
            </a:pPr>
            <a:r>
              <a:rPr lang="en-GB" sz="2300" dirty="0"/>
              <a:t>Helen Dromey, </a:t>
            </a:r>
            <a:r>
              <a:rPr lang="en-GB" sz="2300" i="1" dirty="0"/>
              <a:t>A Pedagogy for Continuation: Rethinking Instrumental Teaching after WCET </a:t>
            </a:r>
            <a:r>
              <a:rPr lang="en-GB" sz="2300" dirty="0"/>
              <a:t>(University of York, 2024)</a:t>
            </a:r>
            <a:r>
              <a:rPr lang="en-GB" sz="2300" i="1" dirty="0"/>
              <a:t>. </a:t>
            </a:r>
            <a:r>
              <a:rPr lang="en-GB" sz="2300" dirty="0"/>
              <a:t>Available from: </a:t>
            </a:r>
            <a:r>
              <a:rPr lang="en-GB" sz="2300" dirty="0">
                <a:hlinkClick r:id="rId2"/>
              </a:rPr>
              <a:t>https://etheses.whiterose.ac.uk/35699/1/Dromey_208063079_Thesis.pdf</a:t>
            </a:r>
            <a:endParaRPr lang="en-GB" sz="2300" dirty="0"/>
          </a:p>
          <a:p>
            <a:pPr marL="0" indent="0">
              <a:buNone/>
            </a:pPr>
            <a:endParaRPr lang="en-GB" sz="2500" dirty="0"/>
          </a:p>
          <a:p>
            <a:endParaRPr lang="en-GB" sz="2500" dirty="0"/>
          </a:p>
          <a:p>
            <a:endParaRPr lang="en-GB" sz="2500" dirty="0"/>
          </a:p>
        </p:txBody>
      </p:sp>
    </p:spTree>
    <p:extLst>
      <p:ext uri="{BB962C8B-B14F-4D97-AF65-F5344CB8AC3E}">
        <p14:creationId xmlns:p14="http://schemas.microsoft.com/office/powerpoint/2010/main" val="15107257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07B27-A955-0020-F37E-E1159A248F2B}"/>
              </a:ext>
            </a:extLst>
          </p:cNvPr>
          <p:cNvSpPr>
            <a:spLocks noGrp="1"/>
          </p:cNvSpPr>
          <p:nvPr>
            <p:ph type="title"/>
          </p:nvPr>
        </p:nvSpPr>
        <p:spPr>
          <a:xfrm>
            <a:off x="443427" y="-191953"/>
            <a:ext cx="5251316" cy="1807305"/>
          </a:xfrm>
        </p:spPr>
        <p:txBody>
          <a:bodyPr>
            <a:normAutofit/>
          </a:bodyPr>
          <a:lstStyle/>
          <a:p>
            <a:r>
              <a:rPr lang="en-GB" sz="3600" dirty="0">
                <a:latin typeface="Optima" panose="02000503060000020004" pitchFamily="2" charset="0"/>
              </a:rPr>
              <a:t>Final thoughts –</a:t>
            </a:r>
          </a:p>
        </p:txBody>
      </p:sp>
      <p:sp>
        <p:nvSpPr>
          <p:cNvPr id="3" name="Content Placeholder 2">
            <a:extLst>
              <a:ext uri="{FF2B5EF4-FFF2-40B4-BE49-F238E27FC236}">
                <a16:creationId xmlns:a16="http://schemas.microsoft.com/office/drawing/2014/main" id="{7B30088B-ED1F-3999-A051-08848CD68D64}"/>
              </a:ext>
            </a:extLst>
          </p:cNvPr>
          <p:cNvSpPr>
            <a:spLocks noGrp="1"/>
          </p:cNvSpPr>
          <p:nvPr>
            <p:ph idx="1"/>
          </p:nvPr>
        </p:nvSpPr>
        <p:spPr>
          <a:xfrm>
            <a:off x="283007" y="560439"/>
            <a:ext cx="5812993" cy="5200850"/>
          </a:xfrm>
        </p:spPr>
        <p:txBody>
          <a:bodyPr>
            <a:noAutofit/>
          </a:bodyPr>
          <a:lstStyle/>
          <a:p>
            <a:pPr marL="0" indent="0">
              <a:spcAft>
                <a:spcPts val="800"/>
              </a:spcAft>
              <a:buNone/>
            </a:pPr>
            <a:endParaRPr lang="en-GB" sz="1800" dirty="0">
              <a:effectLst/>
              <a:latin typeface="Optima" panose="02000503060000020004" pitchFamily="2" charset="0"/>
              <a:ea typeface="Calibri" panose="020F0502020204030204" pitchFamily="34" charset="0"/>
              <a:cs typeface="Times New Roman" panose="02020603050405020304" pitchFamily="18" charset="0"/>
            </a:endParaRPr>
          </a:p>
          <a:p>
            <a:pPr>
              <a:spcAft>
                <a:spcPts val="800"/>
              </a:spcAft>
            </a:pPr>
            <a:endParaRPr lang="en-GB" sz="400" dirty="0">
              <a:latin typeface="Optima" panose="02000503060000020004" pitchFamily="2" charset="0"/>
              <a:ea typeface="Calibri" panose="020F0502020204030204" pitchFamily="34" charset="0"/>
              <a:cs typeface="Calibri" panose="020F0502020204030204" pitchFamily="34" charset="0"/>
            </a:endParaRPr>
          </a:p>
          <a:p>
            <a:pPr>
              <a:spcAft>
                <a:spcPts val="800"/>
              </a:spcAft>
            </a:pPr>
            <a:r>
              <a:rPr lang="en-GB" sz="1800" dirty="0">
                <a:latin typeface="Optima" panose="02000503060000020004" pitchFamily="2" charset="0"/>
                <a:ea typeface="Calibri" panose="020F0502020204030204" pitchFamily="34" charset="0"/>
                <a:cs typeface="Calibri" panose="020F0502020204030204" pitchFamily="34" charset="0"/>
              </a:rPr>
              <a:t>“If we teach today’s students as we taught yesterday’s, we rob them of tomorrow.” (John Dewey, </a:t>
            </a:r>
            <a:r>
              <a:rPr lang="en-GB" sz="1800" i="1" dirty="0">
                <a:latin typeface="Optima" panose="02000503060000020004" pitchFamily="2" charset="0"/>
                <a:ea typeface="Calibri" panose="020F0502020204030204" pitchFamily="34" charset="0"/>
                <a:cs typeface="Calibri" panose="020F0502020204030204" pitchFamily="34" charset="0"/>
              </a:rPr>
              <a:t>Democracy and Education</a:t>
            </a:r>
            <a:r>
              <a:rPr lang="en-GB" sz="1800" dirty="0">
                <a:latin typeface="Optima" panose="02000503060000020004" pitchFamily="2" charset="0"/>
                <a:ea typeface="Calibri" panose="020F0502020204030204" pitchFamily="34" charset="0"/>
                <a:cs typeface="Calibri" panose="020F0502020204030204" pitchFamily="34" charset="0"/>
              </a:rPr>
              <a:t>)</a:t>
            </a:r>
          </a:p>
          <a:p>
            <a:pPr>
              <a:spcAft>
                <a:spcPts val="800"/>
              </a:spcAft>
            </a:pPr>
            <a:r>
              <a:rPr lang="en-GB" sz="1800" dirty="0">
                <a:latin typeface="Optima" panose="02000503060000020004" pitchFamily="2" charset="0"/>
                <a:ea typeface="Calibri" panose="020F0502020204030204" pitchFamily="34" charset="0"/>
                <a:cs typeface="Calibri" panose="020F0502020204030204" pitchFamily="34" charset="0"/>
              </a:rPr>
              <a:t>Pupils want to be heard and have something musically valuable to share</a:t>
            </a:r>
          </a:p>
          <a:p>
            <a:pPr>
              <a:spcAft>
                <a:spcPts val="800"/>
              </a:spcAft>
            </a:pPr>
            <a:r>
              <a:rPr lang="en-GB" sz="1800" dirty="0">
                <a:latin typeface="Optima" panose="02000503060000020004" pitchFamily="2" charset="0"/>
              </a:rPr>
              <a:t>Pupil voice can be developed through musical choice</a:t>
            </a:r>
          </a:p>
          <a:p>
            <a:pPr>
              <a:spcAft>
                <a:spcPts val="800"/>
              </a:spcAft>
            </a:pPr>
            <a:r>
              <a:rPr lang="en-GB" sz="1800" dirty="0">
                <a:latin typeface="Optima" panose="02000503060000020004" pitchFamily="2" charset="0"/>
                <a:ea typeface="Calibri" panose="020F0502020204030204" pitchFamily="34" charset="0"/>
                <a:cs typeface="Calibri" panose="020F0502020204030204" pitchFamily="34" charset="0"/>
              </a:rPr>
              <a:t>Work with what pupils bring to the lesson, not what you wish they had brought to the lesson</a:t>
            </a:r>
            <a:endParaRPr lang="en-GB" sz="1800" dirty="0">
              <a:latin typeface="Optima" panose="02000503060000020004" pitchFamily="2" charset="0"/>
              <a:ea typeface="Calibri" panose="020F0502020204030204" pitchFamily="34" charset="0"/>
              <a:cs typeface="Times New Roman" panose="02020603050405020304" pitchFamily="18" charset="0"/>
            </a:endParaRPr>
          </a:p>
          <a:p>
            <a:pPr>
              <a:spcAft>
                <a:spcPts val="800"/>
              </a:spcAft>
            </a:pPr>
            <a:r>
              <a:rPr lang="en-GB" sz="1800" dirty="0">
                <a:latin typeface="Optima" panose="02000503060000020004" pitchFamily="2" charset="0"/>
                <a:ea typeface="Calibri" panose="020F0502020204030204" pitchFamily="34" charset="0"/>
              </a:rPr>
              <a:t>Aim for pupils to be musically engaged and working at their capacity – but not beyond it</a:t>
            </a:r>
          </a:p>
          <a:p>
            <a:pPr>
              <a:spcAft>
                <a:spcPts val="800"/>
              </a:spcAft>
            </a:pPr>
            <a:r>
              <a:rPr lang="en-GB" sz="1800" dirty="0">
                <a:latin typeface="Optima" panose="02000503060000020004" pitchFamily="2" charset="0"/>
              </a:rPr>
              <a:t>Utilise the group teaching situation</a:t>
            </a:r>
          </a:p>
          <a:p>
            <a:r>
              <a:rPr lang="en-GB" sz="1800" dirty="0">
                <a:latin typeface="Optima" panose="02000503060000020004" pitchFamily="2" charset="0"/>
              </a:rPr>
              <a:t>Celebrate musical communities</a:t>
            </a:r>
          </a:p>
          <a:p>
            <a:r>
              <a:rPr lang="en-GB" sz="1800" dirty="0">
                <a:latin typeface="Optima" panose="02000503060000020004" pitchFamily="2" charset="0"/>
              </a:rPr>
              <a:t>We all play a part in establishing what is musically celebrated</a:t>
            </a:r>
          </a:p>
          <a:p>
            <a:pPr marL="342900" lvl="0" indent="-342900">
              <a:spcAft>
                <a:spcPts val="800"/>
              </a:spcAft>
              <a:buFont typeface="Symbol" panose="05050102010706020507" pitchFamily="18" charset="2"/>
              <a:buChar char=""/>
            </a:pPr>
            <a:endParaRPr lang="en-GB" sz="1800" dirty="0">
              <a:effectLst/>
              <a:latin typeface="Optima" panose="02000503060000020004" pitchFamily="2" charset="0"/>
              <a:ea typeface="Calibri" panose="020F0502020204030204" pitchFamily="34" charset="0"/>
              <a:cs typeface="Times New Roman" panose="02020603050405020304" pitchFamily="18" charset="0"/>
            </a:endParaRPr>
          </a:p>
          <a:p>
            <a:endParaRPr lang="en-GB" sz="1800" dirty="0">
              <a:latin typeface="Optima" panose="02000503060000020004" pitchFamily="2" charset="0"/>
            </a:endParaRPr>
          </a:p>
        </p:txBody>
      </p:sp>
      <p:pic>
        <p:nvPicPr>
          <p:cNvPr id="6" name="Picture 2" descr="Thanksgiving weekend reflection: Music as a window on what makes people who  they are">
            <a:extLst>
              <a:ext uri="{FF2B5EF4-FFF2-40B4-BE49-F238E27FC236}">
                <a16:creationId xmlns:a16="http://schemas.microsoft.com/office/drawing/2014/main" id="{425F7119-1739-53A9-90ED-02E1B3B9D6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31" r="10023"/>
          <a:stretch/>
        </p:blipFill>
        <p:spPr bwMode="auto">
          <a:xfrm>
            <a:off x="6497258"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6185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1E8B7D-4EAA-48DA-B146-CE2E2CDBDB34}"/>
              </a:ext>
            </a:extLst>
          </p:cNvPr>
          <p:cNvSpPr>
            <a:spLocks noGrp="1"/>
          </p:cNvSpPr>
          <p:nvPr>
            <p:ph type="title"/>
          </p:nvPr>
        </p:nvSpPr>
        <p:spPr>
          <a:xfrm>
            <a:off x="686834" y="1153572"/>
            <a:ext cx="3200400" cy="4461163"/>
          </a:xfrm>
        </p:spPr>
        <p:txBody>
          <a:bodyPr>
            <a:normAutofit/>
          </a:bodyPr>
          <a:lstStyle/>
          <a:p>
            <a:r>
              <a:rPr lang="en-GB">
                <a:solidFill>
                  <a:srgbClr val="FFFFFF"/>
                </a:solidFill>
              </a:rPr>
              <a:t>Thinking about your own teaching philosophy</a:t>
            </a:r>
          </a:p>
        </p:txBody>
      </p:sp>
      <p:sp>
        <p:nvSpPr>
          <p:cNvPr id="20" name="Arc 19">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 name="Content Placeholder 10">
            <a:extLst>
              <a:ext uri="{FF2B5EF4-FFF2-40B4-BE49-F238E27FC236}">
                <a16:creationId xmlns:a16="http://schemas.microsoft.com/office/drawing/2014/main" id="{D8A89B26-502E-4C30-8F3F-8BECEE283DBB}"/>
              </a:ext>
            </a:extLst>
          </p:cNvPr>
          <p:cNvSpPr>
            <a:spLocks noGrp="1"/>
          </p:cNvSpPr>
          <p:nvPr>
            <p:ph idx="1"/>
          </p:nvPr>
        </p:nvSpPr>
        <p:spPr>
          <a:xfrm>
            <a:off x="4447308" y="591344"/>
            <a:ext cx="6906491" cy="5585619"/>
          </a:xfrm>
        </p:spPr>
        <p:txBody>
          <a:bodyPr anchor="ctr">
            <a:normAutofit/>
          </a:bodyPr>
          <a:lstStyle/>
          <a:p>
            <a:r>
              <a:rPr lang="en-GB" i="0">
                <a:effectLst/>
                <a:cs typeface="Calibri" panose="020F0502020204030204" pitchFamily="34" charset="0"/>
              </a:rPr>
              <a:t>What are you trying to achieve with your pupils through your teaching?</a:t>
            </a:r>
          </a:p>
          <a:p>
            <a:endParaRPr lang="en-GB">
              <a:effectLst/>
              <a:ea typeface="Calibri" panose="020F0502020204030204" pitchFamily="34" charset="0"/>
              <a:cs typeface="Calibri" panose="020F0502020204030204" pitchFamily="34" charset="0"/>
            </a:endParaRPr>
          </a:p>
          <a:p>
            <a:r>
              <a:rPr lang="en-GB">
                <a:effectLst/>
                <a:ea typeface="Calibri" panose="020F0502020204030204" pitchFamily="34" charset="0"/>
                <a:cs typeface="Times New Roman" panose="02020603050405020304" pitchFamily="18" charset="0"/>
              </a:rPr>
              <a:t>What should a pupil expect when they learn with you?</a:t>
            </a:r>
          </a:p>
          <a:p>
            <a:pPr marL="0" indent="0">
              <a:buNone/>
            </a:pPr>
            <a:endParaRPr lang="en-GB">
              <a:effectLst/>
              <a:ea typeface="Calibri" panose="020F0502020204030204" pitchFamily="34" charset="0"/>
              <a:cs typeface="Times New Roman" panose="02020603050405020304" pitchFamily="18" charset="0"/>
            </a:endParaRPr>
          </a:p>
          <a:p>
            <a:pPr marL="0" indent="0">
              <a:buNone/>
            </a:pPr>
            <a:r>
              <a:rPr lang="en-GB">
                <a:ea typeface="Calibri" panose="020F0502020204030204" pitchFamily="34" charset="0"/>
                <a:cs typeface="Times New Roman" panose="02020603050405020304" pitchFamily="18" charset="0"/>
              </a:rPr>
              <a:t>W</a:t>
            </a:r>
            <a:r>
              <a:rPr lang="en-GB">
                <a:effectLst/>
                <a:ea typeface="Calibri" panose="020F0502020204030204" pitchFamily="34" charset="0"/>
                <a:cs typeface="Times New Roman" panose="02020603050405020304" pitchFamily="18" charset="0"/>
              </a:rPr>
              <a:t>rite down your current philosophy in a couple of sentences.</a:t>
            </a:r>
            <a:endParaRPr lang="en-GB">
              <a:effectLst/>
              <a:ea typeface="Calibri" panose="020F0502020204030204" pitchFamily="34" charset="0"/>
            </a:endParaRPr>
          </a:p>
        </p:txBody>
      </p:sp>
    </p:spTree>
    <p:extLst>
      <p:ext uri="{BB962C8B-B14F-4D97-AF65-F5344CB8AC3E}">
        <p14:creationId xmlns:p14="http://schemas.microsoft.com/office/powerpoint/2010/main" val="31991545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Rectangle 50">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Title 1">
            <a:extLst>
              <a:ext uri="{FF2B5EF4-FFF2-40B4-BE49-F238E27FC236}">
                <a16:creationId xmlns:a16="http://schemas.microsoft.com/office/drawing/2014/main" id="{D5AE813A-5A67-DB84-4940-87C4EF52180C}"/>
              </a:ext>
            </a:extLst>
          </p:cNvPr>
          <p:cNvSpPr>
            <a:spLocks noGrp="1"/>
          </p:cNvSpPr>
          <p:nvPr>
            <p:ph type="title"/>
          </p:nvPr>
        </p:nvSpPr>
        <p:spPr>
          <a:xfrm>
            <a:off x="3430349" y="4026417"/>
            <a:ext cx="5561938" cy="3523755"/>
          </a:xfrm>
        </p:spPr>
        <p:txBody>
          <a:bodyPr vert="horz" lIns="91440" tIns="45720" rIns="91440" bIns="45720" rtlCol="0" anchor="b">
            <a:noAutofit/>
          </a:bodyPr>
          <a:lstStyle/>
          <a:p>
            <a:pPr algn="ctr"/>
            <a:r>
              <a:rPr lang="en-US" sz="2800" b="1" kern="1200" dirty="0">
                <a:solidFill>
                  <a:schemeClr val="tx1"/>
                </a:solidFill>
                <a:latin typeface="Calibri" panose="020F0502020204030204" pitchFamily="34" charset="0"/>
                <a:cs typeface="Calibri" panose="020F0502020204030204" pitchFamily="34" charset="0"/>
              </a:rPr>
              <a:t>My teaching philosophy</a:t>
            </a:r>
            <a:br>
              <a:rPr lang="en-US" sz="2800" b="1" kern="1200" dirty="0">
                <a:solidFill>
                  <a:schemeClr val="tx1"/>
                </a:solidFill>
                <a:latin typeface="Calibri" panose="020F0502020204030204" pitchFamily="34" charset="0"/>
                <a:cs typeface="Calibri" panose="020F0502020204030204" pitchFamily="34" charset="0"/>
              </a:rPr>
            </a:br>
            <a:br>
              <a:rPr lang="en-US" sz="2800" kern="1200" dirty="0">
                <a:solidFill>
                  <a:schemeClr val="tx1"/>
                </a:solidFill>
                <a:latin typeface="Calibri" panose="020F0502020204030204" pitchFamily="34" charset="0"/>
                <a:cs typeface="Calibri" panose="020F0502020204030204" pitchFamily="34" charset="0"/>
              </a:rPr>
            </a:br>
            <a:r>
              <a:rPr lang="en-US" sz="2800" b="1" i="1" kern="1200" dirty="0">
                <a:solidFill>
                  <a:schemeClr val="tx1"/>
                </a:solidFill>
                <a:latin typeface="Calibri" panose="020F0502020204030204" pitchFamily="34" charset="0"/>
                <a:cs typeface="Calibri" panose="020F0502020204030204" pitchFamily="34" charset="0"/>
              </a:rPr>
              <a:t>Teach pupils to make music musically with other musicians</a:t>
            </a:r>
            <a:br>
              <a:rPr lang="en-US" sz="2800" b="1" i="1" kern="1200" dirty="0">
                <a:solidFill>
                  <a:schemeClr val="tx1"/>
                </a:solidFill>
                <a:latin typeface="Calibri" panose="020F0502020204030204" pitchFamily="34" charset="0"/>
                <a:cs typeface="Calibri" panose="020F0502020204030204" pitchFamily="34" charset="0"/>
              </a:rPr>
            </a:br>
            <a:br>
              <a:rPr lang="en-US" sz="2800" b="1" i="1" dirty="0">
                <a:latin typeface="Calibri" panose="020F0502020204030204" pitchFamily="34" charset="0"/>
                <a:cs typeface="Calibri" panose="020F0502020204030204" pitchFamily="34" charset="0"/>
              </a:rPr>
            </a:br>
            <a:br>
              <a:rPr lang="en-US" sz="2800" b="1" i="1" dirty="0">
                <a:latin typeface="Calibri" panose="020F0502020204030204" pitchFamily="34" charset="0"/>
                <a:cs typeface="Calibri" panose="020F0502020204030204" pitchFamily="34" charset="0"/>
              </a:rPr>
            </a:br>
            <a:br>
              <a:rPr lang="en-US" sz="2800" b="1" i="1" kern="1200" dirty="0">
                <a:solidFill>
                  <a:schemeClr val="tx1"/>
                </a:solidFill>
                <a:latin typeface="Calibri" panose="020F0502020204030204" pitchFamily="34" charset="0"/>
                <a:cs typeface="Calibri" panose="020F0502020204030204" pitchFamily="34" charset="0"/>
              </a:rPr>
            </a:br>
            <a:br>
              <a:rPr lang="en-US" sz="2800" b="1" kern="1200" dirty="0">
                <a:solidFill>
                  <a:schemeClr val="tx1"/>
                </a:solidFill>
                <a:latin typeface="Calibri" panose="020F0502020204030204" pitchFamily="34" charset="0"/>
                <a:cs typeface="Calibri" panose="020F0502020204030204" pitchFamily="34" charset="0"/>
              </a:rPr>
            </a:br>
            <a:br>
              <a:rPr lang="en-US" sz="2800" b="1" kern="1200" dirty="0">
                <a:solidFill>
                  <a:schemeClr val="tx1"/>
                </a:solidFill>
                <a:latin typeface="Calibri" panose="020F0502020204030204" pitchFamily="34" charset="0"/>
                <a:cs typeface="Calibri" panose="020F0502020204030204" pitchFamily="34" charset="0"/>
              </a:rPr>
            </a:br>
            <a:br>
              <a:rPr lang="en-US" sz="2800" b="1" i="1" kern="1200" dirty="0">
                <a:solidFill>
                  <a:schemeClr val="tx1"/>
                </a:solidFill>
                <a:latin typeface="Calibri" panose="020F0502020204030204" pitchFamily="34" charset="0"/>
                <a:cs typeface="Calibri" panose="020F0502020204030204" pitchFamily="34" charset="0"/>
              </a:rPr>
            </a:br>
            <a:br>
              <a:rPr lang="en-US" sz="2800" b="1" kern="1200" dirty="0">
                <a:solidFill>
                  <a:schemeClr val="tx1"/>
                </a:solidFill>
                <a:latin typeface="Calibri" panose="020F0502020204030204" pitchFamily="34" charset="0"/>
                <a:cs typeface="Calibri" panose="020F0502020204030204" pitchFamily="34" charset="0"/>
              </a:rPr>
            </a:br>
            <a:br>
              <a:rPr lang="en-US" sz="2800" b="1" kern="1200" dirty="0">
                <a:solidFill>
                  <a:schemeClr val="tx1"/>
                </a:solidFill>
                <a:latin typeface="Calibri" panose="020F0502020204030204" pitchFamily="34" charset="0"/>
                <a:cs typeface="Calibri" panose="020F0502020204030204" pitchFamily="34" charset="0"/>
              </a:rPr>
            </a:br>
            <a:endParaRPr lang="en-US" sz="2800" b="1" kern="1200" dirty="0">
              <a:solidFill>
                <a:schemeClr val="tx1"/>
              </a:solidFill>
              <a:latin typeface="Calibri" panose="020F0502020204030204" pitchFamily="34" charset="0"/>
              <a:cs typeface="Calibri" panose="020F0502020204030204" pitchFamily="34" charset="0"/>
            </a:endParaRPr>
          </a:p>
        </p:txBody>
      </p:sp>
      <p:sp>
        <p:nvSpPr>
          <p:cNvPr id="55" name="Arc 54">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7" name="Oval 56">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0279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9"/>
                                        </p:tgtEl>
                                        <p:attrNameLst>
                                          <p:attrName>style.visibility</p:attrName>
                                        </p:attrNameLst>
                                      </p:cBhvr>
                                      <p:to>
                                        <p:strVal val="visible"/>
                                      </p:to>
                                    </p:set>
                                    <p:animEffect transition="in" filter="fade">
                                      <p:cBhvr>
                                        <p:cTn id="7" dur="4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0022B-AF53-322E-5C52-17CD7133A1DD}"/>
              </a:ext>
            </a:extLst>
          </p:cNvPr>
          <p:cNvSpPr>
            <a:spLocks noGrp="1"/>
          </p:cNvSpPr>
          <p:nvPr>
            <p:ph type="title"/>
          </p:nvPr>
        </p:nvSpPr>
        <p:spPr>
          <a:xfrm>
            <a:off x="838199" y="148856"/>
            <a:ext cx="10515600" cy="1325563"/>
          </a:xfrm>
        </p:spPr>
        <p:txBody>
          <a:bodyPr>
            <a:normAutofit/>
          </a:bodyPr>
          <a:lstStyle/>
          <a:p>
            <a:pPr algn="ctr"/>
            <a:r>
              <a:rPr lang="en-GB" sz="2500" b="1" dirty="0">
                <a:solidFill>
                  <a:srgbClr val="000000"/>
                </a:solidFill>
                <a:latin typeface="Calibri" panose="020F0502020204030204" pitchFamily="34" charset="0"/>
                <a:cs typeface="Calibri" panose="020F0502020204030204" pitchFamily="34" charset="0"/>
              </a:rPr>
              <a:t>Common features of WCET and post-WCET teaching (Dromey, 2024)</a:t>
            </a:r>
            <a:endParaRPr lang="en-GB" sz="2500" dirty="0">
              <a:latin typeface="Calibri" panose="020F0502020204030204" pitchFamily="34" charset="0"/>
              <a:cs typeface="Calibri" panose="020F0502020204030204" pitchFamily="34" charset="0"/>
            </a:endParaRPr>
          </a:p>
        </p:txBody>
      </p:sp>
      <p:pic>
        <p:nvPicPr>
          <p:cNvPr id="5" name="Content Placeholder 4" descr="A white rectangular table with black text&#10;&#10;Description automatically generated">
            <a:extLst>
              <a:ext uri="{FF2B5EF4-FFF2-40B4-BE49-F238E27FC236}">
                <a16:creationId xmlns:a16="http://schemas.microsoft.com/office/drawing/2014/main" id="{1BAA7285-473F-CDA4-0ECF-5D96C4DA138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26494" y="1474419"/>
            <a:ext cx="6699812" cy="4825855"/>
          </a:xfrm>
        </p:spPr>
      </p:pic>
    </p:spTree>
    <p:extLst>
      <p:ext uri="{BB962C8B-B14F-4D97-AF65-F5344CB8AC3E}">
        <p14:creationId xmlns:p14="http://schemas.microsoft.com/office/powerpoint/2010/main" val="24396559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C99A87-9543-C92C-4DDD-7D8C953466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5DC1DF-BD21-DB53-7013-B4E0CFC3D94E}"/>
              </a:ext>
            </a:extLst>
          </p:cNvPr>
          <p:cNvSpPr>
            <a:spLocks noGrp="1"/>
          </p:cNvSpPr>
          <p:nvPr>
            <p:ph type="title"/>
          </p:nvPr>
        </p:nvSpPr>
        <p:spPr>
          <a:xfrm>
            <a:off x="838199" y="148856"/>
            <a:ext cx="10515600" cy="1325563"/>
          </a:xfrm>
        </p:spPr>
        <p:txBody>
          <a:bodyPr>
            <a:normAutofit/>
          </a:bodyPr>
          <a:lstStyle/>
          <a:p>
            <a:pPr algn="ctr"/>
            <a:r>
              <a:rPr lang="en-GB" sz="2500" b="1" dirty="0">
                <a:solidFill>
                  <a:srgbClr val="000000"/>
                </a:solidFill>
                <a:latin typeface="Calibri" panose="020F0502020204030204" pitchFamily="34" charset="0"/>
                <a:cs typeface="Calibri" panose="020F0502020204030204" pitchFamily="34" charset="0"/>
              </a:rPr>
              <a:t>Common features of WCET and post-WCET teaching (Dromey, 2024)</a:t>
            </a:r>
            <a:endParaRPr lang="en-GB" sz="2500" dirty="0">
              <a:latin typeface="Calibri" panose="020F0502020204030204" pitchFamily="34" charset="0"/>
              <a:cs typeface="Calibri" panose="020F0502020204030204" pitchFamily="34" charset="0"/>
            </a:endParaRPr>
          </a:p>
        </p:txBody>
      </p:sp>
      <p:pic>
        <p:nvPicPr>
          <p:cNvPr id="7" name="Picture 6" descr="A table with text on it&#10;&#10;Description automatically generated">
            <a:extLst>
              <a:ext uri="{FF2B5EF4-FFF2-40B4-BE49-F238E27FC236}">
                <a16:creationId xmlns:a16="http://schemas.microsoft.com/office/drawing/2014/main" id="{43E72705-DE7D-C62C-09A6-A3460F667F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5414" y="1465037"/>
            <a:ext cx="6088952" cy="5209310"/>
          </a:xfrm>
          <a:prstGeom prst="rect">
            <a:avLst/>
          </a:prstGeom>
        </p:spPr>
      </p:pic>
    </p:spTree>
    <p:extLst>
      <p:ext uri="{BB962C8B-B14F-4D97-AF65-F5344CB8AC3E}">
        <p14:creationId xmlns:p14="http://schemas.microsoft.com/office/powerpoint/2010/main" val="7718464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Slide Background Fill">
            <a:extLst>
              <a:ext uri="{FF2B5EF4-FFF2-40B4-BE49-F238E27FC236}">
                <a16:creationId xmlns:a16="http://schemas.microsoft.com/office/drawing/2014/main" id="{913AE63C-D5B4-45D1-ACFC-648CFFCF9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 name="Group 17">
            <a:extLst>
              <a:ext uri="{FF2B5EF4-FFF2-40B4-BE49-F238E27FC236}">
                <a16:creationId xmlns:a16="http://schemas.microsoft.com/office/drawing/2014/main" id="{6536E295-EF5B-4BE9-A4CB-D5C581AAA9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651279" y="598259"/>
            <a:chExt cx="10889442" cy="5680742"/>
          </a:xfrm>
        </p:grpSpPr>
        <p:sp>
          <p:nvSpPr>
            <p:cNvPr id="19" name="Color">
              <a:extLst>
                <a:ext uri="{FF2B5EF4-FFF2-40B4-BE49-F238E27FC236}">
                  <a16:creationId xmlns:a16="http://schemas.microsoft.com/office/drawing/2014/main" id="{9EDFE04B-BA3D-4E70-8E8D-3130980E00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Color">
              <a:extLst>
                <a:ext uri="{FF2B5EF4-FFF2-40B4-BE49-F238E27FC236}">
                  <a16:creationId xmlns:a16="http://schemas.microsoft.com/office/drawing/2014/main" id="{9B9AA2D3-5BB5-441E-AE46-54B87F2514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Picture 2" descr="Sponsorship teaches marketers the value of long term investment, if they'll  let it">
            <a:extLst>
              <a:ext uri="{FF2B5EF4-FFF2-40B4-BE49-F238E27FC236}">
                <a16:creationId xmlns:a16="http://schemas.microsoft.com/office/drawing/2014/main" id="{03E597F1-55BA-4238-91BA-FE1ADFE64BA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218159" y="1751894"/>
            <a:ext cx="5315702" cy="3343445"/>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23" name="Freeform: Shape 22">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 name="Freeform: Shape 24">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6" name="Freeform: Shape 25">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7" name="Freeform: Shape 26">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8" name="Freeform: Shape 27">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9" name="Freeform: Shape 28">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332C43CD-8D11-4811-AC88-754281BFF326}"/>
              </a:ext>
            </a:extLst>
          </p:cNvPr>
          <p:cNvSpPr>
            <a:spLocks noGrp="1"/>
          </p:cNvSpPr>
          <p:nvPr>
            <p:ph type="title"/>
          </p:nvPr>
        </p:nvSpPr>
        <p:spPr>
          <a:xfrm>
            <a:off x="790418" y="1111449"/>
            <a:ext cx="5074368" cy="3018870"/>
          </a:xfrm>
        </p:spPr>
        <p:txBody>
          <a:bodyPr vert="horz" lIns="91440" tIns="45720" rIns="91440" bIns="45720" rtlCol="0" anchor="b">
            <a:normAutofit/>
          </a:bodyPr>
          <a:lstStyle/>
          <a:p>
            <a:r>
              <a:rPr lang="en-US" sz="4800" kern="1200" dirty="0">
                <a:solidFill>
                  <a:schemeClr val="bg1"/>
                </a:solidFill>
                <a:latin typeface="+mj-lt"/>
                <a:ea typeface="+mj-ea"/>
                <a:cs typeface="+mj-cs"/>
              </a:rPr>
              <a:t>The Investment </a:t>
            </a:r>
            <a:r>
              <a:rPr lang="en-US" sz="4800" dirty="0">
                <a:solidFill>
                  <a:schemeClr val="bg1"/>
                </a:solidFill>
              </a:rPr>
              <a:t>M</a:t>
            </a:r>
            <a:r>
              <a:rPr lang="en-US" sz="4800" kern="1200" dirty="0">
                <a:solidFill>
                  <a:schemeClr val="bg1"/>
                </a:solidFill>
                <a:latin typeface="+mj-lt"/>
                <a:ea typeface="+mj-ea"/>
                <a:cs typeface="+mj-cs"/>
              </a:rPr>
              <a:t>odel of Pedagogy</a:t>
            </a:r>
          </a:p>
        </p:txBody>
      </p:sp>
    </p:spTree>
    <p:extLst>
      <p:ext uri="{BB962C8B-B14F-4D97-AF65-F5344CB8AC3E}">
        <p14:creationId xmlns:p14="http://schemas.microsoft.com/office/powerpoint/2010/main" val="38730801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Text, whiteboard&#10;&#10;Description automatically generated">
            <a:extLst>
              <a:ext uri="{FF2B5EF4-FFF2-40B4-BE49-F238E27FC236}">
                <a16:creationId xmlns:a16="http://schemas.microsoft.com/office/drawing/2014/main" id="{F1D2B63C-246A-4502-8A48-47086226686E}"/>
              </a:ext>
            </a:extLst>
          </p:cNvPr>
          <p:cNvPicPr>
            <a:picLocks noChangeAspect="1"/>
          </p:cNvPicPr>
          <p:nvPr/>
        </p:nvPicPr>
        <p:blipFill rotWithShape="1">
          <a:blip r:embed="rId2">
            <a:extLst>
              <a:ext uri="{28A0092B-C50C-407E-A947-70E740481C1C}">
                <a14:useLocalDpi xmlns:a14="http://schemas.microsoft.com/office/drawing/2010/main" val="0"/>
              </a:ext>
            </a:extLst>
          </a:blip>
          <a:srcRect l="5987" r="5988" b="-1"/>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34"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 name="Content Placeholder 2">
            <a:extLst>
              <a:ext uri="{FF2B5EF4-FFF2-40B4-BE49-F238E27FC236}">
                <a16:creationId xmlns:a16="http://schemas.microsoft.com/office/drawing/2014/main" id="{E29931AD-5942-4246-943B-42476B3C7AE4}"/>
              </a:ext>
            </a:extLst>
          </p:cNvPr>
          <p:cNvSpPr txBox="1">
            <a:spLocks/>
          </p:cNvSpPr>
          <p:nvPr/>
        </p:nvSpPr>
        <p:spPr>
          <a:xfrm>
            <a:off x="5827048" y="1868487"/>
            <a:ext cx="572148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endParaRPr lang="en-US" dirty="0"/>
          </a:p>
          <a:p>
            <a:pPr marL="0" indent="0">
              <a:buNone/>
            </a:pPr>
            <a:r>
              <a:rPr lang="en-US" dirty="0"/>
              <a:t>Students ‘must become fully equipped with all of the technical tools so that [their] music ideals may be fully realized.’</a:t>
            </a:r>
          </a:p>
          <a:p>
            <a:pPr marL="0"/>
            <a:endParaRPr lang="en-US" dirty="0"/>
          </a:p>
          <a:p>
            <a:pPr marL="0" indent="0">
              <a:buNone/>
            </a:pPr>
            <a:r>
              <a:rPr lang="en-US" sz="2000" dirty="0"/>
              <a:t>Ivan </a:t>
            </a:r>
            <a:r>
              <a:rPr lang="en-US" sz="2000" dirty="0" err="1"/>
              <a:t>Galamian</a:t>
            </a:r>
            <a:r>
              <a:rPr lang="en-US" sz="2000" dirty="0"/>
              <a:t>, </a:t>
            </a:r>
            <a:r>
              <a:rPr lang="en-US" sz="2000" i="1" dirty="0"/>
              <a:t>Principles of Violin Playing and Teaching</a:t>
            </a:r>
            <a:r>
              <a:rPr lang="en-US" sz="2000" dirty="0"/>
              <a:t> [1962] (Dover, 2013), p. 5.</a:t>
            </a:r>
          </a:p>
        </p:txBody>
      </p:sp>
    </p:spTree>
    <p:extLst>
      <p:ext uri="{BB962C8B-B14F-4D97-AF65-F5344CB8AC3E}">
        <p14:creationId xmlns:p14="http://schemas.microsoft.com/office/powerpoint/2010/main" val="27797153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1E8B7D-4EAA-48DA-B146-CE2E2CDBDB34}"/>
              </a:ext>
            </a:extLst>
          </p:cNvPr>
          <p:cNvSpPr>
            <a:spLocks noGrp="1"/>
          </p:cNvSpPr>
          <p:nvPr>
            <p:ph type="title"/>
          </p:nvPr>
        </p:nvSpPr>
        <p:spPr>
          <a:xfrm>
            <a:off x="1171074" y="1396686"/>
            <a:ext cx="3240506" cy="4064628"/>
          </a:xfrm>
        </p:spPr>
        <p:txBody>
          <a:bodyPr>
            <a:normAutofit/>
          </a:bodyPr>
          <a:lstStyle/>
          <a:p>
            <a:r>
              <a:rPr lang="en-GB">
                <a:solidFill>
                  <a:srgbClr val="FFFFFF"/>
                </a:solidFill>
                <a:latin typeface="Optima"/>
              </a:rPr>
              <a:t>Pedagogical barriers</a:t>
            </a:r>
          </a:p>
        </p:txBody>
      </p:sp>
      <p:sp>
        <p:nvSpPr>
          <p:cNvPr id="20" name="Arc 19">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Content Placeholder 10">
            <a:extLst>
              <a:ext uri="{FF2B5EF4-FFF2-40B4-BE49-F238E27FC236}">
                <a16:creationId xmlns:a16="http://schemas.microsoft.com/office/drawing/2014/main" id="{D8A89B26-502E-4C30-8F3F-8BECEE283DBB}"/>
              </a:ext>
            </a:extLst>
          </p:cNvPr>
          <p:cNvSpPr>
            <a:spLocks noGrp="1"/>
          </p:cNvSpPr>
          <p:nvPr>
            <p:ph idx="1"/>
          </p:nvPr>
        </p:nvSpPr>
        <p:spPr>
          <a:xfrm>
            <a:off x="5745555" y="1794257"/>
            <a:ext cx="5536397" cy="4533391"/>
          </a:xfrm>
        </p:spPr>
        <p:txBody>
          <a:bodyPr>
            <a:normAutofit/>
          </a:bodyPr>
          <a:lstStyle/>
          <a:p>
            <a:pPr marL="0" indent="0">
              <a:spcAft>
                <a:spcPts val="800"/>
              </a:spcAft>
              <a:buNone/>
            </a:pPr>
            <a:r>
              <a:rPr lang="en-GB" sz="2400" b="1" dirty="0">
                <a:ea typeface="Calibri" panose="020F0502020204030204" pitchFamily="34" charset="0"/>
                <a:cs typeface="Times New Roman" panose="02020603050405020304" pitchFamily="18" charset="0"/>
              </a:rPr>
              <a:t>Potentially prohibitive features –</a:t>
            </a:r>
          </a:p>
          <a:p>
            <a:pPr marL="0" indent="0">
              <a:spcAft>
                <a:spcPts val="800"/>
              </a:spcAft>
              <a:buNone/>
            </a:pPr>
            <a:endParaRPr lang="en-GB" sz="500" b="1" dirty="0">
              <a:ea typeface="Calibri" panose="020F0502020204030204" pitchFamily="34" charset="0"/>
              <a:cs typeface="Times New Roman" panose="02020603050405020304" pitchFamily="18" charset="0"/>
            </a:endParaRPr>
          </a:p>
          <a:p>
            <a:pPr>
              <a:spcAft>
                <a:spcPts val="800"/>
              </a:spcAft>
            </a:pPr>
            <a:r>
              <a:rPr lang="en-GB" sz="2400" dirty="0">
                <a:ea typeface="Calibri" panose="020F0502020204030204" pitchFamily="34" charset="0"/>
                <a:cs typeface="Times New Roman" panose="02020603050405020304" pitchFamily="18" charset="0"/>
              </a:rPr>
              <a:t>Concept of investment </a:t>
            </a:r>
          </a:p>
          <a:p>
            <a:pPr>
              <a:spcAft>
                <a:spcPts val="800"/>
              </a:spcAft>
            </a:pPr>
            <a:r>
              <a:rPr lang="en-GB" sz="2400" dirty="0">
                <a:ea typeface="Calibri" panose="020F0502020204030204" pitchFamily="34" charset="0"/>
                <a:cs typeface="Times New Roman" panose="02020603050405020304" pitchFamily="18" charset="0"/>
              </a:rPr>
              <a:t>Corrective pedagogy</a:t>
            </a:r>
            <a:endParaRPr lang="en-GB" sz="2400" dirty="0">
              <a:effectLst/>
              <a:ea typeface="Calibri" panose="020F0502020204030204" pitchFamily="34" charset="0"/>
              <a:cs typeface="Times New Roman" panose="02020603050405020304" pitchFamily="18" charset="0"/>
            </a:endParaRPr>
          </a:p>
          <a:p>
            <a:pPr>
              <a:spcAft>
                <a:spcPts val="800"/>
              </a:spcAft>
            </a:pPr>
            <a:r>
              <a:rPr lang="en-GB" sz="2400" dirty="0">
                <a:ea typeface="Calibri" panose="020F0502020204030204" pitchFamily="34" charset="0"/>
                <a:cs typeface="Times New Roman" panose="02020603050405020304" pitchFamily="18" charset="0"/>
              </a:rPr>
              <a:t>Intensity of the learning environment</a:t>
            </a:r>
          </a:p>
          <a:p>
            <a:pPr>
              <a:spcAft>
                <a:spcPts val="800"/>
              </a:spcAft>
            </a:pPr>
            <a:r>
              <a:rPr lang="en-GB" sz="2400" dirty="0">
                <a:ea typeface="Calibri" panose="020F0502020204030204" pitchFamily="34" charset="0"/>
                <a:cs typeface="Times New Roman" panose="02020603050405020304" pitchFamily="18" charset="0"/>
              </a:rPr>
              <a:t>Notation reading </a:t>
            </a:r>
          </a:p>
          <a:p>
            <a:pPr>
              <a:spcAft>
                <a:spcPts val="800"/>
              </a:spcAft>
            </a:pPr>
            <a:r>
              <a:rPr lang="en-GB" sz="2400" dirty="0">
                <a:effectLst/>
                <a:ea typeface="Calibri" panose="020F0502020204030204" pitchFamily="34" charset="0"/>
                <a:cs typeface="Times New Roman" panose="02020603050405020304" pitchFamily="18" charset="0"/>
              </a:rPr>
              <a:t>Demands of practice routines</a:t>
            </a:r>
          </a:p>
          <a:p>
            <a:pPr>
              <a:spcAft>
                <a:spcPts val="800"/>
              </a:spcAft>
            </a:pPr>
            <a:r>
              <a:rPr lang="en-GB" sz="2400" dirty="0">
                <a:effectLst/>
                <a:ea typeface="Calibri" panose="020F0502020204030204" pitchFamily="34" charset="0"/>
                <a:cs typeface="Times New Roman" panose="02020603050405020304" pitchFamily="18" charset="0"/>
              </a:rPr>
              <a:t>Parental involvement</a:t>
            </a:r>
          </a:p>
        </p:txBody>
      </p:sp>
    </p:spTree>
    <p:extLst>
      <p:ext uri="{BB962C8B-B14F-4D97-AF65-F5344CB8AC3E}">
        <p14:creationId xmlns:p14="http://schemas.microsoft.com/office/powerpoint/2010/main" val="32211238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{A738C78C-D782-EF4B-A171-4FA7A8CFAAF3}tf10001061</Template>
  <TotalTime>5232</TotalTime>
  <Words>2290</Words>
  <Application>Microsoft Office PowerPoint</Application>
  <PresentationFormat>Widescreen</PresentationFormat>
  <Paragraphs>162</Paragraphs>
  <Slides>28</Slides>
  <Notes>4</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Calibri Light</vt:lpstr>
      <vt:lpstr>Optima</vt:lpstr>
      <vt:lpstr>Symbol</vt:lpstr>
      <vt:lpstr>Office Theme</vt:lpstr>
      <vt:lpstr>Questions to consider during the day</vt:lpstr>
      <vt:lpstr>PowerPoint Presentation</vt:lpstr>
      <vt:lpstr>Thinking about your own teaching philosophy</vt:lpstr>
      <vt:lpstr>My teaching philosophy  Teach pupils to make music musically with other musicians         </vt:lpstr>
      <vt:lpstr>Common features of WCET and post-WCET teaching (Dromey, 2024)</vt:lpstr>
      <vt:lpstr>Common features of WCET and post-WCET teaching (Dromey, 2024)</vt:lpstr>
      <vt:lpstr>The Investment Model of Pedagogy</vt:lpstr>
      <vt:lpstr>PowerPoint Presentation</vt:lpstr>
      <vt:lpstr>Pedagogical barriers</vt:lpstr>
      <vt:lpstr>Questions for self-reflection</vt:lpstr>
      <vt:lpstr> The dichotomy of Evelyn and Jake: Two types of post-WCET learner  Evelyn – the “ideal” pupil   Jake – the most common type of post-WCET learner </vt:lpstr>
      <vt:lpstr>“Be A Musician” (BeAM)  A new instrumental pedagogy to improve engagement and progress?</vt:lpstr>
      <vt:lpstr>PowerPoint Presentation</vt:lpstr>
      <vt:lpstr>PowerPoint Presentation</vt:lpstr>
      <vt:lpstr>PowerPoint Presentation</vt:lpstr>
      <vt:lpstr>A Practical Toolkit (based on BeAM teaching strategies)</vt:lpstr>
      <vt:lpstr>A Practical Toolkit</vt:lpstr>
      <vt:lpstr>PowerPoint Presentation</vt:lpstr>
      <vt:lpstr>PowerPoint Presentation</vt:lpstr>
      <vt:lpstr>Problem-solving – Notation</vt:lpstr>
      <vt:lpstr>Approaches to assessment – “Growing power”</vt:lpstr>
      <vt:lpstr>Four findings</vt:lpstr>
      <vt:lpstr>Five ways in which pupil-led learning improved engagement </vt:lpstr>
      <vt:lpstr>“What advice would you give to violin teachers planning lessons for their pupils?” </vt:lpstr>
      <vt:lpstr>“Can you write down the thing you’ve enjoyed most about playing the violin and your lessons this year?”   “Is there anything you haven’t enjoyed?” </vt:lpstr>
      <vt:lpstr>Time for questions</vt:lpstr>
      <vt:lpstr>Next steps…</vt:lpstr>
      <vt:lpstr>Final thoughts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Nurturing pupil voice in the String Classroom</dc:title>
  <dc:creator>Helen Dromey</dc:creator>
  <cp:lastModifiedBy>Helen Dromey</cp:lastModifiedBy>
  <cp:revision>186</cp:revision>
  <dcterms:created xsi:type="dcterms:W3CDTF">2021-08-06T09:05:06Z</dcterms:created>
  <dcterms:modified xsi:type="dcterms:W3CDTF">2026-04-26T13:45:58Z</dcterms:modified>
</cp:coreProperties>
</file>