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sldIdLst>
    <p:sldId id="257" r:id="rId4"/>
    <p:sldId id="288" r:id="rId5"/>
    <p:sldId id="298" r:id="rId6"/>
    <p:sldId id="365" r:id="rId7"/>
    <p:sldId id="394" r:id="rId8"/>
    <p:sldId id="435" r:id="rId9"/>
    <p:sldId id="436" r:id="rId10"/>
    <p:sldId id="357" r:id="rId11"/>
    <p:sldId id="358" r:id="rId12"/>
    <p:sldId id="412"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39" d="100"/>
          <a:sy n="139" d="100"/>
        </p:scale>
        <p:origin x="12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9F710-A4EE-4FA8-8287-6008A7F33F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0B87B19-40CD-4A08-9410-67749E181123}">
      <dgm:prSet/>
      <dgm:spPr/>
      <dgm:t>
        <a:bodyPr/>
        <a:lstStyle/>
        <a:p>
          <a:r>
            <a:rPr lang="en-GB" dirty="0"/>
            <a:t>Generative: creating original ideas. For example, composing and improvising</a:t>
          </a:r>
          <a:endParaRPr lang="en-US" dirty="0"/>
        </a:p>
      </dgm:t>
    </dgm:pt>
    <dgm:pt modelId="{0AC847E5-5BCA-4B90-8D15-6B50465B3FB1}" type="parTrans" cxnId="{D5A00DEC-7A76-487C-8AF4-B31DF095450B}">
      <dgm:prSet/>
      <dgm:spPr/>
      <dgm:t>
        <a:bodyPr/>
        <a:lstStyle/>
        <a:p>
          <a:endParaRPr lang="en-US"/>
        </a:p>
      </dgm:t>
    </dgm:pt>
    <dgm:pt modelId="{BF84CFF5-22AF-41E3-9CE0-73E76B09CE56}" type="sibTrans" cxnId="{D5A00DEC-7A76-487C-8AF4-B31DF095450B}">
      <dgm:prSet/>
      <dgm:spPr/>
      <dgm:t>
        <a:bodyPr/>
        <a:lstStyle/>
        <a:p>
          <a:endParaRPr lang="en-US"/>
        </a:p>
      </dgm:t>
    </dgm:pt>
    <dgm:pt modelId="{FB0FEAB1-4139-4E74-AFB0-F1C5ADC89338}">
      <dgm:prSet/>
      <dgm:spPr/>
      <dgm:t>
        <a:bodyPr/>
        <a:lstStyle/>
        <a:p>
          <a:r>
            <a:rPr lang="en-GB" dirty="0"/>
            <a:t>Performance: skills for playing instruments or singing</a:t>
          </a:r>
          <a:endParaRPr lang="en-US" dirty="0"/>
        </a:p>
      </dgm:t>
    </dgm:pt>
    <dgm:pt modelId="{F5F7CDE8-7D09-4078-9960-34C57E4E108F}" type="parTrans" cxnId="{DF0DE892-2319-4253-93D1-2764F2857BA3}">
      <dgm:prSet/>
      <dgm:spPr/>
      <dgm:t>
        <a:bodyPr/>
        <a:lstStyle/>
        <a:p>
          <a:endParaRPr lang="en-US"/>
        </a:p>
      </dgm:t>
    </dgm:pt>
    <dgm:pt modelId="{600995DD-25C8-4F31-BAFE-FFC46962760B}" type="sibTrans" cxnId="{DF0DE892-2319-4253-93D1-2764F2857BA3}">
      <dgm:prSet/>
      <dgm:spPr/>
      <dgm:t>
        <a:bodyPr/>
        <a:lstStyle/>
        <a:p>
          <a:endParaRPr lang="en-US"/>
        </a:p>
      </dgm:t>
    </dgm:pt>
    <dgm:pt modelId="{8AA4280D-B3D0-4143-AAC0-2456538CB105}">
      <dgm:prSet/>
      <dgm:spPr/>
      <dgm:t>
        <a:bodyPr/>
        <a:lstStyle/>
        <a:p>
          <a:r>
            <a:rPr lang="en-GB" dirty="0"/>
            <a:t>Perceptual: listening, appreciating, appraising</a:t>
          </a:r>
          <a:endParaRPr lang="en-US" dirty="0"/>
        </a:p>
      </dgm:t>
    </dgm:pt>
    <dgm:pt modelId="{D4D040A0-A03C-4ACB-B141-9AD20043304E}" type="parTrans" cxnId="{9B1F5EEF-9CF0-4E74-AF6E-2CF862995B9A}">
      <dgm:prSet/>
      <dgm:spPr/>
      <dgm:t>
        <a:bodyPr/>
        <a:lstStyle/>
        <a:p>
          <a:endParaRPr lang="en-US"/>
        </a:p>
      </dgm:t>
    </dgm:pt>
    <dgm:pt modelId="{CF23E8C8-C8B3-49C0-B868-D26C5EC90019}" type="sibTrans" cxnId="{9B1F5EEF-9CF0-4E74-AF6E-2CF862995B9A}">
      <dgm:prSet/>
      <dgm:spPr/>
      <dgm:t>
        <a:bodyPr/>
        <a:lstStyle/>
        <a:p>
          <a:endParaRPr lang="en-US"/>
        </a:p>
      </dgm:t>
    </dgm:pt>
    <dgm:pt modelId="{260531A1-ED43-4BF1-8BA7-4981A9C8CF99}">
      <dgm:prSet/>
      <dgm:spPr/>
      <dgm:t>
        <a:bodyPr/>
        <a:lstStyle/>
        <a:p>
          <a:r>
            <a:rPr lang="en-GB" dirty="0"/>
            <a:t>Representation: symbolic representation of music in (</a:t>
          </a:r>
          <a:r>
            <a:rPr lang="en-GB" dirty="0" err="1"/>
            <a:t>e.g</a:t>
          </a:r>
          <a:r>
            <a:rPr lang="en-GB" dirty="0"/>
            <a:t>) notation. </a:t>
          </a:r>
          <a:endParaRPr lang="en-US" dirty="0"/>
        </a:p>
      </dgm:t>
    </dgm:pt>
    <dgm:pt modelId="{BAC9CAD4-9E81-4FA6-A933-89BBB36CF921}" type="parTrans" cxnId="{544FE27C-6B5D-46CC-8A8D-E32A38595985}">
      <dgm:prSet/>
      <dgm:spPr/>
      <dgm:t>
        <a:bodyPr/>
        <a:lstStyle/>
        <a:p>
          <a:endParaRPr lang="en-US"/>
        </a:p>
      </dgm:t>
    </dgm:pt>
    <dgm:pt modelId="{F813D891-8B0D-4174-B6FE-AC0B12E5A4D9}" type="sibTrans" cxnId="{544FE27C-6B5D-46CC-8A8D-E32A38595985}">
      <dgm:prSet/>
      <dgm:spPr/>
      <dgm:t>
        <a:bodyPr/>
        <a:lstStyle/>
        <a:p>
          <a:endParaRPr lang="en-US"/>
        </a:p>
      </dgm:t>
    </dgm:pt>
    <dgm:pt modelId="{8810D2B1-874D-4F72-A1ED-0394DCB6B6FB}" type="pres">
      <dgm:prSet presAssocID="{1419F710-A4EE-4FA8-8287-6008A7F33F67}" presName="vert0" presStyleCnt="0">
        <dgm:presLayoutVars>
          <dgm:dir/>
          <dgm:animOne val="branch"/>
          <dgm:animLvl val="lvl"/>
        </dgm:presLayoutVars>
      </dgm:prSet>
      <dgm:spPr/>
    </dgm:pt>
    <dgm:pt modelId="{B8D13480-3ACD-4989-B6E5-8E871EF93518}" type="pres">
      <dgm:prSet presAssocID="{B0B87B19-40CD-4A08-9410-67749E181123}" presName="thickLine" presStyleLbl="alignNode1" presStyleIdx="0" presStyleCnt="4"/>
      <dgm:spPr/>
    </dgm:pt>
    <dgm:pt modelId="{94260E4E-F157-4505-8741-403C5D89C405}" type="pres">
      <dgm:prSet presAssocID="{B0B87B19-40CD-4A08-9410-67749E181123}" presName="horz1" presStyleCnt="0"/>
      <dgm:spPr/>
    </dgm:pt>
    <dgm:pt modelId="{65DEDED2-DB3F-4987-8B37-97BDCE81AAE3}" type="pres">
      <dgm:prSet presAssocID="{B0B87B19-40CD-4A08-9410-67749E181123}" presName="tx1" presStyleLbl="revTx" presStyleIdx="0" presStyleCnt="4"/>
      <dgm:spPr/>
    </dgm:pt>
    <dgm:pt modelId="{0CB9C657-A883-4C72-97C3-199D1547FB7B}" type="pres">
      <dgm:prSet presAssocID="{B0B87B19-40CD-4A08-9410-67749E181123}" presName="vert1" presStyleCnt="0"/>
      <dgm:spPr/>
    </dgm:pt>
    <dgm:pt modelId="{522351F5-7FF2-4A48-A438-72752A97DEA1}" type="pres">
      <dgm:prSet presAssocID="{FB0FEAB1-4139-4E74-AFB0-F1C5ADC89338}" presName="thickLine" presStyleLbl="alignNode1" presStyleIdx="1" presStyleCnt="4"/>
      <dgm:spPr/>
    </dgm:pt>
    <dgm:pt modelId="{E37BB852-0605-4F25-8A9C-97BAED80ABEF}" type="pres">
      <dgm:prSet presAssocID="{FB0FEAB1-4139-4E74-AFB0-F1C5ADC89338}" presName="horz1" presStyleCnt="0"/>
      <dgm:spPr/>
    </dgm:pt>
    <dgm:pt modelId="{B58471AF-700C-45F1-A0E9-C71548871DFC}" type="pres">
      <dgm:prSet presAssocID="{FB0FEAB1-4139-4E74-AFB0-F1C5ADC89338}" presName="tx1" presStyleLbl="revTx" presStyleIdx="1" presStyleCnt="4"/>
      <dgm:spPr/>
    </dgm:pt>
    <dgm:pt modelId="{0B74041E-EB73-4AD0-8B11-A73B76E1E5A7}" type="pres">
      <dgm:prSet presAssocID="{FB0FEAB1-4139-4E74-AFB0-F1C5ADC89338}" presName="vert1" presStyleCnt="0"/>
      <dgm:spPr/>
    </dgm:pt>
    <dgm:pt modelId="{90F539BC-2167-48B2-8EE8-AB42F9137106}" type="pres">
      <dgm:prSet presAssocID="{8AA4280D-B3D0-4143-AAC0-2456538CB105}" presName="thickLine" presStyleLbl="alignNode1" presStyleIdx="2" presStyleCnt="4"/>
      <dgm:spPr/>
    </dgm:pt>
    <dgm:pt modelId="{958F5F54-3F38-4E30-AA38-5316AFBC65DE}" type="pres">
      <dgm:prSet presAssocID="{8AA4280D-B3D0-4143-AAC0-2456538CB105}" presName="horz1" presStyleCnt="0"/>
      <dgm:spPr/>
    </dgm:pt>
    <dgm:pt modelId="{92459E6F-F6B0-428C-A026-6CFBAA032027}" type="pres">
      <dgm:prSet presAssocID="{8AA4280D-B3D0-4143-AAC0-2456538CB105}" presName="tx1" presStyleLbl="revTx" presStyleIdx="2" presStyleCnt="4"/>
      <dgm:spPr/>
    </dgm:pt>
    <dgm:pt modelId="{B239A485-EFBA-48B3-A6AA-4650200D072D}" type="pres">
      <dgm:prSet presAssocID="{8AA4280D-B3D0-4143-AAC0-2456538CB105}" presName="vert1" presStyleCnt="0"/>
      <dgm:spPr/>
    </dgm:pt>
    <dgm:pt modelId="{A7750116-7490-4530-81EB-5A005649C89C}" type="pres">
      <dgm:prSet presAssocID="{260531A1-ED43-4BF1-8BA7-4981A9C8CF99}" presName="thickLine" presStyleLbl="alignNode1" presStyleIdx="3" presStyleCnt="4"/>
      <dgm:spPr/>
    </dgm:pt>
    <dgm:pt modelId="{E26926AB-DEA3-41CC-B412-9229C886788B}" type="pres">
      <dgm:prSet presAssocID="{260531A1-ED43-4BF1-8BA7-4981A9C8CF99}" presName="horz1" presStyleCnt="0"/>
      <dgm:spPr/>
    </dgm:pt>
    <dgm:pt modelId="{16E5BC7F-75E6-4197-A40B-C4A95B3581B5}" type="pres">
      <dgm:prSet presAssocID="{260531A1-ED43-4BF1-8BA7-4981A9C8CF99}" presName="tx1" presStyleLbl="revTx" presStyleIdx="3" presStyleCnt="4"/>
      <dgm:spPr/>
    </dgm:pt>
    <dgm:pt modelId="{BE43E3A5-5924-4445-801F-247FAD683E70}" type="pres">
      <dgm:prSet presAssocID="{260531A1-ED43-4BF1-8BA7-4981A9C8CF99}" presName="vert1" presStyleCnt="0"/>
      <dgm:spPr/>
    </dgm:pt>
  </dgm:ptLst>
  <dgm:cxnLst>
    <dgm:cxn modelId="{81958203-EBF5-46C9-9A06-B3A98479804D}" type="presOf" srcId="{FB0FEAB1-4139-4E74-AFB0-F1C5ADC89338}" destId="{B58471AF-700C-45F1-A0E9-C71548871DFC}" srcOrd="0" destOrd="0" presId="urn:microsoft.com/office/officeart/2008/layout/LinedList"/>
    <dgm:cxn modelId="{C5CA0364-0AAB-4B37-884F-26A3BC57810D}" type="presOf" srcId="{8AA4280D-B3D0-4143-AAC0-2456538CB105}" destId="{92459E6F-F6B0-428C-A026-6CFBAA032027}" srcOrd="0" destOrd="0" presId="urn:microsoft.com/office/officeart/2008/layout/LinedList"/>
    <dgm:cxn modelId="{F1AE9166-9B07-4FE0-8E22-B6AB1CC6D3F5}" type="presOf" srcId="{B0B87B19-40CD-4A08-9410-67749E181123}" destId="{65DEDED2-DB3F-4987-8B37-97BDCE81AAE3}" srcOrd="0" destOrd="0" presId="urn:microsoft.com/office/officeart/2008/layout/LinedList"/>
    <dgm:cxn modelId="{201DA97C-A50C-410C-A973-F2C6D87081F0}" type="presOf" srcId="{1419F710-A4EE-4FA8-8287-6008A7F33F67}" destId="{8810D2B1-874D-4F72-A1ED-0394DCB6B6FB}" srcOrd="0" destOrd="0" presId="urn:microsoft.com/office/officeart/2008/layout/LinedList"/>
    <dgm:cxn modelId="{544FE27C-6B5D-46CC-8A8D-E32A38595985}" srcId="{1419F710-A4EE-4FA8-8287-6008A7F33F67}" destId="{260531A1-ED43-4BF1-8BA7-4981A9C8CF99}" srcOrd="3" destOrd="0" parTransId="{BAC9CAD4-9E81-4FA6-A933-89BBB36CF921}" sibTransId="{F813D891-8B0D-4174-B6FE-AC0B12E5A4D9}"/>
    <dgm:cxn modelId="{D9C9638E-DF60-4C06-8603-55BA6A8CCEE8}" type="presOf" srcId="{260531A1-ED43-4BF1-8BA7-4981A9C8CF99}" destId="{16E5BC7F-75E6-4197-A40B-C4A95B3581B5}" srcOrd="0" destOrd="0" presId="urn:microsoft.com/office/officeart/2008/layout/LinedList"/>
    <dgm:cxn modelId="{DF0DE892-2319-4253-93D1-2764F2857BA3}" srcId="{1419F710-A4EE-4FA8-8287-6008A7F33F67}" destId="{FB0FEAB1-4139-4E74-AFB0-F1C5ADC89338}" srcOrd="1" destOrd="0" parTransId="{F5F7CDE8-7D09-4078-9960-34C57E4E108F}" sibTransId="{600995DD-25C8-4F31-BAFE-FFC46962760B}"/>
    <dgm:cxn modelId="{D5A00DEC-7A76-487C-8AF4-B31DF095450B}" srcId="{1419F710-A4EE-4FA8-8287-6008A7F33F67}" destId="{B0B87B19-40CD-4A08-9410-67749E181123}" srcOrd="0" destOrd="0" parTransId="{0AC847E5-5BCA-4B90-8D15-6B50465B3FB1}" sibTransId="{BF84CFF5-22AF-41E3-9CE0-73E76B09CE56}"/>
    <dgm:cxn modelId="{9B1F5EEF-9CF0-4E74-AF6E-2CF862995B9A}" srcId="{1419F710-A4EE-4FA8-8287-6008A7F33F67}" destId="{8AA4280D-B3D0-4143-AAC0-2456538CB105}" srcOrd="2" destOrd="0" parTransId="{D4D040A0-A03C-4ACB-B141-9AD20043304E}" sibTransId="{CF23E8C8-C8B3-49C0-B868-D26C5EC90019}"/>
    <dgm:cxn modelId="{E6C430BE-811F-4472-8011-4E546BCF951E}" type="presParOf" srcId="{8810D2B1-874D-4F72-A1ED-0394DCB6B6FB}" destId="{B8D13480-3ACD-4989-B6E5-8E871EF93518}" srcOrd="0" destOrd="0" presId="urn:microsoft.com/office/officeart/2008/layout/LinedList"/>
    <dgm:cxn modelId="{9C69BD24-0B09-4B1E-A4DD-FBBAE85CFEEB}" type="presParOf" srcId="{8810D2B1-874D-4F72-A1ED-0394DCB6B6FB}" destId="{94260E4E-F157-4505-8741-403C5D89C405}" srcOrd="1" destOrd="0" presId="urn:microsoft.com/office/officeart/2008/layout/LinedList"/>
    <dgm:cxn modelId="{D1B14EE6-508D-48BD-B7A6-911247E815D3}" type="presParOf" srcId="{94260E4E-F157-4505-8741-403C5D89C405}" destId="{65DEDED2-DB3F-4987-8B37-97BDCE81AAE3}" srcOrd="0" destOrd="0" presId="urn:microsoft.com/office/officeart/2008/layout/LinedList"/>
    <dgm:cxn modelId="{D1EC2B53-4E87-4F53-B3A6-6D06FDA0D29B}" type="presParOf" srcId="{94260E4E-F157-4505-8741-403C5D89C405}" destId="{0CB9C657-A883-4C72-97C3-199D1547FB7B}" srcOrd="1" destOrd="0" presId="urn:microsoft.com/office/officeart/2008/layout/LinedList"/>
    <dgm:cxn modelId="{82BEDE41-7385-4287-8A09-1420E3F886CE}" type="presParOf" srcId="{8810D2B1-874D-4F72-A1ED-0394DCB6B6FB}" destId="{522351F5-7FF2-4A48-A438-72752A97DEA1}" srcOrd="2" destOrd="0" presId="urn:microsoft.com/office/officeart/2008/layout/LinedList"/>
    <dgm:cxn modelId="{E9071AD7-0A35-4DAE-A9EF-E93AA6B41513}" type="presParOf" srcId="{8810D2B1-874D-4F72-A1ED-0394DCB6B6FB}" destId="{E37BB852-0605-4F25-8A9C-97BAED80ABEF}" srcOrd="3" destOrd="0" presId="urn:microsoft.com/office/officeart/2008/layout/LinedList"/>
    <dgm:cxn modelId="{9D5B2456-6154-44C6-86B4-48330EA85753}" type="presParOf" srcId="{E37BB852-0605-4F25-8A9C-97BAED80ABEF}" destId="{B58471AF-700C-45F1-A0E9-C71548871DFC}" srcOrd="0" destOrd="0" presId="urn:microsoft.com/office/officeart/2008/layout/LinedList"/>
    <dgm:cxn modelId="{6FC526C3-4AC0-4853-832C-24F248F62D5E}" type="presParOf" srcId="{E37BB852-0605-4F25-8A9C-97BAED80ABEF}" destId="{0B74041E-EB73-4AD0-8B11-A73B76E1E5A7}" srcOrd="1" destOrd="0" presId="urn:microsoft.com/office/officeart/2008/layout/LinedList"/>
    <dgm:cxn modelId="{ED70CD37-C029-4FE5-A67E-B00AD86803CC}" type="presParOf" srcId="{8810D2B1-874D-4F72-A1ED-0394DCB6B6FB}" destId="{90F539BC-2167-48B2-8EE8-AB42F9137106}" srcOrd="4" destOrd="0" presId="urn:microsoft.com/office/officeart/2008/layout/LinedList"/>
    <dgm:cxn modelId="{F1E31BA4-8F17-4A22-9822-4321E76323FB}" type="presParOf" srcId="{8810D2B1-874D-4F72-A1ED-0394DCB6B6FB}" destId="{958F5F54-3F38-4E30-AA38-5316AFBC65DE}" srcOrd="5" destOrd="0" presId="urn:microsoft.com/office/officeart/2008/layout/LinedList"/>
    <dgm:cxn modelId="{07FA6BF7-A58F-47A0-8349-BDFF0127130D}" type="presParOf" srcId="{958F5F54-3F38-4E30-AA38-5316AFBC65DE}" destId="{92459E6F-F6B0-428C-A026-6CFBAA032027}" srcOrd="0" destOrd="0" presId="urn:microsoft.com/office/officeart/2008/layout/LinedList"/>
    <dgm:cxn modelId="{408AFD93-4045-4A53-A346-C22DA889E2B6}" type="presParOf" srcId="{958F5F54-3F38-4E30-AA38-5316AFBC65DE}" destId="{B239A485-EFBA-48B3-A6AA-4650200D072D}" srcOrd="1" destOrd="0" presId="urn:microsoft.com/office/officeart/2008/layout/LinedList"/>
    <dgm:cxn modelId="{E3A27ADF-A4F6-42F5-B013-29ABC4EE0F2E}" type="presParOf" srcId="{8810D2B1-874D-4F72-A1ED-0394DCB6B6FB}" destId="{A7750116-7490-4530-81EB-5A005649C89C}" srcOrd="6" destOrd="0" presId="urn:microsoft.com/office/officeart/2008/layout/LinedList"/>
    <dgm:cxn modelId="{71A20E5D-EC8C-444F-91B1-EEB6B42AAAE8}" type="presParOf" srcId="{8810D2B1-874D-4F72-A1ED-0394DCB6B6FB}" destId="{E26926AB-DEA3-41CC-B412-9229C886788B}" srcOrd="7" destOrd="0" presId="urn:microsoft.com/office/officeart/2008/layout/LinedList"/>
    <dgm:cxn modelId="{3203D8A1-0108-4CFE-BDF0-AD841C56256B}" type="presParOf" srcId="{E26926AB-DEA3-41CC-B412-9229C886788B}" destId="{16E5BC7F-75E6-4197-A40B-C4A95B3581B5}" srcOrd="0" destOrd="0" presId="urn:microsoft.com/office/officeart/2008/layout/LinedList"/>
    <dgm:cxn modelId="{7425FD41-843E-47D7-B608-044667E32607}" type="presParOf" srcId="{E26926AB-DEA3-41CC-B412-9229C886788B}" destId="{BE43E3A5-5924-4445-801F-247FAD683E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13480-3ACD-4989-B6E5-8E871EF93518}">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EDED2-DB3F-4987-8B37-97BDCE81AAE3}">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Generative: creating original ideas. For example, composing and improvising</a:t>
          </a:r>
          <a:endParaRPr lang="en-US" sz="2600" kern="1200" dirty="0"/>
        </a:p>
      </dsp:txBody>
      <dsp:txXfrm>
        <a:off x="0" y="0"/>
        <a:ext cx="6391275" cy="1311671"/>
      </dsp:txXfrm>
    </dsp:sp>
    <dsp:sp modelId="{522351F5-7FF2-4A48-A438-72752A97DEA1}">
      <dsp:nvSpPr>
        <dsp:cNvPr id="0" name=""/>
        <dsp:cNvSpPr/>
      </dsp:nvSpPr>
      <dsp:spPr>
        <a:xfrm>
          <a:off x="0" y="1311671"/>
          <a:ext cx="6391275" cy="0"/>
        </a:xfrm>
        <a:prstGeom prst="line">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8471AF-700C-45F1-A0E9-C71548871DFC}">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Performance: skills for playing instruments or singing</a:t>
          </a:r>
          <a:endParaRPr lang="en-US" sz="2600" kern="1200" dirty="0"/>
        </a:p>
      </dsp:txBody>
      <dsp:txXfrm>
        <a:off x="0" y="1311671"/>
        <a:ext cx="6391275" cy="1311671"/>
      </dsp:txXfrm>
    </dsp:sp>
    <dsp:sp modelId="{90F539BC-2167-48B2-8EE8-AB42F9137106}">
      <dsp:nvSpPr>
        <dsp:cNvPr id="0" name=""/>
        <dsp:cNvSpPr/>
      </dsp:nvSpPr>
      <dsp:spPr>
        <a:xfrm>
          <a:off x="0" y="2623343"/>
          <a:ext cx="6391275" cy="0"/>
        </a:xfrm>
        <a:prstGeom prst="line">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59E6F-F6B0-428C-A026-6CFBAA032027}">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Perceptual: listening, appreciating, appraising</a:t>
          </a:r>
          <a:endParaRPr lang="en-US" sz="2600" kern="1200" dirty="0"/>
        </a:p>
      </dsp:txBody>
      <dsp:txXfrm>
        <a:off x="0" y="2623343"/>
        <a:ext cx="6391275" cy="1311671"/>
      </dsp:txXfrm>
    </dsp:sp>
    <dsp:sp modelId="{A7750116-7490-4530-81EB-5A005649C89C}">
      <dsp:nvSpPr>
        <dsp:cNvPr id="0" name=""/>
        <dsp:cNvSpPr/>
      </dsp:nvSpPr>
      <dsp:spPr>
        <a:xfrm>
          <a:off x="0" y="3935015"/>
          <a:ext cx="6391275"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5BC7F-75E6-4197-A40B-C4A95B3581B5}">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Representation: symbolic representation of music in (</a:t>
          </a:r>
          <a:r>
            <a:rPr lang="en-GB" sz="2600" kern="1200" dirty="0" err="1"/>
            <a:t>e.g</a:t>
          </a:r>
          <a:r>
            <a:rPr lang="en-GB" sz="2600" kern="1200" dirty="0"/>
            <a:t>) notation. </a:t>
          </a:r>
          <a:endParaRPr lang="en-US" sz="2600" kern="1200" dirty="0"/>
        </a:p>
      </dsp:txBody>
      <dsp:txXfrm>
        <a:off x="0" y="3935015"/>
        <a:ext cx="6391275" cy="13116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March 13, 2026</a:t>
            </a:fld>
            <a:endParaRPr lang="en-US" dirty="0"/>
          </a:p>
        </p:txBody>
      </p:sp>
    </p:spTree>
    <p:extLst>
      <p:ext uri="{BB962C8B-B14F-4D97-AF65-F5344CB8AC3E}">
        <p14:creationId xmlns:p14="http://schemas.microsoft.com/office/powerpoint/2010/main" val="64755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Friday, March 13, 2026</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084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Friday, March 13, 2026</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01854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2AC24A9-CCB6-4F8D-B8DB-C2F3692CFA5A}" type="datetimeFigureOut">
              <a:rPr lang="en-US" smtClean="0"/>
              <a:t>3/13/2026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73878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314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7524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392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62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9744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6427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0330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March 13, 2026</a:t>
            </a:fld>
            <a:endParaRPr lang="en-US" dirty="0"/>
          </a:p>
        </p:txBody>
      </p:sp>
    </p:spTree>
    <p:extLst>
      <p:ext uri="{BB962C8B-B14F-4D97-AF65-F5344CB8AC3E}">
        <p14:creationId xmlns:p14="http://schemas.microsoft.com/office/powerpoint/2010/main" val="3263874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8205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82773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GB"/>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9207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3327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220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5103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3/13/2026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6130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23023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2AC24A9-CCB6-4F8D-B8DB-C2F3692CFA5A}"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97228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969C88-B244-455D-A017-012B25B1ACDD}" type="datetimeFigureOut">
              <a:rPr lang="en-US" smtClean="0"/>
              <a:t>3/13/2026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7CE569E-9B7C-4CB9-AB80-C0841F922CF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69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Friday, March 13, 2026</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880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73216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030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6505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429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07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58668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048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9428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105280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37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Friday, March 13, 2026</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865346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03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732214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664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056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932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52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Friday, March 13, 2026</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27748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Friday, March 13, 2026</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06096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Friday, March 13, 2026</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0992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Friday, March 13, 2026</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9722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Friday, March 13, 2026</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95430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March 13, 2026</a:t>
            </a:fld>
            <a:endParaRPr lang="en-US" dirty="0"/>
          </a:p>
        </p:txBody>
      </p:sp>
    </p:spTree>
    <p:extLst>
      <p:ext uri="{BB962C8B-B14F-4D97-AF65-F5344CB8AC3E}">
        <p14:creationId xmlns:p14="http://schemas.microsoft.com/office/powerpoint/2010/main" val="42275930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2AC24A9-CCB6-4F8D-B8DB-C2F3692CFA5A}" type="datetimeFigureOut">
              <a:rPr lang="en-US" smtClean="0"/>
              <a:t>3/13/2026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360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69C88-B244-455D-A017-012B25B1ACDD}" type="datetimeFigureOut">
              <a:rPr lang="en-US" smtClean="0"/>
              <a:pPr/>
              <a:t>3/13/2026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5814631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2" name="Title 1">
            <a:extLst>
              <a:ext uri="{FF2B5EF4-FFF2-40B4-BE49-F238E27FC236}">
                <a16:creationId xmlns:a16="http://schemas.microsoft.com/office/drawing/2014/main" id="{09F51924-3085-4DCF-A3D8-608EA45E7AEC}"/>
              </a:ext>
            </a:extLst>
          </p:cNvPr>
          <p:cNvSpPr>
            <a:spLocks noGrp="1"/>
          </p:cNvSpPr>
          <p:nvPr>
            <p:ph type="ctrTitle"/>
          </p:nvPr>
        </p:nvSpPr>
        <p:spPr>
          <a:xfrm>
            <a:off x="448055" y="655200"/>
            <a:ext cx="5432045" cy="1969200"/>
          </a:xfrm>
        </p:spPr>
        <p:txBody>
          <a:bodyPr anchor="b">
            <a:normAutofit/>
          </a:bodyPr>
          <a:lstStyle/>
          <a:p>
            <a:r>
              <a:rPr lang="en-GB" sz="5400"/>
              <a:t>Musical Progression and Development</a:t>
            </a:r>
          </a:p>
        </p:txBody>
      </p:sp>
      <p:sp>
        <p:nvSpPr>
          <p:cNvPr id="3" name="Subtitle 2">
            <a:extLst>
              <a:ext uri="{FF2B5EF4-FFF2-40B4-BE49-F238E27FC236}">
                <a16:creationId xmlns:a16="http://schemas.microsoft.com/office/drawing/2014/main" id="{B803919E-B2F3-4C2E-A9AE-5D5232C94113}"/>
              </a:ext>
            </a:extLst>
          </p:cNvPr>
          <p:cNvSpPr>
            <a:spLocks noGrp="1"/>
          </p:cNvSpPr>
          <p:nvPr>
            <p:ph type="subTitle" idx="1"/>
          </p:nvPr>
        </p:nvSpPr>
        <p:spPr>
          <a:xfrm>
            <a:off x="448055" y="2624400"/>
            <a:ext cx="5432045" cy="3326456"/>
          </a:xfrm>
        </p:spPr>
        <p:txBody>
          <a:bodyPr>
            <a:normAutofit/>
          </a:bodyPr>
          <a:lstStyle/>
          <a:p>
            <a:r>
              <a:rPr lang="en-GB" sz="6400" dirty="0">
                <a:solidFill>
                  <a:srgbClr val="FF0000">
                    <a:alpha val="55000"/>
                  </a:srgbClr>
                </a:solidFill>
              </a:rPr>
              <a:t>ACTIVITIES MARCH 2026</a:t>
            </a:r>
            <a:endParaRPr lang="en-GB" sz="6400" dirty="0"/>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Top of a violin">
            <a:extLst>
              <a:ext uri="{FF2B5EF4-FFF2-40B4-BE49-F238E27FC236}">
                <a16:creationId xmlns:a16="http://schemas.microsoft.com/office/drawing/2014/main" id="{AD6F7155-9586-4301-A089-008041D0FB64}"/>
              </a:ext>
            </a:extLst>
          </p:cNvPr>
          <p:cNvPicPr>
            <a:picLocks noChangeAspect="1"/>
          </p:cNvPicPr>
          <p:nvPr/>
        </p:nvPicPr>
        <p:blipFill rotWithShape="1">
          <a:blip r:embed="rId2"/>
          <a:srcRect l="34167" r="8601" b="-1"/>
          <a:stretch/>
        </p:blipFill>
        <p:spPr>
          <a:xfrm>
            <a:off x="6311900" y="10"/>
            <a:ext cx="5880100" cy="6857990"/>
          </a:xfrm>
          <a:prstGeom prst="rect">
            <a:avLst/>
          </a:prstGeom>
        </p:spPr>
      </p:pic>
    </p:spTree>
    <p:extLst>
      <p:ext uri="{BB962C8B-B14F-4D97-AF65-F5344CB8AC3E}">
        <p14:creationId xmlns:p14="http://schemas.microsoft.com/office/powerpoint/2010/main" val="408591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8471-8372-7227-B8C5-444C93E63E0A}"/>
              </a:ext>
            </a:extLst>
          </p:cNvPr>
          <p:cNvSpPr>
            <a:spLocks noGrp="1"/>
          </p:cNvSpPr>
          <p:nvPr>
            <p:ph type="title"/>
          </p:nvPr>
        </p:nvSpPr>
        <p:spPr/>
        <p:txBody>
          <a:bodyPr/>
          <a:lstStyle/>
          <a:p>
            <a:r>
              <a:rPr lang="en-GB" dirty="0"/>
              <a:t>Activity 6</a:t>
            </a:r>
          </a:p>
        </p:txBody>
      </p:sp>
      <p:sp>
        <p:nvSpPr>
          <p:cNvPr id="3" name="Content Placeholder 2">
            <a:extLst>
              <a:ext uri="{FF2B5EF4-FFF2-40B4-BE49-F238E27FC236}">
                <a16:creationId xmlns:a16="http://schemas.microsoft.com/office/drawing/2014/main" id="{8840C2E1-0B6D-4A7F-FB2F-C211443AD912}"/>
              </a:ext>
            </a:extLst>
          </p:cNvPr>
          <p:cNvSpPr>
            <a:spLocks noGrp="1"/>
          </p:cNvSpPr>
          <p:nvPr>
            <p:ph idx="1"/>
          </p:nvPr>
        </p:nvSpPr>
        <p:spPr/>
        <p:txBody>
          <a:bodyPr>
            <a:normAutofit/>
          </a:bodyPr>
          <a:lstStyle/>
          <a:p>
            <a:endParaRPr lang="en-GB" dirty="0"/>
          </a:p>
          <a:p>
            <a:pPr marL="0" indent="0">
              <a:buNone/>
            </a:pPr>
            <a:r>
              <a:rPr lang="en-GB" sz="2800" dirty="0"/>
              <a:t>Think about one young person or group of pupils you have taught over the last year. </a:t>
            </a:r>
          </a:p>
          <a:p>
            <a:pPr marL="0" indent="0">
              <a:buNone/>
            </a:pPr>
            <a:r>
              <a:rPr lang="en-GB" sz="2800" dirty="0"/>
              <a:t>How might you describe the musical progression and development they have made to parents or the head teacher? </a:t>
            </a:r>
          </a:p>
          <a:p>
            <a:pPr marL="0" indent="0">
              <a:buNone/>
            </a:pPr>
            <a:endParaRPr lang="en-GB" sz="2800" dirty="0"/>
          </a:p>
        </p:txBody>
      </p:sp>
    </p:spTree>
    <p:extLst>
      <p:ext uri="{BB962C8B-B14F-4D97-AF65-F5344CB8AC3E}">
        <p14:creationId xmlns:p14="http://schemas.microsoft.com/office/powerpoint/2010/main" val="166806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509BCBC-BC92-40F6-A8F4-A56A10938031}"/>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Activity 7</a:t>
            </a:r>
            <a:br>
              <a:rPr lang="en-GB" sz="3200" dirty="0">
                <a:solidFill>
                  <a:srgbClr val="EBEBEB"/>
                </a:solidFill>
              </a:rPr>
            </a:br>
            <a:r>
              <a:rPr lang="en-GB" sz="3200" dirty="0">
                <a:solidFill>
                  <a:srgbClr val="EBEBEB"/>
                </a:solidFill>
              </a:rPr>
              <a:t> Thinking about musical progression and development in relation to the assignment.</a:t>
            </a:r>
          </a:p>
        </p:txBody>
      </p:sp>
      <p:sp>
        <p:nvSpPr>
          <p:cNvPr id="3" name="Content Placeholder 2">
            <a:extLst>
              <a:ext uri="{FF2B5EF4-FFF2-40B4-BE49-F238E27FC236}">
                <a16:creationId xmlns:a16="http://schemas.microsoft.com/office/drawing/2014/main" id="{D55E4002-2369-45DB-8950-0EA0DC1CF787}"/>
              </a:ext>
            </a:extLst>
          </p:cNvPr>
          <p:cNvSpPr>
            <a:spLocks noGrp="1"/>
          </p:cNvSpPr>
          <p:nvPr>
            <p:ph idx="1"/>
          </p:nvPr>
        </p:nvSpPr>
        <p:spPr>
          <a:xfrm>
            <a:off x="5290077" y="437513"/>
            <a:ext cx="5502614" cy="5954325"/>
          </a:xfrm>
        </p:spPr>
        <p:txBody>
          <a:bodyPr anchor="ctr">
            <a:normAutofit/>
          </a:bodyPr>
          <a:lstStyle/>
          <a:p>
            <a:r>
              <a:rPr lang="en-GB" sz="2000" dirty="0"/>
              <a:t>Make an initial choice about the case study for your assignment?</a:t>
            </a:r>
          </a:p>
          <a:p>
            <a:r>
              <a:rPr lang="en-GB" sz="2000" dirty="0"/>
              <a:t>How will your teaching decisions be influenced by your children’s stage of musical development? </a:t>
            </a:r>
          </a:p>
          <a:p>
            <a:r>
              <a:rPr lang="en-GB" sz="2000" dirty="0"/>
              <a:t>Consider the musical progress the children have made over the time your have taught them? </a:t>
            </a:r>
          </a:p>
          <a:p>
            <a:r>
              <a:rPr lang="en-GB" sz="2000" dirty="0"/>
              <a:t>What impact does the context have on children’s musical learning? How does it facilitate and/or present barriers to children’s musical progression and/or development (in and out of school).</a:t>
            </a:r>
          </a:p>
          <a:p>
            <a:pPr marL="0" indent="0">
              <a:buNone/>
            </a:pPr>
            <a:endParaRPr lang="en-GB" sz="2000" dirty="0"/>
          </a:p>
        </p:txBody>
      </p:sp>
    </p:spTree>
    <p:extLst>
      <p:ext uri="{BB962C8B-B14F-4D97-AF65-F5344CB8AC3E}">
        <p14:creationId xmlns:p14="http://schemas.microsoft.com/office/powerpoint/2010/main" val="94498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89242-52F2-A749-8EE3-2880903F949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F567AE4-5324-D210-BE00-F11CDE79B642}"/>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Activity 1</a:t>
            </a:r>
          </a:p>
        </p:txBody>
      </p:sp>
      <p:sp>
        <p:nvSpPr>
          <p:cNvPr id="3" name="Content Placeholder 2">
            <a:extLst>
              <a:ext uri="{FF2B5EF4-FFF2-40B4-BE49-F238E27FC236}">
                <a16:creationId xmlns:a16="http://schemas.microsoft.com/office/drawing/2014/main" id="{8921B5AC-6D3D-8FE5-D224-E41F2F844B46}"/>
              </a:ext>
            </a:extLst>
          </p:cNvPr>
          <p:cNvSpPr>
            <a:spLocks noGrp="1"/>
          </p:cNvSpPr>
          <p:nvPr>
            <p:ph idx="1"/>
          </p:nvPr>
        </p:nvSpPr>
        <p:spPr>
          <a:xfrm>
            <a:off x="5290077" y="437513"/>
            <a:ext cx="5502614" cy="5954325"/>
          </a:xfrm>
        </p:spPr>
        <p:txBody>
          <a:bodyPr anchor="ctr">
            <a:normAutofit/>
          </a:bodyPr>
          <a:lstStyle/>
          <a:p>
            <a:pPr marL="0" indent="0">
              <a:buNone/>
            </a:pPr>
            <a:r>
              <a:rPr lang="en-GB" sz="2000" dirty="0"/>
              <a:t>Musical Progression and Musical Development are often used interchangeably. However, it is important to distinguish between the two. </a:t>
            </a:r>
          </a:p>
          <a:p>
            <a:pPr marL="0" indent="0">
              <a:buNone/>
            </a:pPr>
            <a:r>
              <a:rPr lang="en-GB" sz="2000" dirty="0"/>
              <a:t>Question :</a:t>
            </a:r>
          </a:p>
          <a:p>
            <a:pPr marL="0" indent="0">
              <a:buNone/>
            </a:pPr>
            <a:r>
              <a:rPr lang="en-GB" sz="2000" dirty="0"/>
              <a:t>What do you think is the difference between:</a:t>
            </a:r>
          </a:p>
          <a:p>
            <a:pPr>
              <a:buFontTx/>
              <a:buChar char="-"/>
            </a:pPr>
            <a:r>
              <a:rPr lang="en-GB" sz="2000" dirty="0"/>
              <a:t>Musical Progression and…</a:t>
            </a:r>
          </a:p>
          <a:p>
            <a:pPr>
              <a:buFontTx/>
              <a:buChar char="-"/>
            </a:pPr>
            <a:r>
              <a:rPr lang="en-GB" sz="2000" dirty="0"/>
              <a:t>Musical Development?</a:t>
            </a:r>
          </a:p>
          <a:p>
            <a:pPr marL="0" indent="0">
              <a:buNone/>
            </a:pPr>
            <a:r>
              <a:rPr lang="en-GB" sz="2000" dirty="0"/>
              <a:t>Write a one or two sentence definition/description for each. </a:t>
            </a:r>
          </a:p>
        </p:txBody>
      </p:sp>
    </p:spTree>
    <p:extLst>
      <p:ext uri="{BB962C8B-B14F-4D97-AF65-F5344CB8AC3E}">
        <p14:creationId xmlns:p14="http://schemas.microsoft.com/office/powerpoint/2010/main" val="235728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010F-6121-4FD2-865D-E221C58F0F38}"/>
              </a:ext>
            </a:extLst>
          </p:cNvPr>
          <p:cNvSpPr>
            <a:spLocks noGrp="1"/>
          </p:cNvSpPr>
          <p:nvPr>
            <p:ph type="title"/>
          </p:nvPr>
        </p:nvSpPr>
        <p:spPr/>
        <p:txBody>
          <a:bodyPr>
            <a:normAutofit/>
          </a:bodyPr>
          <a:lstStyle/>
          <a:p>
            <a:r>
              <a:rPr lang="en-GB" dirty="0"/>
              <a:t>Activity 2</a:t>
            </a:r>
          </a:p>
        </p:txBody>
      </p:sp>
      <p:sp>
        <p:nvSpPr>
          <p:cNvPr id="3" name="Content Placeholder 2">
            <a:extLst>
              <a:ext uri="{FF2B5EF4-FFF2-40B4-BE49-F238E27FC236}">
                <a16:creationId xmlns:a16="http://schemas.microsoft.com/office/drawing/2014/main" id="{91F62FD8-1DC5-47BD-AA4F-91F39F534077}"/>
              </a:ext>
            </a:extLst>
          </p:cNvPr>
          <p:cNvSpPr>
            <a:spLocks noGrp="1"/>
          </p:cNvSpPr>
          <p:nvPr>
            <p:ph idx="1"/>
          </p:nvPr>
        </p:nvSpPr>
        <p:spPr>
          <a:xfrm>
            <a:off x="1322733" y="2586722"/>
            <a:ext cx="8825659" cy="3416300"/>
          </a:xfrm>
        </p:spPr>
        <p:txBody>
          <a:bodyPr>
            <a:normAutofit fontScale="92500" lnSpcReduction="20000"/>
          </a:bodyPr>
          <a:lstStyle/>
          <a:p>
            <a:pPr marL="0" indent="0">
              <a:buNone/>
            </a:pPr>
            <a:r>
              <a:rPr lang="en-GB" dirty="0">
                <a:solidFill>
                  <a:srgbClr val="C00000"/>
                </a:solidFill>
              </a:rPr>
              <a:t>IN GROUPS</a:t>
            </a:r>
          </a:p>
          <a:p>
            <a:pPr marL="0" indent="0">
              <a:buNone/>
            </a:pPr>
            <a:r>
              <a:rPr lang="en-GB" dirty="0">
                <a:solidFill>
                  <a:srgbClr val="C00000"/>
                </a:solidFill>
              </a:rPr>
              <a:t>Progression ‘getting better’ (Type 1 Progression)</a:t>
            </a:r>
          </a:p>
          <a:p>
            <a:r>
              <a:rPr lang="en-GB" dirty="0"/>
              <a:t>What do you want pupils to ‘get better at’ in order  to demonstrate they are making musical progress? </a:t>
            </a:r>
          </a:p>
          <a:p>
            <a:r>
              <a:rPr lang="en-GB" dirty="0"/>
              <a:t>Drawing on your own teaching. Which individual or group do you feel has made most progress and why? </a:t>
            </a:r>
          </a:p>
          <a:p>
            <a:r>
              <a:rPr lang="en-GB" dirty="0"/>
              <a:t>What evidence might you draw on to show this progress?</a:t>
            </a:r>
          </a:p>
          <a:p>
            <a:pPr marL="0" indent="0">
              <a:buNone/>
            </a:pPr>
            <a:r>
              <a:rPr lang="en-GB" dirty="0">
                <a:solidFill>
                  <a:srgbClr val="FF0000"/>
                </a:solidFill>
              </a:rPr>
              <a:t>Progression Routes. (Type 2 Progression)</a:t>
            </a:r>
          </a:p>
          <a:p>
            <a:pPr marL="0" indent="0">
              <a:buNone/>
            </a:pPr>
            <a:r>
              <a:rPr lang="en-GB" dirty="0">
                <a:solidFill>
                  <a:schemeClr val="tx1"/>
                </a:solidFill>
              </a:rPr>
              <a:t>What are the progression barriers experienced by the children you teach? How do you overcome these? (This is the context question and can relate to both the context of the school and the wider context beyond school).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6050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C73D2ABB-4CCC-42C1-8CF2-C2D3FF4F2B90}"/>
              </a:ext>
            </a:extLst>
          </p:cNvPr>
          <p:cNvSpPr>
            <a:spLocks noGrp="1"/>
          </p:cNvSpPr>
          <p:nvPr>
            <p:ph type="title"/>
          </p:nvPr>
        </p:nvSpPr>
        <p:spPr>
          <a:xfrm>
            <a:off x="952108" y="954756"/>
            <a:ext cx="2730414" cy="4946003"/>
          </a:xfrm>
        </p:spPr>
        <p:txBody>
          <a:bodyPr>
            <a:normAutofit/>
          </a:bodyPr>
          <a:lstStyle/>
          <a:p>
            <a:r>
              <a:rPr lang="en-GB" sz="3700" dirty="0">
                <a:solidFill>
                  <a:srgbClr val="FFFFFF"/>
                </a:solidFill>
              </a:rPr>
              <a:t>Activity 3:  Thinking about Musical Development.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D4F1DD70-D0CE-4EF1-AE4C-5C38F48F0B4E}"/>
              </a:ext>
            </a:extLst>
          </p:cNvPr>
          <p:cNvSpPr>
            <a:spLocks noGrp="1"/>
          </p:cNvSpPr>
          <p:nvPr>
            <p:ph idx="1"/>
          </p:nvPr>
        </p:nvSpPr>
        <p:spPr>
          <a:xfrm>
            <a:off x="5140934" y="469900"/>
            <a:ext cx="5953630" cy="5405968"/>
          </a:xfrm>
        </p:spPr>
        <p:txBody>
          <a:bodyPr anchor="ctr">
            <a:normAutofit/>
          </a:bodyPr>
          <a:lstStyle/>
          <a:p>
            <a:pPr marL="0" indent="0">
              <a:lnSpc>
                <a:spcPct val="90000"/>
              </a:lnSpc>
              <a:buNone/>
            </a:pPr>
            <a:r>
              <a:rPr lang="en-GB" dirty="0"/>
              <a:t>For each of the ages 4yrs, 8yrs, 11yrs and 16yrs. What do your experience and intuition tell you about the kinds of musical knowledge, learning and engagement children and young people will demonstrate and what musically is important to them? e.g. </a:t>
            </a:r>
          </a:p>
          <a:p>
            <a:pPr>
              <a:lnSpc>
                <a:spcPct val="90000"/>
              </a:lnSpc>
              <a:buFontTx/>
              <a:buChar char="-"/>
            </a:pPr>
            <a:r>
              <a:rPr lang="en-GB" dirty="0"/>
              <a:t>The kinds of music CYP listen to.</a:t>
            </a:r>
          </a:p>
          <a:p>
            <a:pPr>
              <a:lnSpc>
                <a:spcPct val="90000"/>
              </a:lnSpc>
              <a:buFontTx/>
              <a:buChar char="-"/>
            </a:pPr>
            <a:r>
              <a:rPr lang="en-GB" dirty="0"/>
              <a:t>How they might talk about/describe music.</a:t>
            </a:r>
          </a:p>
          <a:p>
            <a:pPr>
              <a:lnSpc>
                <a:spcPct val="90000"/>
              </a:lnSpc>
              <a:buFontTx/>
              <a:buChar char="-"/>
            </a:pPr>
            <a:r>
              <a:rPr lang="en-GB" dirty="0"/>
              <a:t>Their performances/singing.</a:t>
            </a:r>
          </a:p>
          <a:p>
            <a:pPr>
              <a:lnSpc>
                <a:spcPct val="90000"/>
              </a:lnSpc>
              <a:buFontTx/>
              <a:buChar char="-"/>
            </a:pPr>
            <a:r>
              <a:rPr lang="en-GB" dirty="0"/>
              <a:t>Their compositions and improvisations </a:t>
            </a:r>
          </a:p>
          <a:p>
            <a:pPr marL="0" indent="0">
              <a:lnSpc>
                <a:spcPct val="90000"/>
              </a:lnSpc>
              <a:buNone/>
            </a:pPr>
            <a:r>
              <a:rPr lang="en-GB" dirty="0"/>
              <a:t>Work in groups and use the form ‘Thinking about Musical Development’ to record your responses. </a:t>
            </a:r>
          </a:p>
        </p:txBody>
      </p:sp>
    </p:spTree>
    <p:extLst>
      <p:ext uri="{BB962C8B-B14F-4D97-AF65-F5344CB8AC3E}">
        <p14:creationId xmlns:p14="http://schemas.microsoft.com/office/powerpoint/2010/main" val="314631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65BFD3CC-4339-4218-80B2-198DD8102B03}"/>
              </a:ext>
            </a:extLst>
          </p:cNvPr>
          <p:cNvSpPr>
            <a:spLocks noGrp="1"/>
          </p:cNvSpPr>
          <p:nvPr>
            <p:ph type="title"/>
          </p:nvPr>
        </p:nvSpPr>
        <p:spPr>
          <a:xfrm>
            <a:off x="952108" y="954756"/>
            <a:ext cx="2730414" cy="4946003"/>
          </a:xfrm>
        </p:spPr>
        <p:txBody>
          <a:bodyPr>
            <a:normAutofit/>
          </a:bodyPr>
          <a:lstStyle/>
          <a:p>
            <a:r>
              <a:rPr lang="en-GB" sz="3700" dirty="0">
                <a:solidFill>
                  <a:srgbClr val="FFFFFF"/>
                </a:solidFill>
              </a:rPr>
              <a:t>Activity 4 Models of Musical Development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4D68545A-79AD-4980-8F60-DA6F98E2426A}"/>
              </a:ext>
            </a:extLst>
          </p:cNvPr>
          <p:cNvSpPr>
            <a:spLocks noGrp="1"/>
          </p:cNvSpPr>
          <p:nvPr>
            <p:ph idx="1"/>
          </p:nvPr>
        </p:nvSpPr>
        <p:spPr>
          <a:xfrm>
            <a:off x="5140934" y="481475"/>
            <a:ext cx="5953630" cy="5405968"/>
          </a:xfrm>
        </p:spPr>
        <p:txBody>
          <a:bodyPr anchor="ctr">
            <a:normAutofit/>
          </a:bodyPr>
          <a:lstStyle/>
          <a:p>
            <a:pPr marL="0" indent="0">
              <a:lnSpc>
                <a:spcPct val="90000"/>
              </a:lnSpc>
              <a:buNone/>
            </a:pPr>
            <a:r>
              <a:rPr lang="en-GB" sz="1500" dirty="0"/>
              <a:t>The Handout ‘Some Models of Musical and Artistic Development’ outlines 5 different models of musical development from:</a:t>
            </a:r>
          </a:p>
          <a:p>
            <a:pPr>
              <a:lnSpc>
                <a:spcPct val="90000"/>
              </a:lnSpc>
            </a:pPr>
            <a:r>
              <a:rPr lang="en-GB" sz="1500" dirty="0"/>
              <a:t>Swanwick and Tillman</a:t>
            </a:r>
          </a:p>
          <a:p>
            <a:pPr>
              <a:lnSpc>
                <a:spcPct val="90000"/>
              </a:lnSpc>
            </a:pPr>
            <a:r>
              <a:rPr lang="en-GB" sz="1500" dirty="0"/>
              <a:t>Welch/Moog</a:t>
            </a:r>
          </a:p>
          <a:p>
            <a:pPr>
              <a:lnSpc>
                <a:spcPct val="90000"/>
              </a:lnSpc>
            </a:pPr>
            <a:r>
              <a:rPr lang="en-GB" sz="1500" dirty="0" err="1"/>
              <a:t>Shuter</a:t>
            </a:r>
            <a:r>
              <a:rPr lang="en-GB" sz="1500" dirty="0"/>
              <a:t>-Dyson and Gabriel</a:t>
            </a:r>
          </a:p>
          <a:p>
            <a:pPr>
              <a:lnSpc>
                <a:spcPct val="90000"/>
              </a:lnSpc>
            </a:pPr>
            <a:r>
              <a:rPr lang="en-GB" sz="1500" dirty="0"/>
              <a:t>Sloboda</a:t>
            </a:r>
          </a:p>
          <a:p>
            <a:pPr>
              <a:lnSpc>
                <a:spcPct val="90000"/>
              </a:lnSpc>
            </a:pPr>
            <a:r>
              <a:rPr lang="en-GB" sz="1500" dirty="0"/>
              <a:t>Ross</a:t>
            </a:r>
          </a:p>
          <a:p>
            <a:pPr marL="0" indent="0">
              <a:lnSpc>
                <a:spcPct val="90000"/>
              </a:lnSpc>
              <a:buNone/>
            </a:pPr>
            <a:endParaRPr lang="en-GB" sz="1500" dirty="0"/>
          </a:p>
          <a:p>
            <a:pPr marL="0" indent="0">
              <a:lnSpc>
                <a:spcPct val="90000"/>
              </a:lnSpc>
              <a:buNone/>
            </a:pPr>
            <a:r>
              <a:rPr lang="en-GB" sz="1500" dirty="0"/>
              <a:t>Read through these and think about the following:</a:t>
            </a:r>
          </a:p>
          <a:p>
            <a:pPr>
              <a:lnSpc>
                <a:spcPct val="90000"/>
              </a:lnSpc>
            </a:pPr>
            <a:r>
              <a:rPr lang="en-GB" sz="1500" dirty="0"/>
              <a:t>Which model closely aligns with your experience of how children 	develop musically?</a:t>
            </a:r>
          </a:p>
          <a:p>
            <a:pPr>
              <a:lnSpc>
                <a:spcPct val="90000"/>
              </a:lnSpc>
            </a:pPr>
            <a:r>
              <a:rPr lang="en-GB" sz="1500" dirty="0"/>
              <a:t>What differences might you expect to observe in children’s musical engagement at 5/8/11? </a:t>
            </a:r>
          </a:p>
          <a:p>
            <a:pPr>
              <a:lnSpc>
                <a:spcPct val="90000"/>
              </a:lnSpc>
            </a:pPr>
            <a:r>
              <a:rPr lang="en-GB" sz="1500" dirty="0"/>
              <a:t>What do they imply for the role of the teacher at each key stage and particularly  key stage key stages 2 and 3?</a:t>
            </a:r>
          </a:p>
        </p:txBody>
      </p:sp>
    </p:spTree>
    <p:extLst>
      <p:ext uri="{BB962C8B-B14F-4D97-AF65-F5344CB8AC3E}">
        <p14:creationId xmlns:p14="http://schemas.microsoft.com/office/powerpoint/2010/main" val="362499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8F08-0FB1-FFD9-3A44-181EAF9E470E}"/>
              </a:ext>
            </a:extLst>
          </p:cNvPr>
          <p:cNvSpPr>
            <a:spLocks noGrp="1"/>
          </p:cNvSpPr>
          <p:nvPr>
            <p:ph type="title"/>
          </p:nvPr>
        </p:nvSpPr>
        <p:spPr/>
        <p:txBody>
          <a:bodyPr/>
          <a:lstStyle/>
          <a:p>
            <a:r>
              <a:rPr lang="en-GB" dirty="0"/>
              <a:t>Activity 5: Thinking through musical progress and development.</a:t>
            </a:r>
          </a:p>
        </p:txBody>
      </p:sp>
      <p:sp>
        <p:nvSpPr>
          <p:cNvPr id="3" name="Content Placeholder 2">
            <a:extLst>
              <a:ext uri="{FF2B5EF4-FFF2-40B4-BE49-F238E27FC236}">
                <a16:creationId xmlns:a16="http://schemas.microsoft.com/office/drawing/2014/main" id="{7C58AF00-9264-FA9C-53CA-075011A43A6A}"/>
              </a:ext>
            </a:extLst>
          </p:cNvPr>
          <p:cNvSpPr>
            <a:spLocks noGrp="1"/>
          </p:cNvSpPr>
          <p:nvPr>
            <p:ph idx="1"/>
          </p:nvPr>
        </p:nvSpPr>
        <p:spPr/>
        <p:txBody>
          <a:bodyPr>
            <a:normAutofit fontScale="92500" lnSpcReduction="20000"/>
          </a:bodyPr>
          <a:lstStyle/>
          <a:p>
            <a:pPr marL="0" indent="0">
              <a:buNone/>
            </a:pPr>
            <a:endParaRPr lang="en-GB" dirty="0"/>
          </a:p>
          <a:p>
            <a:pPr marL="0" indent="0">
              <a:buNone/>
            </a:pPr>
            <a:r>
              <a:rPr lang="en-GB" dirty="0"/>
              <a:t>Using the handout/online document, discuss and sketch out what you think might characterise the following in some of the children you teach. </a:t>
            </a:r>
          </a:p>
          <a:p>
            <a:r>
              <a:rPr lang="en-GB" dirty="0"/>
              <a:t>Increasing depth</a:t>
            </a:r>
          </a:p>
          <a:p>
            <a:r>
              <a:rPr lang="en-GB" dirty="0"/>
              <a:t>Increasing breadth</a:t>
            </a:r>
          </a:p>
          <a:p>
            <a:r>
              <a:rPr lang="en-GB" dirty="0"/>
              <a:t>Enhancing skills (practical and cognitive)</a:t>
            </a:r>
          </a:p>
          <a:p>
            <a:r>
              <a:rPr lang="en-GB" dirty="0"/>
              <a:t>Allowing for personal engagement.</a:t>
            </a:r>
          </a:p>
          <a:p>
            <a:r>
              <a:rPr lang="en-GB" dirty="0"/>
              <a:t>Formulation and articulation of value judgements</a:t>
            </a:r>
          </a:p>
          <a:p>
            <a:r>
              <a:rPr lang="en-GB" dirty="0"/>
              <a:t>Developing understanding.</a:t>
            </a:r>
          </a:p>
          <a:p>
            <a:pPr marL="0" indent="0">
              <a:buNone/>
            </a:pPr>
            <a:r>
              <a:rPr lang="en-GB" dirty="0"/>
              <a:t> </a:t>
            </a:r>
          </a:p>
        </p:txBody>
      </p:sp>
    </p:spTree>
    <p:extLst>
      <p:ext uri="{BB962C8B-B14F-4D97-AF65-F5344CB8AC3E}">
        <p14:creationId xmlns:p14="http://schemas.microsoft.com/office/powerpoint/2010/main" val="35496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2" name="Rectangle 1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y plastic numbers">
            <a:extLst>
              <a:ext uri="{FF2B5EF4-FFF2-40B4-BE49-F238E27FC236}">
                <a16:creationId xmlns:a16="http://schemas.microsoft.com/office/drawing/2014/main" id="{4B87D53E-479A-9AA5-9389-3E49FFFF5F0C}"/>
              </a:ext>
            </a:extLst>
          </p:cNvPr>
          <p:cNvPicPr>
            <a:picLocks noChangeAspect="1"/>
          </p:cNvPicPr>
          <p:nvPr/>
        </p:nvPicPr>
        <p:blipFill>
          <a:blip r:embed="rId3">
            <a:alphaModFix amt="40000"/>
          </a:blip>
          <a:srcRect t="9380" b="6350"/>
          <a:stretch>
            <a:fill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DE820BAD-D14C-0D7C-751E-BA0CC1E5CFCD}"/>
              </a:ext>
            </a:extLst>
          </p:cNvPr>
          <p:cNvSpPr txBox="1"/>
          <p:nvPr/>
        </p:nvSpPr>
        <p:spPr>
          <a:xfrm>
            <a:off x="1154955" y="2099733"/>
            <a:ext cx="8825658" cy="2677648"/>
          </a:xfrm>
          <a:prstGeom prst="rect">
            <a:avLst/>
          </a:prstGeom>
        </p:spPr>
        <p:txBody>
          <a:bodyPr vert="horz" lIns="91440" tIns="45720" rIns="91440" bIns="45720" rtlCol="0" anchor="b">
            <a:normAutofit/>
          </a:bodyPr>
          <a:lstStyle/>
          <a:p>
            <a:pPr defTabSz="457200">
              <a:spcBef>
                <a:spcPct val="0"/>
              </a:spcBef>
              <a:spcAft>
                <a:spcPts val="600"/>
              </a:spcAft>
            </a:pPr>
            <a:r>
              <a:rPr lang="en-US" sz="5400" dirty="0">
                <a:latin typeface="+mj-lt"/>
                <a:ea typeface="+mj-ea"/>
                <a:cs typeface="+mj-cs"/>
              </a:rPr>
              <a:t>USEFUL SLIDES FOR ACTIVITY 5</a:t>
            </a:r>
          </a:p>
        </p:txBody>
      </p:sp>
    </p:spTree>
    <p:extLst>
      <p:ext uri="{BB962C8B-B14F-4D97-AF65-F5344CB8AC3E}">
        <p14:creationId xmlns:p14="http://schemas.microsoft.com/office/powerpoint/2010/main" val="336771052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4" name="Rectangle 3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Oval 3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2F407A30-F2AC-4919-AA19-2A6ECD212290}"/>
              </a:ext>
            </a:extLst>
          </p:cNvPr>
          <p:cNvSpPr>
            <a:spLocks noGrp="1"/>
          </p:cNvSpPr>
          <p:nvPr>
            <p:ph type="title"/>
          </p:nvPr>
        </p:nvSpPr>
        <p:spPr>
          <a:xfrm>
            <a:off x="1154955" y="973667"/>
            <a:ext cx="2942210" cy="4833745"/>
          </a:xfrm>
        </p:spPr>
        <p:txBody>
          <a:bodyPr>
            <a:normAutofit/>
          </a:bodyPr>
          <a:lstStyle/>
          <a:p>
            <a:pPr>
              <a:lnSpc>
                <a:spcPct val="90000"/>
              </a:lnSpc>
            </a:pPr>
            <a:r>
              <a:rPr lang="en-GB" sz="2300" dirty="0">
                <a:solidFill>
                  <a:srgbClr val="EBEBEB"/>
                </a:solidFill>
              </a:rPr>
              <a:t>Four main areas of development and progression  in music education(Fautley in Savage, 2013. p 75)</a:t>
            </a:r>
            <a:br>
              <a:rPr lang="en-GB" sz="2300" dirty="0">
                <a:solidFill>
                  <a:srgbClr val="EBEBEB"/>
                </a:solidFill>
              </a:rPr>
            </a:br>
            <a:endParaRPr lang="en-GB" sz="2300" dirty="0">
              <a:solidFill>
                <a:srgbClr val="EBEBEB"/>
              </a:solidFill>
            </a:endParaRP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D29F0298-598E-4ACD-8D1A-4F020C58282E}"/>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4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9FA7-A70D-4D6F-ACBB-309ABFF010CA}"/>
              </a:ext>
            </a:extLst>
          </p:cNvPr>
          <p:cNvSpPr>
            <a:spLocks noGrp="1"/>
          </p:cNvSpPr>
          <p:nvPr>
            <p:ph type="title"/>
          </p:nvPr>
        </p:nvSpPr>
        <p:spPr/>
        <p:txBody>
          <a:bodyPr/>
          <a:lstStyle/>
          <a:p>
            <a:r>
              <a:rPr lang="en-GB" dirty="0"/>
              <a:t>Six ways in which they can develop:</a:t>
            </a:r>
          </a:p>
        </p:txBody>
      </p:sp>
      <p:sp>
        <p:nvSpPr>
          <p:cNvPr id="3" name="Content Placeholder 2">
            <a:extLst>
              <a:ext uri="{FF2B5EF4-FFF2-40B4-BE49-F238E27FC236}">
                <a16:creationId xmlns:a16="http://schemas.microsoft.com/office/drawing/2014/main" id="{DA454F87-CC38-42DC-B8FE-0BFFB564D982}"/>
              </a:ext>
            </a:extLst>
          </p:cNvPr>
          <p:cNvSpPr>
            <a:spLocks noGrp="1"/>
          </p:cNvSpPr>
          <p:nvPr>
            <p:ph idx="1"/>
          </p:nvPr>
        </p:nvSpPr>
        <p:spPr/>
        <p:txBody>
          <a:bodyPr>
            <a:normAutofit fontScale="92500" lnSpcReduction="20000"/>
          </a:bodyPr>
          <a:lstStyle/>
          <a:p>
            <a:r>
              <a:rPr lang="en-GB" dirty="0"/>
              <a:t>Increasing depth</a:t>
            </a:r>
          </a:p>
          <a:p>
            <a:r>
              <a:rPr lang="en-GB" dirty="0"/>
              <a:t>Increasing breadth</a:t>
            </a:r>
          </a:p>
          <a:p>
            <a:r>
              <a:rPr lang="en-GB" dirty="0"/>
              <a:t>Enhancing skills (practical and cognitive)</a:t>
            </a:r>
          </a:p>
          <a:p>
            <a:r>
              <a:rPr lang="en-GB" dirty="0"/>
              <a:t>Allowing for personal engagement.</a:t>
            </a:r>
          </a:p>
          <a:p>
            <a:r>
              <a:rPr lang="en-GB" dirty="0"/>
              <a:t>Formulation and articulation of value judgements</a:t>
            </a:r>
          </a:p>
          <a:p>
            <a:r>
              <a:rPr lang="en-GB" dirty="0"/>
              <a:t>Developing understanding.</a:t>
            </a:r>
          </a:p>
          <a:p>
            <a:pPr marL="0" indent="0">
              <a:buNone/>
            </a:pPr>
            <a:r>
              <a:rPr lang="en-GB" dirty="0"/>
              <a:t>Managing these all at the same time is another plate-spinning act for the music teacher to undertake. Realistically, however, developmental proceeds slowly and so varying attention between these areas is the most likely way for teachers to deal with this. Indeed, so intertwined are they that atomistic separation sometimes becomes difficult. (Fautley in Savage, 2013, 76)</a:t>
            </a:r>
          </a:p>
        </p:txBody>
      </p:sp>
    </p:spTree>
    <p:extLst>
      <p:ext uri="{BB962C8B-B14F-4D97-AF65-F5344CB8AC3E}">
        <p14:creationId xmlns:p14="http://schemas.microsoft.com/office/powerpoint/2010/main" val="42625306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inLineVTI">
  <a:themeElements>
    <a:clrScheme name="AnalogousFromLightSeedLeftStep">
      <a:dk1>
        <a:srgbClr val="000000"/>
      </a:dk1>
      <a:lt1>
        <a:srgbClr val="FFFFFF"/>
      </a:lt1>
      <a:dk2>
        <a:srgbClr val="3C3522"/>
      </a:dk2>
      <a:lt2>
        <a:srgbClr val="E8E7E2"/>
      </a:lt2>
      <a:accent1>
        <a:srgbClr val="96A1C6"/>
      </a:accent1>
      <a:accent2>
        <a:srgbClr val="7FA5BA"/>
      </a:accent2>
      <a:accent3>
        <a:srgbClr val="82ACA9"/>
      </a:accent3>
      <a:accent4>
        <a:srgbClr val="77AE93"/>
      </a:accent4>
      <a:accent5>
        <a:srgbClr val="83AF88"/>
      </a:accent5>
      <a:accent6>
        <a:srgbClr val="89AF77"/>
      </a:accent6>
      <a:hlink>
        <a:srgbClr val="8F8256"/>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180</TotalTime>
  <Words>734</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 Light</vt:lpstr>
      <vt:lpstr>Century Gothic</vt:lpstr>
      <vt:lpstr>Garamond</vt:lpstr>
      <vt:lpstr>Source Sans Pro</vt:lpstr>
      <vt:lpstr>Source Sans Pro Light</vt:lpstr>
      <vt:lpstr>Wingdings 3</vt:lpstr>
      <vt:lpstr>ThinLineVTI</vt:lpstr>
      <vt:lpstr>1_Ion Boardroom</vt:lpstr>
      <vt:lpstr>Organic</vt:lpstr>
      <vt:lpstr>Musical Progression and Development</vt:lpstr>
      <vt:lpstr>Activity 1</vt:lpstr>
      <vt:lpstr>Activity 2</vt:lpstr>
      <vt:lpstr>Activity 3:  Thinking about Musical Development.</vt:lpstr>
      <vt:lpstr>Activity 4 Models of Musical Development</vt:lpstr>
      <vt:lpstr>Activity 5: Thinking through musical progress and development.</vt:lpstr>
      <vt:lpstr>PowerPoint Presentation</vt:lpstr>
      <vt:lpstr>Four main areas of development and progression  in music education(Fautley in Savage, 2013. p 75) </vt:lpstr>
      <vt:lpstr>Six ways in which they can develop:</vt:lpstr>
      <vt:lpstr>Activity 6</vt:lpstr>
      <vt:lpstr>Activity 7  Thinking about musical progression and development in relation to the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Musical Progression and Development</dc:title>
  <dc:creator>gary spruce</dc:creator>
  <cp:lastModifiedBy>gary spruce</cp:lastModifiedBy>
  <cp:revision>12</cp:revision>
  <dcterms:created xsi:type="dcterms:W3CDTF">2022-01-15T10:00:54Z</dcterms:created>
  <dcterms:modified xsi:type="dcterms:W3CDTF">2026-03-13T12:35:46Z</dcterms:modified>
</cp:coreProperties>
</file>