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28"/>
  </p:notesMasterIdLst>
  <p:sldIdLst>
    <p:sldId id="292" r:id="rId2"/>
    <p:sldId id="261" r:id="rId3"/>
    <p:sldId id="260" r:id="rId4"/>
    <p:sldId id="257" r:id="rId5"/>
    <p:sldId id="259" r:id="rId6"/>
    <p:sldId id="262" r:id="rId7"/>
    <p:sldId id="263" r:id="rId8"/>
    <p:sldId id="264" r:id="rId9"/>
    <p:sldId id="265" r:id="rId10"/>
    <p:sldId id="294" r:id="rId11"/>
    <p:sldId id="268" r:id="rId12"/>
    <p:sldId id="283" r:id="rId13"/>
    <p:sldId id="284" r:id="rId14"/>
    <p:sldId id="267" r:id="rId15"/>
    <p:sldId id="293" r:id="rId16"/>
    <p:sldId id="290" r:id="rId17"/>
    <p:sldId id="288" r:id="rId18"/>
    <p:sldId id="277" r:id="rId19"/>
    <p:sldId id="271" r:id="rId20"/>
    <p:sldId id="279" r:id="rId21"/>
    <p:sldId id="266" r:id="rId22"/>
    <p:sldId id="280" r:id="rId23"/>
    <p:sldId id="282" r:id="rId24"/>
    <p:sldId id="275" r:id="rId25"/>
    <p:sldId id="286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1"/>
    <p:restoredTop sz="96164"/>
  </p:normalViewPr>
  <p:slideViewPr>
    <p:cSldViewPr snapToGrid="0" snapToObjects="1">
      <p:cViewPr varScale="1">
        <p:scale>
          <a:sx n="88" d="100"/>
          <a:sy n="88" d="100"/>
        </p:scale>
        <p:origin x="21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49749-7E74-41B2-9D9D-12C30A5432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CD61DA-7311-4296-AFA3-125F8C7F28AA}">
      <dgm:prSet/>
      <dgm:spPr/>
      <dgm:t>
        <a:bodyPr/>
        <a:lstStyle/>
        <a:p>
          <a:r>
            <a:rPr lang="en-US"/>
            <a:t>15 minute in person presentation</a:t>
          </a:r>
        </a:p>
      </dgm:t>
    </dgm:pt>
    <dgm:pt modelId="{30E0C71A-5E22-41BE-A0CA-2E36D558B1FC}" type="parTrans" cxnId="{372E6F70-5DCD-45D7-8D68-8B9B226CF441}">
      <dgm:prSet/>
      <dgm:spPr/>
      <dgm:t>
        <a:bodyPr/>
        <a:lstStyle/>
        <a:p>
          <a:endParaRPr lang="en-US"/>
        </a:p>
      </dgm:t>
    </dgm:pt>
    <dgm:pt modelId="{643B3C84-309C-4AED-935B-8D4C8699D1A2}" type="sibTrans" cxnId="{372E6F70-5DCD-45D7-8D68-8B9B226CF441}">
      <dgm:prSet/>
      <dgm:spPr/>
      <dgm:t>
        <a:bodyPr/>
        <a:lstStyle/>
        <a:p>
          <a:endParaRPr lang="en-US"/>
        </a:p>
      </dgm:t>
    </dgm:pt>
    <dgm:pt modelId="{4BF8BB19-FFD4-4D07-902A-F5F0DFB572D4}">
      <dgm:prSet/>
      <dgm:spPr/>
      <dgm:t>
        <a:bodyPr/>
        <a:lstStyle/>
        <a:p>
          <a:r>
            <a:rPr lang="en-US"/>
            <a:t>Based on one theme from a list on the assignment brief</a:t>
          </a:r>
        </a:p>
      </dgm:t>
    </dgm:pt>
    <dgm:pt modelId="{8690EF6A-A405-44D6-BAD5-9F47E75C6BCB}" type="parTrans" cxnId="{0245A56F-FBA8-4A1D-885B-B85156BE3E80}">
      <dgm:prSet/>
      <dgm:spPr/>
      <dgm:t>
        <a:bodyPr/>
        <a:lstStyle/>
        <a:p>
          <a:endParaRPr lang="en-US"/>
        </a:p>
      </dgm:t>
    </dgm:pt>
    <dgm:pt modelId="{DA7C93B6-C9AF-4C0D-80B5-50D26F3960F2}" type="sibTrans" cxnId="{0245A56F-FBA8-4A1D-885B-B85156BE3E80}">
      <dgm:prSet/>
      <dgm:spPr/>
      <dgm:t>
        <a:bodyPr/>
        <a:lstStyle/>
        <a:p>
          <a:endParaRPr lang="en-US"/>
        </a:p>
      </dgm:t>
    </dgm:pt>
    <dgm:pt modelId="{725A4944-D42F-794D-9131-C66B6C994089}">
      <dgm:prSet/>
      <dgm:spPr/>
      <dgm:t>
        <a:bodyPr/>
        <a:lstStyle/>
        <a:p>
          <a:r>
            <a:rPr lang="en-US" dirty="0"/>
            <a:t>Demonstrating how you are reflecting and developing an understanding</a:t>
          </a:r>
        </a:p>
      </dgm:t>
    </dgm:pt>
    <dgm:pt modelId="{4F735853-83AA-FA4D-8A29-4E6C1523FD56}" type="parTrans" cxnId="{57191F3F-61C6-2A43-A6C7-781317D552FE}">
      <dgm:prSet/>
      <dgm:spPr/>
      <dgm:t>
        <a:bodyPr/>
        <a:lstStyle/>
        <a:p>
          <a:endParaRPr lang="en-GB"/>
        </a:p>
      </dgm:t>
    </dgm:pt>
    <dgm:pt modelId="{4068AE77-F339-5240-8DEC-D22EFFA1687B}" type="sibTrans" cxnId="{57191F3F-61C6-2A43-A6C7-781317D552FE}">
      <dgm:prSet/>
      <dgm:spPr/>
      <dgm:t>
        <a:bodyPr/>
        <a:lstStyle/>
        <a:p>
          <a:endParaRPr lang="en-GB"/>
        </a:p>
      </dgm:t>
    </dgm:pt>
    <dgm:pt modelId="{C1508D03-1FEF-6F49-BA8A-DD711A263578}" type="pres">
      <dgm:prSet presAssocID="{1C549749-7E74-41B2-9D9D-12C30A5432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F1CCEC-2EBB-4543-B400-346B2BA2DBE6}" type="pres">
      <dgm:prSet presAssocID="{EDCD61DA-7311-4296-AFA3-125F8C7F28AA}" presName="hierRoot1" presStyleCnt="0"/>
      <dgm:spPr/>
    </dgm:pt>
    <dgm:pt modelId="{C7365C56-18CB-0C41-8048-C1C1EE992FB2}" type="pres">
      <dgm:prSet presAssocID="{EDCD61DA-7311-4296-AFA3-125F8C7F28AA}" presName="composite" presStyleCnt="0"/>
      <dgm:spPr/>
    </dgm:pt>
    <dgm:pt modelId="{37D49632-76FD-0646-BB0F-4270A9C808D8}" type="pres">
      <dgm:prSet presAssocID="{EDCD61DA-7311-4296-AFA3-125F8C7F28AA}" presName="background" presStyleLbl="node0" presStyleIdx="0" presStyleCnt="3"/>
      <dgm:spPr/>
    </dgm:pt>
    <dgm:pt modelId="{C0B07683-824D-F349-ADF4-9A60641B567F}" type="pres">
      <dgm:prSet presAssocID="{EDCD61DA-7311-4296-AFA3-125F8C7F28AA}" presName="text" presStyleLbl="fgAcc0" presStyleIdx="0" presStyleCnt="3" custLinFactNeighborY="-17224">
        <dgm:presLayoutVars>
          <dgm:chPref val="3"/>
        </dgm:presLayoutVars>
      </dgm:prSet>
      <dgm:spPr/>
    </dgm:pt>
    <dgm:pt modelId="{1A31DB49-13CF-964F-992C-C3506A349550}" type="pres">
      <dgm:prSet presAssocID="{EDCD61DA-7311-4296-AFA3-125F8C7F28AA}" presName="hierChild2" presStyleCnt="0"/>
      <dgm:spPr/>
    </dgm:pt>
    <dgm:pt modelId="{339C7D53-2C05-2044-95F2-AB4F9E841DA0}" type="pres">
      <dgm:prSet presAssocID="{725A4944-D42F-794D-9131-C66B6C994089}" presName="hierRoot1" presStyleCnt="0"/>
      <dgm:spPr/>
    </dgm:pt>
    <dgm:pt modelId="{2B688518-11D5-0744-8490-2F4A87DCD3DF}" type="pres">
      <dgm:prSet presAssocID="{725A4944-D42F-794D-9131-C66B6C994089}" presName="composite" presStyleCnt="0"/>
      <dgm:spPr/>
    </dgm:pt>
    <dgm:pt modelId="{F57A0E65-3DB5-1643-AD37-3F954F90FB7F}" type="pres">
      <dgm:prSet presAssocID="{725A4944-D42F-794D-9131-C66B6C994089}" presName="background" presStyleLbl="node0" presStyleIdx="1" presStyleCnt="3"/>
      <dgm:spPr/>
    </dgm:pt>
    <dgm:pt modelId="{4042D41D-D53C-1746-81ED-7E5D6179E535}" type="pres">
      <dgm:prSet presAssocID="{725A4944-D42F-794D-9131-C66B6C994089}" presName="text" presStyleLbl="fgAcc0" presStyleIdx="1" presStyleCnt="3" custLinFactNeighborY="-17224">
        <dgm:presLayoutVars>
          <dgm:chPref val="3"/>
        </dgm:presLayoutVars>
      </dgm:prSet>
      <dgm:spPr/>
    </dgm:pt>
    <dgm:pt modelId="{71188E6E-E715-1248-A23C-169D0D109844}" type="pres">
      <dgm:prSet presAssocID="{725A4944-D42F-794D-9131-C66B6C994089}" presName="hierChild2" presStyleCnt="0"/>
      <dgm:spPr/>
    </dgm:pt>
    <dgm:pt modelId="{4AF48025-0470-7A40-BC00-EF20B158804E}" type="pres">
      <dgm:prSet presAssocID="{4BF8BB19-FFD4-4D07-902A-F5F0DFB572D4}" presName="hierRoot1" presStyleCnt="0"/>
      <dgm:spPr/>
    </dgm:pt>
    <dgm:pt modelId="{7155D79C-7E01-C84B-AEDB-8C79974A97F0}" type="pres">
      <dgm:prSet presAssocID="{4BF8BB19-FFD4-4D07-902A-F5F0DFB572D4}" presName="composite" presStyleCnt="0"/>
      <dgm:spPr/>
    </dgm:pt>
    <dgm:pt modelId="{5B04FD83-B101-8342-A2EC-0F5DA3A00C33}" type="pres">
      <dgm:prSet presAssocID="{4BF8BB19-FFD4-4D07-902A-F5F0DFB572D4}" presName="background" presStyleLbl="node0" presStyleIdx="2" presStyleCnt="3"/>
      <dgm:spPr/>
    </dgm:pt>
    <dgm:pt modelId="{E613F9FB-77AF-ED46-A7C9-FC5717A787B4}" type="pres">
      <dgm:prSet presAssocID="{4BF8BB19-FFD4-4D07-902A-F5F0DFB572D4}" presName="text" presStyleLbl="fgAcc0" presStyleIdx="2" presStyleCnt="3" custLinFactNeighborY="-17224">
        <dgm:presLayoutVars>
          <dgm:chPref val="3"/>
        </dgm:presLayoutVars>
      </dgm:prSet>
      <dgm:spPr/>
    </dgm:pt>
    <dgm:pt modelId="{2EF58EA5-9CF4-CE41-96FE-2AB5B70A075A}" type="pres">
      <dgm:prSet presAssocID="{4BF8BB19-FFD4-4D07-902A-F5F0DFB572D4}" presName="hierChild2" presStyleCnt="0"/>
      <dgm:spPr/>
    </dgm:pt>
  </dgm:ptLst>
  <dgm:cxnLst>
    <dgm:cxn modelId="{57191F3F-61C6-2A43-A6C7-781317D552FE}" srcId="{1C549749-7E74-41B2-9D9D-12C30A54320B}" destId="{725A4944-D42F-794D-9131-C66B6C994089}" srcOrd="1" destOrd="0" parTransId="{4F735853-83AA-FA4D-8A29-4E6C1523FD56}" sibTransId="{4068AE77-F339-5240-8DEC-D22EFFA1687B}"/>
    <dgm:cxn modelId="{7DDDA369-356F-914F-9B3D-84D41BF991B1}" type="presOf" srcId="{EDCD61DA-7311-4296-AFA3-125F8C7F28AA}" destId="{C0B07683-824D-F349-ADF4-9A60641B567F}" srcOrd="0" destOrd="0" presId="urn:microsoft.com/office/officeart/2005/8/layout/hierarchy1"/>
    <dgm:cxn modelId="{0245A56F-FBA8-4A1D-885B-B85156BE3E80}" srcId="{1C549749-7E74-41B2-9D9D-12C30A54320B}" destId="{4BF8BB19-FFD4-4D07-902A-F5F0DFB572D4}" srcOrd="2" destOrd="0" parTransId="{8690EF6A-A405-44D6-BAD5-9F47E75C6BCB}" sibTransId="{DA7C93B6-C9AF-4C0D-80B5-50D26F3960F2}"/>
    <dgm:cxn modelId="{372E6F70-5DCD-45D7-8D68-8B9B226CF441}" srcId="{1C549749-7E74-41B2-9D9D-12C30A54320B}" destId="{EDCD61DA-7311-4296-AFA3-125F8C7F28AA}" srcOrd="0" destOrd="0" parTransId="{30E0C71A-5E22-41BE-A0CA-2E36D558B1FC}" sibTransId="{643B3C84-309C-4AED-935B-8D4C8699D1A2}"/>
    <dgm:cxn modelId="{7EE61397-B1DD-8147-9AFD-73DC0B901C6C}" type="presOf" srcId="{1C549749-7E74-41B2-9D9D-12C30A54320B}" destId="{C1508D03-1FEF-6F49-BA8A-DD711A263578}" srcOrd="0" destOrd="0" presId="urn:microsoft.com/office/officeart/2005/8/layout/hierarchy1"/>
    <dgm:cxn modelId="{9DDAFA9D-B4B1-9344-96C1-A029814F878A}" type="presOf" srcId="{725A4944-D42F-794D-9131-C66B6C994089}" destId="{4042D41D-D53C-1746-81ED-7E5D6179E535}" srcOrd="0" destOrd="0" presId="urn:microsoft.com/office/officeart/2005/8/layout/hierarchy1"/>
    <dgm:cxn modelId="{B83161C9-8827-614C-B7B5-505BB3213BD0}" type="presOf" srcId="{4BF8BB19-FFD4-4D07-902A-F5F0DFB572D4}" destId="{E613F9FB-77AF-ED46-A7C9-FC5717A787B4}" srcOrd="0" destOrd="0" presId="urn:microsoft.com/office/officeart/2005/8/layout/hierarchy1"/>
    <dgm:cxn modelId="{7E6C203E-2383-F645-944A-137DA56FD8A0}" type="presParOf" srcId="{C1508D03-1FEF-6F49-BA8A-DD711A263578}" destId="{09F1CCEC-2EBB-4543-B400-346B2BA2DBE6}" srcOrd="0" destOrd="0" presId="urn:microsoft.com/office/officeart/2005/8/layout/hierarchy1"/>
    <dgm:cxn modelId="{A3670C39-2374-CF45-BE0A-ABBBA71E9213}" type="presParOf" srcId="{09F1CCEC-2EBB-4543-B400-346B2BA2DBE6}" destId="{C7365C56-18CB-0C41-8048-C1C1EE992FB2}" srcOrd="0" destOrd="0" presId="urn:microsoft.com/office/officeart/2005/8/layout/hierarchy1"/>
    <dgm:cxn modelId="{64217E91-861D-A44E-BE41-30D8D1BEFECF}" type="presParOf" srcId="{C7365C56-18CB-0C41-8048-C1C1EE992FB2}" destId="{37D49632-76FD-0646-BB0F-4270A9C808D8}" srcOrd="0" destOrd="0" presId="urn:microsoft.com/office/officeart/2005/8/layout/hierarchy1"/>
    <dgm:cxn modelId="{E80F1B07-5D1F-9D46-BE29-09F4CB1919EE}" type="presParOf" srcId="{C7365C56-18CB-0C41-8048-C1C1EE992FB2}" destId="{C0B07683-824D-F349-ADF4-9A60641B567F}" srcOrd="1" destOrd="0" presId="urn:microsoft.com/office/officeart/2005/8/layout/hierarchy1"/>
    <dgm:cxn modelId="{C066A7D9-351B-434C-A6C7-5A8EB63D7E20}" type="presParOf" srcId="{09F1CCEC-2EBB-4543-B400-346B2BA2DBE6}" destId="{1A31DB49-13CF-964F-992C-C3506A349550}" srcOrd="1" destOrd="0" presId="urn:microsoft.com/office/officeart/2005/8/layout/hierarchy1"/>
    <dgm:cxn modelId="{EA39BF51-D0BA-284C-950E-459E055EC34B}" type="presParOf" srcId="{C1508D03-1FEF-6F49-BA8A-DD711A263578}" destId="{339C7D53-2C05-2044-95F2-AB4F9E841DA0}" srcOrd="1" destOrd="0" presId="urn:microsoft.com/office/officeart/2005/8/layout/hierarchy1"/>
    <dgm:cxn modelId="{A1AFCE80-C1F9-DA4C-8429-B1143455E8AA}" type="presParOf" srcId="{339C7D53-2C05-2044-95F2-AB4F9E841DA0}" destId="{2B688518-11D5-0744-8490-2F4A87DCD3DF}" srcOrd="0" destOrd="0" presId="urn:microsoft.com/office/officeart/2005/8/layout/hierarchy1"/>
    <dgm:cxn modelId="{146119BA-5DAC-2649-A226-D9FEBF34A8D1}" type="presParOf" srcId="{2B688518-11D5-0744-8490-2F4A87DCD3DF}" destId="{F57A0E65-3DB5-1643-AD37-3F954F90FB7F}" srcOrd="0" destOrd="0" presId="urn:microsoft.com/office/officeart/2005/8/layout/hierarchy1"/>
    <dgm:cxn modelId="{D782B3DE-31E3-9244-8605-F73FC2C6CD08}" type="presParOf" srcId="{2B688518-11D5-0744-8490-2F4A87DCD3DF}" destId="{4042D41D-D53C-1746-81ED-7E5D6179E535}" srcOrd="1" destOrd="0" presId="urn:microsoft.com/office/officeart/2005/8/layout/hierarchy1"/>
    <dgm:cxn modelId="{62E830F3-9FC2-674B-A66F-B559375711AA}" type="presParOf" srcId="{339C7D53-2C05-2044-95F2-AB4F9E841DA0}" destId="{71188E6E-E715-1248-A23C-169D0D109844}" srcOrd="1" destOrd="0" presId="urn:microsoft.com/office/officeart/2005/8/layout/hierarchy1"/>
    <dgm:cxn modelId="{585A4B62-B812-6B40-A3A6-E1C56B3D69A4}" type="presParOf" srcId="{C1508D03-1FEF-6F49-BA8A-DD711A263578}" destId="{4AF48025-0470-7A40-BC00-EF20B158804E}" srcOrd="2" destOrd="0" presId="urn:microsoft.com/office/officeart/2005/8/layout/hierarchy1"/>
    <dgm:cxn modelId="{FDB268E1-7B8C-7F4C-B743-36675E108274}" type="presParOf" srcId="{4AF48025-0470-7A40-BC00-EF20B158804E}" destId="{7155D79C-7E01-C84B-AEDB-8C79974A97F0}" srcOrd="0" destOrd="0" presId="urn:microsoft.com/office/officeart/2005/8/layout/hierarchy1"/>
    <dgm:cxn modelId="{74E47C4B-A026-DC4C-A714-C7F73B38F658}" type="presParOf" srcId="{7155D79C-7E01-C84B-AEDB-8C79974A97F0}" destId="{5B04FD83-B101-8342-A2EC-0F5DA3A00C33}" srcOrd="0" destOrd="0" presId="urn:microsoft.com/office/officeart/2005/8/layout/hierarchy1"/>
    <dgm:cxn modelId="{D93CB48D-C1DB-2440-AE84-1E97216D1B65}" type="presParOf" srcId="{7155D79C-7E01-C84B-AEDB-8C79974A97F0}" destId="{E613F9FB-77AF-ED46-A7C9-FC5717A787B4}" srcOrd="1" destOrd="0" presId="urn:microsoft.com/office/officeart/2005/8/layout/hierarchy1"/>
    <dgm:cxn modelId="{11250D4A-220C-C742-B691-6CCF1529511C}" type="presParOf" srcId="{4AF48025-0470-7A40-BC00-EF20B158804E}" destId="{2EF58EA5-9CF4-CE41-96FE-2AB5B70A07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71623-8280-4C20-8B92-9AE75F6134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B4916A-47EB-49E0-A2E1-A988F9B17E9D}">
      <dgm:prSet/>
      <dgm:spPr/>
      <dgm:t>
        <a:bodyPr/>
        <a:lstStyle/>
        <a:p>
          <a:r>
            <a:rPr lang="en-US" dirty="0"/>
            <a:t>Planning</a:t>
          </a:r>
        </a:p>
      </dgm:t>
    </dgm:pt>
    <dgm:pt modelId="{6C074C65-5A4A-4AB0-ABBB-DF1C3D8977BA}" type="parTrans" cxnId="{18906776-7959-4456-9B6D-23C06F0E0AC7}">
      <dgm:prSet/>
      <dgm:spPr/>
      <dgm:t>
        <a:bodyPr/>
        <a:lstStyle/>
        <a:p>
          <a:endParaRPr lang="en-US"/>
        </a:p>
      </dgm:t>
    </dgm:pt>
    <dgm:pt modelId="{DD9FD4DC-8612-43A4-BAEB-0550F609521F}" type="sibTrans" cxnId="{18906776-7959-4456-9B6D-23C06F0E0AC7}">
      <dgm:prSet/>
      <dgm:spPr/>
      <dgm:t>
        <a:bodyPr/>
        <a:lstStyle/>
        <a:p>
          <a:endParaRPr lang="en-US"/>
        </a:p>
      </dgm:t>
    </dgm:pt>
    <dgm:pt modelId="{012044A8-CD34-4F36-9658-DFA98FDB5411}">
      <dgm:prSet/>
      <dgm:spPr/>
      <dgm:t>
        <a:bodyPr/>
        <a:lstStyle/>
        <a:p>
          <a:r>
            <a:rPr lang="en-US" dirty="0"/>
            <a:t>Approaches to teaching</a:t>
          </a:r>
        </a:p>
      </dgm:t>
    </dgm:pt>
    <dgm:pt modelId="{4AE45A88-B48A-4C96-8326-6CF293FA703D}" type="parTrans" cxnId="{26595612-941F-43C9-881A-B521C7E264EF}">
      <dgm:prSet/>
      <dgm:spPr/>
      <dgm:t>
        <a:bodyPr/>
        <a:lstStyle/>
        <a:p>
          <a:endParaRPr lang="en-US"/>
        </a:p>
      </dgm:t>
    </dgm:pt>
    <dgm:pt modelId="{2055DD94-10EF-47F3-B807-529D08A0AD6C}" type="sibTrans" cxnId="{26595612-941F-43C9-881A-B521C7E264EF}">
      <dgm:prSet/>
      <dgm:spPr/>
      <dgm:t>
        <a:bodyPr/>
        <a:lstStyle/>
        <a:p>
          <a:endParaRPr lang="en-US"/>
        </a:p>
      </dgm:t>
    </dgm:pt>
    <dgm:pt modelId="{8210B9CA-7FFE-4290-BF5D-BE4C81E310A0}">
      <dgm:prSet/>
      <dgm:spPr/>
      <dgm:t>
        <a:bodyPr/>
        <a:lstStyle/>
        <a:p>
          <a:r>
            <a:rPr lang="en-US" dirty="0"/>
            <a:t>How learning happens</a:t>
          </a:r>
        </a:p>
      </dgm:t>
    </dgm:pt>
    <dgm:pt modelId="{A4C73136-1582-415F-9059-5DA35472ADEC}" type="parTrans" cxnId="{BA733F6A-5DF4-41BE-A51D-D5A30A469168}">
      <dgm:prSet/>
      <dgm:spPr/>
      <dgm:t>
        <a:bodyPr/>
        <a:lstStyle/>
        <a:p>
          <a:endParaRPr lang="en-US"/>
        </a:p>
      </dgm:t>
    </dgm:pt>
    <dgm:pt modelId="{D22CC0DD-7A7F-4E2B-84D3-F29F0EA883E2}" type="sibTrans" cxnId="{BA733F6A-5DF4-41BE-A51D-D5A30A469168}">
      <dgm:prSet/>
      <dgm:spPr/>
      <dgm:t>
        <a:bodyPr/>
        <a:lstStyle/>
        <a:p>
          <a:endParaRPr lang="en-US"/>
        </a:p>
      </dgm:t>
    </dgm:pt>
    <dgm:pt modelId="{0F507317-4D4A-484F-9D79-39C7BF8042BA}">
      <dgm:prSet/>
      <dgm:spPr/>
      <dgm:t>
        <a:bodyPr/>
        <a:lstStyle/>
        <a:p>
          <a:r>
            <a:rPr lang="en-US" dirty="0"/>
            <a:t>Creativity</a:t>
          </a:r>
        </a:p>
      </dgm:t>
    </dgm:pt>
    <dgm:pt modelId="{F836CA54-43FE-49D8-8D09-C72C3B4C69F2}" type="parTrans" cxnId="{BA502DCA-AC19-444B-8609-67B9970A4530}">
      <dgm:prSet/>
      <dgm:spPr/>
      <dgm:t>
        <a:bodyPr/>
        <a:lstStyle/>
        <a:p>
          <a:endParaRPr lang="en-US"/>
        </a:p>
      </dgm:t>
    </dgm:pt>
    <dgm:pt modelId="{CF23753B-67A9-490C-A502-0B0F6C458854}" type="sibTrans" cxnId="{BA502DCA-AC19-444B-8609-67B9970A4530}">
      <dgm:prSet/>
      <dgm:spPr/>
      <dgm:t>
        <a:bodyPr/>
        <a:lstStyle/>
        <a:p>
          <a:endParaRPr lang="en-US"/>
        </a:p>
      </dgm:t>
    </dgm:pt>
    <dgm:pt modelId="{E25035A6-787B-4586-8975-0C9BE6168908}">
      <dgm:prSet/>
      <dgm:spPr/>
      <dgm:t>
        <a:bodyPr/>
        <a:lstStyle/>
        <a:p>
          <a:r>
            <a:rPr lang="en-US" dirty="0" err="1"/>
            <a:t>Behaviour</a:t>
          </a:r>
          <a:r>
            <a:rPr lang="en-US" dirty="0"/>
            <a:t> Management</a:t>
          </a:r>
        </a:p>
      </dgm:t>
    </dgm:pt>
    <dgm:pt modelId="{06241B94-72FE-472B-92E8-5E4848C0035C}" type="parTrans" cxnId="{A7C93A73-2F95-4F45-AA0D-C3822B79B52A}">
      <dgm:prSet/>
      <dgm:spPr/>
      <dgm:t>
        <a:bodyPr/>
        <a:lstStyle/>
        <a:p>
          <a:endParaRPr lang="en-US"/>
        </a:p>
      </dgm:t>
    </dgm:pt>
    <dgm:pt modelId="{B16F7FBF-8959-4098-B744-A709762C4705}" type="sibTrans" cxnId="{A7C93A73-2F95-4F45-AA0D-C3822B79B52A}">
      <dgm:prSet/>
      <dgm:spPr/>
      <dgm:t>
        <a:bodyPr/>
        <a:lstStyle/>
        <a:p>
          <a:endParaRPr lang="en-US"/>
        </a:p>
      </dgm:t>
    </dgm:pt>
    <dgm:pt modelId="{6EF9D0E3-F24E-44B7-981D-41F5016E86D7}">
      <dgm:prSet/>
      <dgm:spPr/>
      <dgm:t>
        <a:bodyPr/>
        <a:lstStyle/>
        <a:p>
          <a:r>
            <a:rPr lang="en-US"/>
            <a:t>Assessment </a:t>
          </a:r>
          <a:endParaRPr lang="en-US" dirty="0"/>
        </a:p>
      </dgm:t>
    </dgm:pt>
    <dgm:pt modelId="{3203EAD4-2B3C-4097-90B7-1C205260E6B3}" type="parTrans" cxnId="{67E53BE9-EBF1-479F-A7AB-8D366B7EED71}">
      <dgm:prSet/>
      <dgm:spPr/>
      <dgm:t>
        <a:bodyPr/>
        <a:lstStyle/>
        <a:p>
          <a:endParaRPr lang="en-US"/>
        </a:p>
      </dgm:t>
    </dgm:pt>
    <dgm:pt modelId="{AD7051AC-501C-4AB5-ACB0-44F5099F5810}" type="sibTrans" cxnId="{67E53BE9-EBF1-479F-A7AB-8D366B7EED71}">
      <dgm:prSet/>
      <dgm:spPr/>
      <dgm:t>
        <a:bodyPr/>
        <a:lstStyle/>
        <a:p>
          <a:endParaRPr lang="en-US"/>
        </a:p>
      </dgm:t>
    </dgm:pt>
    <dgm:pt modelId="{F0414D0A-44C7-9043-BE1E-25A7F3F91D45}">
      <dgm:prSet/>
      <dgm:spPr/>
      <dgm:t>
        <a:bodyPr/>
        <a:lstStyle/>
        <a:p>
          <a:endParaRPr lang="en-US" dirty="0"/>
        </a:p>
      </dgm:t>
    </dgm:pt>
    <dgm:pt modelId="{C2D17F9C-03B9-6E47-A2B3-F4F3252DB220}" type="parTrans" cxnId="{A490861D-AF92-C84A-8248-B94C2D6B0AF7}">
      <dgm:prSet/>
      <dgm:spPr/>
      <dgm:t>
        <a:bodyPr/>
        <a:lstStyle/>
        <a:p>
          <a:endParaRPr lang="en-GB"/>
        </a:p>
      </dgm:t>
    </dgm:pt>
    <dgm:pt modelId="{F475C993-B217-9048-86AF-3539A353398F}" type="sibTrans" cxnId="{A490861D-AF92-C84A-8248-B94C2D6B0AF7}">
      <dgm:prSet/>
      <dgm:spPr/>
      <dgm:t>
        <a:bodyPr/>
        <a:lstStyle/>
        <a:p>
          <a:endParaRPr lang="en-GB"/>
        </a:p>
      </dgm:t>
    </dgm:pt>
    <dgm:pt modelId="{F28A0EC2-94F9-DB47-A6A6-A5574F44CD74}" type="pres">
      <dgm:prSet presAssocID="{15F71623-8280-4C20-8B92-9AE75F613455}" presName="vert0" presStyleCnt="0">
        <dgm:presLayoutVars>
          <dgm:dir/>
          <dgm:animOne val="branch"/>
          <dgm:animLvl val="lvl"/>
        </dgm:presLayoutVars>
      </dgm:prSet>
      <dgm:spPr/>
    </dgm:pt>
    <dgm:pt modelId="{565137F2-CFC6-3445-A437-C87A5F61FCC5}" type="pres">
      <dgm:prSet presAssocID="{68B4916A-47EB-49E0-A2E1-A988F9B17E9D}" presName="thickLine" presStyleLbl="alignNode1" presStyleIdx="0" presStyleCnt="7"/>
      <dgm:spPr/>
    </dgm:pt>
    <dgm:pt modelId="{4B445657-3A31-F448-BDFE-5FC6C6389D98}" type="pres">
      <dgm:prSet presAssocID="{68B4916A-47EB-49E0-A2E1-A988F9B17E9D}" presName="horz1" presStyleCnt="0"/>
      <dgm:spPr/>
    </dgm:pt>
    <dgm:pt modelId="{D006F909-01C0-A545-AEE6-432CDFFB2BC2}" type="pres">
      <dgm:prSet presAssocID="{68B4916A-47EB-49E0-A2E1-A988F9B17E9D}" presName="tx1" presStyleLbl="revTx" presStyleIdx="0" presStyleCnt="7"/>
      <dgm:spPr/>
    </dgm:pt>
    <dgm:pt modelId="{AC7981C2-EC3D-9B43-9F75-C847C154065C}" type="pres">
      <dgm:prSet presAssocID="{68B4916A-47EB-49E0-A2E1-A988F9B17E9D}" presName="vert1" presStyleCnt="0"/>
      <dgm:spPr/>
    </dgm:pt>
    <dgm:pt modelId="{8B36E293-1014-F64E-866A-EA95D9C01F86}" type="pres">
      <dgm:prSet presAssocID="{012044A8-CD34-4F36-9658-DFA98FDB5411}" presName="thickLine" presStyleLbl="alignNode1" presStyleIdx="1" presStyleCnt="7"/>
      <dgm:spPr/>
    </dgm:pt>
    <dgm:pt modelId="{385A1F8B-F580-7040-BDA4-13D94FA92B1F}" type="pres">
      <dgm:prSet presAssocID="{012044A8-CD34-4F36-9658-DFA98FDB5411}" presName="horz1" presStyleCnt="0"/>
      <dgm:spPr/>
    </dgm:pt>
    <dgm:pt modelId="{0DDF2058-7D6A-2049-96D9-B8DA84D52A67}" type="pres">
      <dgm:prSet presAssocID="{012044A8-CD34-4F36-9658-DFA98FDB5411}" presName="tx1" presStyleLbl="revTx" presStyleIdx="1" presStyleCnt="7"/>
      <dgm:spPr/>
    </dgm:pt>
    <dgm:pt modelId="{CB335B6A-D7D9-1941-9B4A-83D0FB7ECA8D}" type="pres">
      <dgm:prSet presAssocID="{012044A8-CD34-4F36-9658-DFA98FDB5411}" presName="vert1" presStyleCnt="0"/>
      <dgm:spPr/>
    </dgm:pt>
    <dgm:pt modelId="{DE8A3E3F-34AA-024A-9BAD-F89951424C8B}" type="pres">
      <dgm:prSet presAssocID="{8210B9CA-7FFE-4290-BF5D-BE4C81E310A0}" presName="thickLine" presStyleLbl="alignNode1" presStyleIdx="2" presStyleCnt="7"/>
      <dgm:spPr/>
    </dgm:pt>
    <dgm:pt modelId="{C143D6A9-ABCC-084A-A743-FD1029711E4B}" type="pres">
      <dgm:prSet presAssocID="{8210B9CA-7FFE-4290-BF5D-BE4C81E310A0}" presName="horz1" presStyleCnt="0"/>
      <dgm:spPr/>
    </dgm:pt>
    <dgm:pt modelId="{470CBD88-5188-C542-A38C-3C1F55AED0DC}" type="pres">
      <dgm:prSet presAssocID="{8210B9CA-7FFE-4290-BF5D-BE4C81E310A0}" presName="tx1" presStyleLbl="revTx" presStyleIdx="2" presStyleCnt="7"/>
      <dgm:spPr/>
    </dgm:pt>
    <dgm:pt modelId="{42BC5A58-907F-3545-B95E-050760B8B0EF}" type="pres">
      <dgm:prSet presAssocID="{8210B9CA-7FFE-4290-BF5D-BE4C81E310A0}" presName="vert1" presStyleCnt="0"/>
      <dgm:spPr/>
    </dgm:pt>
    <dgm:pt modelId="{CB27758A-B025-3C49-8A3E-C74E866FD6BB}" type="pres">
      <dgm:prSet presAssocID="{0F507317-4D4A-484F-9D79-39C7BF8042BA}" presName="thickLine" presStyleLbl="alignNode1" presStyleIdx="3" presStyleCnt="7"/>
      <dgm:spPr/>
    </dgm:pt>
    <dgm:pt modelId="{2425A3F1-95B1-0544-8BB8-138475764DD8}" type="pres">
      <dgm:prSet presAssocID="{0F507317-4D4A-484F-9D79-39C7BF8042BA}" presName="horz1" presStyleCnt="0"/>
      <dgm:spPr/>
    </dgm:pt>
    <dgm:pt modelId="{DD1212E1-5521-2342-9605-2E5F664E1A7D}" type="pres">
      <dgm:prSet presAssocID="{0F507317-4D4A-484F-9D79-39C7BF8042BA}" presName="tx1" presStyleLbl="revTx" presStyleIdx="3" presStyleCnt="7"/>
      <dgm:spPr/>
    </dgm:pt>
    <dgm:pt modelId="{82A4FE13-2A05-B74C-ABC3-AAAFD8D9F134}" type="pres">
      <dgm:prSet presAssocID="{0F507317-4D4A-484F-9D79-39C7BF8042BA}" presName="vert1" presStyleCnt="0"/>
      <dgm:spPr/>
    </dgm:pt>
    <dgm:pt modelId="{DA1763C4-E058-3B42-BF41-97532959708A}" type="pres">
      <dgm:prSet presAssocID="{E25035A6-787B-4586-8975-0C9BE6168908}" presName="thickLine" presStyleLbl="alignNode1" presStyleIdx="4" presStyleCnt="7"/>
      <dgm:spPr/>
    </dgm:pt>
    <dgm:pt modelId="{B07DAF0F-728F-694C-9D9B-D06085DE9344}" type="pres">
      <dgm:prSet presAssocID="{E25035A6-787B-4586-8975-0C9BE6168908}" presName="horz1" presStyleCnt="0"/>
      <dgm:spPr/>
    </dgm:pt>
    <dgm:pt modelId="{C9B67F07-6AED-C844-BF34-ECFC7133414E}" type="pres">
      <dgm:prSet presAssocID="{E25035A6-787B-4586-8975-0C9BE6168908}" presName="tx1" presStyleLbl="revTx" presStyleIdx="4" presStyleCnt="7"/>
      <dgm:spPr/>
    </dgm:pt>
    <dgm:pt modelId="{D3E8BD73-A7C7-864D-A9BE-8D8DFA87A140}" type="pres">
      <dgm:prSet presAssocID="{E25035A6-787B-4586-8975-0C9BE6168908}" presName="vert1" presStyleCnt="0"/>
      <dgm:spPr/>
    </dgm:pt>
    <dgm:pt modelId="{3DC3D200-3031-6D4C-B95D-5F261FD4D350}" type="pres">
      <dgm:prSet presAssocID="{6EF9D0E3-F24E-44B7-981D-41F5016E86D7}" presName="thickLine" presStyleLbl="alignNode1" presStyleIdx="5" presStyleCnt="7"/>
      <dgm:spPr/>
    </dgm:pt>
    <dgm:pt modelId="{14DFED9F-135D-5C4C-9D2E-9358116BCF32}" type="pres">
      <dgm:prSet presAssocID="{6EF9D0E3-F24E-44B7-981D-41F5016E86D7}" presName="horz1" presStyleCnt="0"/>
      <dgm:spPr/>
    </dgm:pt>
    <dgm:pt modelId="{EC35366B-1B7D-C24E-A595-1918648EFEED}" type="pres">
      <dgm:prSet presAssocID="{6EF9D0E3-F24E-44B7-981D-41F5016E86D7}" presName="tx1" presStyleLbl="revTx" presStyleIdx="5" presStyleCnt="7"/>
      <dgm:spPr/>
    </dgm:pt>
    <dgm:pt modelId="{E5E563E2-BBC2-D24C-9BEF-39E3E01B17DD}" type="pres">
      <dgm:prSet presAssocID="{6EF9D0E3-F24E-44B7-981D-41F5016E86D7}" presName="vert1" presStyleCnt="0"/>
      <dgm:spPr/>
    </dgm:pt>
    <dgm:pt modelId="{723F6703-2615-B24A-B507-48F44CB8AC56}" type="pres">
      <dgm:prSet presAssocID="{F0414D0A-44C7-9043-BE1E-25A7F3F91D45}" presName="thickLine" presStyleLbl="alignNode1" presStyleIdx="6" presStyleCnt="7"/>
      <dgm:spPr/>
    </dgm:pt>
    <dgm:pt modelId="{F918563E-5DFF-B34D-973D-65DE5DF93810}" type="pres">
      <dgm:prSet presAssocID="{F0414D0A-44C7-9043-BE1E-25A7F3F91D45}" presName="horz1" presStyleCnt="0"/>
      <dgm:spPr/>
    </dgm:pt>
    <dgm:pt modelId="{57BE777E-64FB-094F-92FE-0F0FBCCADCFD}" type="pres">
      <dgm:prSet presAssocID="{F0414D0A-44C7-9043-BE1E-25A7F3F91D45}" presName="tx1" presStyleLbl="revTx" presStyleIdx="6" presStyleCnt="7"/>
      <dgm:spPr/>
    </dgm:pt>
    <dgm:pt modelId="{E616670B-BE28-8740-8795-DAD1A6797BBB}" type="pres">
      <dgm:prSet presAssocID="{F0414D0A-44C7-9043-BE1E-25A7F3F91D45}" presName="vert1" presStyleCnt="0"/>
      <dgm:spPr/>
    </dgm:pt>
  </dgm:ptLst>
  <dgm:cxnLst>
    <dgm:cxn modelId="{E7252B09-13C7-034F-8CCB-204A56FC9A3E}" type="presOf" srcId="{E25035A6-787B-4586-8975-0C9BE6168908}" destId="{C9B67F07-6AED-C844-BF34-ECFC7133414E}" srcOrd="0" destOrd="0" presId="urn:microsoft.com/office/officeart/2008/layout/LinedList"/>
    <dgm:cxn modelId="{DCC8C70F-F714-2D40-A0F8-4BB55AB1A7AA}" type="presOf" srcId="{6EF9D0E3-F24E-44B7-981D-41F5016E86D7}" destId="{EC35366B-1B7D-C24E-A595-1918648EFEED}" srcOrd="0" destOrd="0" presId="urn:microsoft.com/office/officeart/2008/layout/LinedList"/>
    <dgm:cxn modelId="{26595612-941F-43C9-881A-B521C7E264EF}" srcId="{15F71623-8280-4C20-8B92-9AE75F613455}" destId="{012044A8-CD34-4F36-9658-DFA98FDB5411}" srcOrd="1" destOrd="0" parTransId="{4AE45A88-B48A-4C96-8326-6CF293FA703D}" sibTransId="{2055DD94-10EF-47F3-B807-529D08A0AD6C}"/>
    <dgm:cxn modelId="{A490861D-AF92-C84A-8248-B94C2D6B0AF7}" srcId="{15F71623-8280-4C20-8B92-9AE75F613455}" destId="{F0414D0A-44C7-9043-BE1E-25A7F3F91D45}" srcOrd="6" destOrd="0" parTransId="{C2D17F9C-03B9-6E47-A2B3-F4F3252DB220}" sibTransId="{F475C993-B217-9048-86AF-3539A353398F}"/>
    <dgm:cxn modelId="{FB688154-873B-1C48-B2FF-D1DA88F7B123}" type="presOf" srcId="{15F71623-8280-4C20-8B92-9AE75F613455}" destId="{F28A0EC2-94F9-DB47-A6A6-A5574F44CD74}" srcOrd="0" destOrd="0" presId="urn:microsoft.com/office/officeart/2008/layout/LinedList"/>
    <dgm:cxn modelId="{FBF62569-85A1-3C4B-8724-66FE99AC4F54}" type="presOf" srcId="{68B4916A-47EB-49E0-A2E1-A988F9B17E9D}" destId="{D006F909-01C0-A545-AEE6-432CDFFB2BC2}" srcOrd="0" destOrd="0" presId="urn:microsoft.com/office/officeart/2008/layout/LinedList"/>
    <dgm:cxn modelId="{BA733F6A-5DF4-41BE-A51D-D5A30A469168}" srcId="{15F71623-8280-4C20-8B92-9AE75F613455}" destId="{8210B9CA-7FFE-4290-BF5D-BE4C81E310A0}" srcOrd="2" destOrd="0" parTransId="{A4C73136-1582-415F-9059-5DA35472ADEC}" sibTransId="{D22CC0DD-7A7F-4E2B-84D3-F29F0EA883E2}"/>
    <dgm:cxn modelId="{1806AB6C-0A93-A049-94EB-10C8191D2E7E}" type="presOf" srcId="{F0414D0A-44C7-9043-BE1E-25A7F3F91D45}" destId="{57BE777E-64FB-094F-92FE-0F0FBCCADCFD}" srcOrd="0" destOrd="0" presId="urn:microsoft.com/office/officeart/2008/layout/LinedList"/>
    <dgm:cxn modelId="{A7C93A73-2F95-4F45-AA0D-C3822B79B52A}" srcId="{15F71623-8280-4C20-8B92-9AE75F613455}" destId="{E25035A6-787B-4586-8975-0C9BE6168908}" srcOrd="4" destOrd="0" parTransId="{06241B94-72FE-472B-92E8-5E4848C0035C}" sibTransId="{B16F7FBF-8959-4098-B744-A709762C4705}"/>
    <dgm:cxn modelId="{18906776-7959-4456-9B6D-23C06F0E0AC7}" srcId="{15F71623-8280-4C20-8B92-9AE75F613455}" destId="{68B4916A-47EB-49E0-A2E1-A988F9B17E9D}" srcOrd="0" destOrd="0" parTransId="{6C074C65-5A4A-4AB0-ABBB-DF1C3D8977BA}" sibTransId="{DD9FD4DC-8612-43A4-BAEB-0550F609521F}"/>
    <dgm:cxn modelId="{BA502DCA-AC19-444B-8609-67B9970A4530}" srcId="{15F71623-8280-4C20-8B92-9AE75F613455}" destId="{0F507317-4D4A-484F-9D79-39C7BF8042BA}" srcOrd="3" destOrd="0" parTransId="{F836CA54-43FE-49D8-8D09-C72C3B4C69F2}" sibTransId="{CF23753B-67A9-490C-A502-0B0F6C458854}"/>
    <dgm:cxn modelId="{4DAF1BD9-8FF3-CE4A-80C8-DBD49562FBBF}" type="presOf" srcId="{0F507317-4D4A-484F-9D79-39C7BF8042BA}" destId="{DD1212E1-5521-2342-9605-2E5F664E1A7D}" srcOrd="0" destOrd="0" presId="urn:microsoft.com/office/officeart/2008/layout/LinedList"/>
    <dgm:cxn modelId="{67E53BE9-EBF1-479F-A7AB-8D366B7EED71}" srcId="{15F71623-8280-4C20-8B92-9AE75F613455}" destId="{6EF9D0E3-F24E-44B7-981D-41F5016E86D7}" srcOrd="5" destOrd="0" parTransId="{3203EAD4-2B3C-4097-90B7-1C205260E6B3}" sibTransId="{AD7051AC-501C-4AB5-ACB0-44F5099F5810}"/>
    <dgm:cxn modelId="{F57AECF3-9755-5944-9A3F-BF9D8CC8B8B6}" type="presOf" srcId="{012044A8-CD34-4F36-9658-DFA98FDB5411}" destId="{0DDF2058-7D6A-2049-96D9-B8DA84D52A67}" srcOrd="0" destOrd="0" presId="urn:microsoft.com/office/officeart/2008/layout/LinedList"/>
    <dgm:cxn modelId="{2E77B0F5-B5D1-2442-A771-EA4AE803B44C}" type="presOf" srcId="{8210B9CA-7FFE-4290-BF5D-BE4C81E310A0}" destId="{470CBD88-5188-C542-A38C-3C1F55AED0DC}" srcOrd="0" destOrd="0" presId="urn:microsoft.com/office/officeart/2008/layout/LinedList"/>
    <dgm:cxn modelId="{7A9C3E53-44AF-744E-A662-57655CC68C18}" type="presParOf" srcId="{F28A0EC2-94F9-DB47-A6A6-A5574F44CD74}" destId="{565137F2-CFC6-3445-A437-C87A5F61FCC5}" srcOrd="0" destOrd="0" presId="urn:microsoft.com/office/officeart/2008/layout/LinedList"/>
    <dgm:cxn modelId="{BC387D09-703E-7445-81EA-61BA1F988684}" type="presParOf" srcId="{F28A0EC2-94F9-DB47-A6A6-A5574F44CD74}" destId="{4B445657-3A31-F448-BDFE-5FC6C6389D98}" srcOrd="1" destOrd="0" presId="urn:microsoft.com/office/officeart/2008/layout/LinedList"/>
    <dgm:cxn modelId="{E26961FF-0A94-4A4D-860D-0DEE7632950D}" type="presParOf" srcId="{4B445657-3A31-F448-BDFE-5FC6C6389D98}" destId="{D006F909-01C0-A545-AEE6-432CDFFB2BC2}" srcOrd="0" destOrd="0" presId="urn:microsoft.com/office/officeart/2008/layout/LinedList"/>
    <dgm:cxn modelId="{004A2BAF-CD89-7D41-9DC6-D976B6B4E02D}" type="presParOf" srcId="{4B445657-3A31-F448-BDFE-5FC6C6389D98}" destId="{AC7981C2-EC3D-9B43-9F75-C847C154065C}" srcOrd="1" destOrd="0" presId="urn:microsoft.com/office/officeart/2008/layout/LinedList"/>
    <dgm:cxn modelId="{B0FF2455-B1CA-5D49-8DBD-8B3141107F3C}" type="presParOf" srcId="{F28A0EC2-94F9-DB47-A6A6-A5574F44CD74}" destId="{8B36E293-1014-F64E-866A-EA95D9C01F86}" srcOrd="2" destOrd="0" presId="urn:microsoft.com/office/officeart/2008/layout/LinedList"/>
    <dgm:cxn modelId="{E253F0BB-7211-594B-A9C5-7161461466DC}" type="presParOf" srcId="{F28A0EC2-94F9-DB47-A6A6-A5574F44CD74}" destId="{385A1F8B-F580-7040-BDA4-13D94FA92B1F}" srcOrd="3" destOrd="0" presId="urn:microsoft.com/office/officeart/2008/layout/LinedList"/>
    <dgm:cxn modelId="{62B22923-0336-7943-96BD-A591197A104B}" type="presParOf" srcId="{385A1F8B-F580-7040-BDA4-13D94FA92B1F}" destId="{0DDF2058-7D6A-2049-96D9-B8DA84D52A67}" srcOrd="0" destOrd="0" presId="urn:microsoft.com/office/officeart/2008/layout/LinedList"/>
    <dgm:cxn modelId="{8C6F7387-5F55-AF41-B9FD-E79B9171BB68}" type="presParOf" srcId="{385A1F8B-F580-7040-BDA4-13D94FA92B1F}" destId="{CB335B6A-D7D9-1941-9B4A-83D0FB7ECA8D}" srcOrd="1" destOrd="0" presId="urn:microsoft.com/office/officeart/2008/layout/LinedList"/>
    <dgm:cxn modelId="{1B231CE9-AB7B-5346-B608-19D5C548F7EA}" type="presParOf" srcId="{F28A0EC2-94F9-DB47-A6A6-A5574F44CD74}" destId="{DE8A3E3F-34AA-024A-9BAD-F89951424C8B}" srcOrd="4" destOrd="0" presId="urn:microsoft.com/office/officeart/2008/layout/LinedList"/>
    <dgm:cxn modelId="{5CB06969-F74D-EC41-8867-8EAC84718CBF}" type="presParOf" srcId="{F28A0EC2-94F9-DB47-A6A6-A5574F44CD74}" destId="{C143D6A9-ABCC-084A-A743-FD1029711E4B}" srcOrd="5" destOrd="0" presId="urn:microsoft.com/office/officeart/2008/layout/LinedList"/>
    <dgm:cxn modelId="{8AAAC9DD-020D-0B44-A9C8-CA1018C89BCE}" type="presParOf" srcId="{C143D6A9-ABCC-084A-A743-FD1029711E4B}" destId="{470CBD88-5188-C542-A38C-3C1F55AED0DC}" srcOrd="0" destOrd="0" presId="urn:microsoft.com/office/officeart/2008/layout/LinedList"/>
    <dgm:cxn modelId="{632CD9C8-42D6-E248-82A2-C630E9BA3570}" type="presParOf" srcId="{C143D6A9-ABCC-084A-A743-FD1029711E4B}" destId="{42BC5A58-907F-3545-B95E-050760B8B0EF}" srcOrd="1" destOrd="0" presId="urn:microsoft.com/office/officeart/2008/layout/LinedList"/>
    <dgm:cxn modelId="{1B6F12DE-2636-8045-8F9E-3F93AC8CA3AA}" type="presParOf" srcId="{F28A0EC2-94F9-DB47-A6A6-A5574F44CD74}" destId="{CB27758A-B025-3C49-8A3E-C74E866FD6BB}" srcOrd="6" destOrd="0" presId="urn:microsoft.com/office/officeart/2008/layout/LinedList"/>
    <dgm:cxn modelId="{8A3F9F2F-EA3D-FF42-B5E6-3181101F9C5E}" type="presParOf" srcId="{F28A0EC2-94F9-DB47-A6A6-A5574F44CD74}" destId="{2425A3F1-95B1-0544-8BB8-138475764DD8}" srcOrd="7" destOrd="0" presId="urn:microsoft.com/office/officeart/2008/layout/LinedList"/>
    <dgm:cxn modelId="{95FF2293-DEA0-F941-BBD0-1152D98D6832}" type="presParOf" srcId="{2425A3F1-95B1-0544-8BB8-138475764DD8}" destId="{DD1212E1-5521-2342-9605-2E5F664E1A7D}" srcOrd="0" destOrd="0" presId="urn:microsoft.com/office/officeart/2008/layout/LinedList"/>
    <dgm:cxn modelId="{74735DD1-9797-F348-A003-CEE1B6B4B6AF}" type="presParOf" srcId="{2425A3F1-95B1-0544-8BB8-138475764DD8}" destId="{82A4FE13-2A05-B74C-ABC3-AAAFD8D9F134}" srcOrd="1" destOrd="0" presId="urn:microsoft.com/office/officeart/2008/layout/LinedList"/>
    <dgm:cxn modelId="{6A806C46-EA5F-904F-8757-89B937426052}" type="presParOf" srcId="{F28A0EC2-94F9-DB47-A6A6-A5574F44CD74}" destId="{DA1763C4-E058-3B42-BF41-97532959708A}" srcOrd="8" destOrd="0" presId="urn:microsoft.com/office/officeart/2008/layout/LinedList"/>
    <dgm:cxn modelId="{3E62E551-815F-5843-9241-539D62FEFC62}" type="presParOf" srcId="{F28A0EC2-94F9-DB47-A6A6-A5574F44CD74}" destId="{B07DAF0F-728F-694C-9D9B-D06085DE9344}" srcOrd="9" destOrd="0" presId="urn:microsoft.com/office/officeart/2008/layout/LinedList"/>
    <dgm:cxn modelId="{DF6EC6CC-0E0C-3041-A21D-C4E203C6187B}" type="presParOf" srcId="{B07DAF0F-728F-694C-9D9B-D06085DE9344}" destId="{C9B67F07-6AED-C844-BF34-ECFC7133414E}" srcOrd="0" destOrd="0" presId="urn:microsoft.com/office/officeart/2008/layout/LinedList"/>
    <dgm:cxn modelId="{A6EC1360-F33D-B94B-91A8-6341856A2C93}" type="presParOf" srcId="{B07DAF0F-728F-694C-9D9B-D06085DE9344}" destId="{D3E8BD73-A7C7-864D-A9BE-8D8DFA87A140}" srcOrd="1" destOrd="0" presId="urn:microsoft.com/office/officeart/2008/layout/LinedList"/>
    <dgm:cxn modelId="{62D4C433-3C74-7C48-A6CB-33751EF2A01A}" type="presParOf" srcId="{F28A0EC2-94F9-DB47-A6A6-A5574F44CD74}" destId="{3DC3D200-3031-6D4C-B95D-5F261FD4D350}" srcOrd="10" destOrd="0" presId="urn:microsoft.com/office/officeart/2008/layout/LinedList"/>
    <dgm:cxn modelId="{EAF24584-CE2F-E241-A6DF-B0451B9BDAB6}" type="presParOf" srcId="{F28A0EC2-94F9-DB47-A6A6-A5574F44CD74}" destId="{14DFED9F-135D-5C4C-9D2E-9358116BCF32}" srcOrd="11" destOrd="0" presId="urn:microsoft.com/office/officeart/2008/layout/LinedList"/>
    <dgm:cxn modelId="{A69CAD8E-7D6F-804B-8289-F586883AE5B7}" type="presParOf" srcId="{14DFED9F-135D-5C4C-9D2E-9358116BCF32}" destId="{EC35366B-1B7D-C24E-A595-1918648EFEED}" srcOrd="0" destOrd="0" presId="urn:microsoft.com/office/officeart/2008/layout/LinedList"/>
    <dgm:cxn modelId="{8AE438FC-3CBA-E246-B2D1-1F202065E5AD}" type="presParOf" srcId="{14DFED9F-135D-5C4C-9D2E-9358116BCF32}" destId="{E5E563E2-BBC2-D24C-9BEF-39E3E01B17DD}" srcOrd="1" destOrd="0" presId="urn:microsoft.com/office/officeart/2008/layout/LinedList"/>
    <dgm:cxn modelId="{24920F55-BAAF-1C4D-BB83-46B68D32D613}" type="presParOf" srcId="{F28A0EC2-94F9-DB47-A6A6-A5574F44CD74}" destId="{723F6703-2615-B24A-B507-48F44CB8AC56}" srcOrd="12" destOrd="0" presId="urn:microsoft.com/office/officeart/2008/layout/LinedList"/>
    <dgm:cxn modelId="{3C52E875-C1AD-3E47-9782-3EBC789D83D0}" type="presParOf" srcId="{F28A0EC2-94F9-DB47-A6A6-A5574F44CD74}" destId="{F918563E-5DFF-B34D-973D-65DE5DF93810}" srcOrd="13" destOrd="0" presId="urn:microsoft.com/office/officeart/2008/layout/LinedList"/>
    <dgm:cxn modelId="{32204706-0A15-8348-A9A5-CDFC7E726225}" type="presParOf" srcId="{F918563E-5DFF-B34D-973D-65DE5DF93810}" destId="{57BE777E-64FB-094F-92FE-0F0FBCCADCFD}" srcOrd="0" destOrd="0" presId="urn:microsoft.com/office/officeart/2008/layout/LinedList"/>
    <dgm:cxn modelId="{58051608-4A4C-A14E-A21E-CB3A838581FA}" type="presParOf" srcId="{F918563E-5DFF-B34D-973D-65DE5DF93810}" destId="{E616670B-BE28-8740-8795-DAD1A6797B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49632-76FD-0646-BB0F-4270A9C808D8}">
      <dsp:nvSpPr>
        <dsp:cNvPr id="0" name=""/>
        <dsp:cNvSpPr/>
      </dsp:nvSpPr>
      <dsp:spPr>
        <a:xfrm>
          <a:off x="0" y="700083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07683-824D-F349-ADF4-9A60641B567F}">
      <dsp:nvSpPr>
        <dsp:cNvPr id="0" name=""/>
        <dsp:cNvSpPr/>
      </dsp:nvSpPr>
      <dsp:spPr>
        <a:xfrm>
          <a:off x="303758" y="988653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15 minute in person presentation</a:t>
          </a:r>
        </a:p>
      </dsp:txBody>
      <dsp:txXfrm>
        <a:off x="354603" y="1039498"/>
        <a:ext cx="2632133" cy="1634288"/>
      </dsp:txXfrm>
    </dsp:sp>
    <dsp:sp modelId="{F57A0E65-3DB5-1643-AD37-3F954F90FB7F}">
      <dsp:nvSpPr>
        <dsp:cNvPr id="0" name=""/>
        <dsp:cNvSpPr/>
      </dsp:nvSpPr>
      <dsp:spPr>
        <a:xfrm>
          <a:off x="3341340" y="700083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2D41D-D53C-1746-81ED-7E5D6179E535}">
      <dsp:nvSpPr>
        <dsp:cNvPr id="0" name=""/>
        <dsp:cNvSpPr/>
      </dsp:nvSpPr>
      <dsp:spPr>
        <a:xfrm>
          <a:off x="3645098" y="988653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Demonstrating how you are reflecting and developing an understanding</a:t>
          </a:r>
        </a:p>
      </dsp:txBody>
      <dsp:txXfrm>
        <a:off x="3695943" y="1039498"/>
        <a:ext cx="2632133" cy="1634288"/>
      </dsp:txXfrm>
    </dsp:sp>
    <dsp:sp modelId="{5B04FD83-B101-8342-A2EC-0F5DA3A00C33}">
      <dsp:nvSpPr>
        <dsp:cNvPr id="0" name=""/>
        <dsp:cNvSpPr/>
      </dsp:nvSpPr>
      <dsp:spPr>
        <a:xfrm>
          <a:off x="6682680" y="700083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3F9FB-77AF-ED46-A7C9-FC5717A787B4}">
      <dsp:nvSpPr>
        <dsp:cNvPr id="0" name=""/>
        <dsp:cNvSpPr/>
      </dsp:nvSpPr>
      <dsp:spPr>
        <a:xfrm>
          <a:off x="6986438" y="988653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Based on one theme from a list on the assignment brief</a:t>
          </a:r>
        </a:p>
      </dsp:txBody>
      <dsp:txXfrm>
        <a:off x="7037283" y="1039498"/>
        <a:ext cx="2632133" cy="1634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137F2-CFC6-3445-A437-C87A5F61FCC5}">
      <dsp:nvSpPr>
        <dsp:cNvPr id="0" name=""/>
        <dsp:cNvSpPr/>
      </dsp:nvSpPr>
      <dsp:spPr>
        <a:xfrm>
          <a:off x="0" y="491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6F909-01C0-A545-AEE6-432CDFFB2BC2}">
      <dsp:nvSpPr>
        <dsp:cNvPr id="0" name=""/>
        <dsp:cNvSpPr/>
      </dsp:nvSpPr>
      <dsp:spPr>
        <a:xfrm>
          <a:off x="0" y="491"/>
          <a:ext cx="9720262" cy="57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Planning</a:t>
          </a:r>
        </a:p>
      </dsp:txBody>
      <dsp:txXfrm>
        <a:off x="0" y="491"/>
        <a:ext cx="9720262" cy="574534"/>
      </dsp:txXfrm>
    </dsp:sp>
    <dsp:sp modelId="{8B36E293-1014-F64E-866A-EA95D9C01F86}">
      <dsp:nvSpPr>
        <dsp:cNvPr id="0" name=""/>
        <dsp:cNvSpPr/>
      </dsp:nvSpPr>
      <dsp:spPr>
        <a:xfrm>
          <a:off x="0" y="575025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F2058-7D6A-2049-96D9-B8DA84D52A67}">
      <dsp:nvSpPr>
        <dsp:cNvPr id="0" name=""/>
        <dsp:cNvSpPr/>
      </dsp:nvSpPr>
      <dsp:spPr>
        <a:xfrm>
          <a:off x="0" y="575025"/>
          <a:ext cx="9720262" cy="57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Approaches to teaching</a:t>
          </a:r>
        </a:p>
      </dsp:txBody>
      <dsp:txXfrm>
        <a:off x="0" y="575025"/>
        <a:ext cx="9720262" cy="574534"/>
      </dsp:txXfrm>
    </dsp:sp>
    <dsp:sp modelId="{DE8A3E3F-34AA-024A-9BAD-F89951424C8B}">
      <dsp:nvSpPr>
        <dsp:cNvPr id="0" name=""/>
        <dsp:cNvSpPr/>
      </dsp:nvSpPr>
      <dsp:spPr>
        <a:xfrm>
          <a:off x="0" y="1149560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CBD88-5188-C542-A38C-3C1F55AED0DC}">
      <dsp:nvSpPr>
        <dsp:cNvPr id="0" name=""/>
        <dsp:cNvSpPr/>
      </dsp:nvSpPr>
      <dsp:spPr>
        <a:xfrm>
          <a:off x="0" y="1149560"/>
          <a:ext cx="9720262" cy="57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learning happens</a:t>
          </a:r>
        </a:p>
      </dsp:txBody>
      <dsp:txXfrm>
        <a:off x="0" y="1149560"/>
        <a:ext cx="9720262" cy="574534"/>
      </dsp:txXfrm>
    </dsp:sp>
    <dsp:sp modelId="{CB27758A-B025-3C49-8A3E-C74E866FD6BB}">
      <dsp:nvSpPr>
        <dsp:cNvPr id="0" name=""/>
        <dsp:cNvSpPr/>
      </dsp:nvSpPr>
      <dsp:spPr>
        <a:xfrm>
          <a:off x="0" y="1724095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212E1-5521-2342-9605-2E5F664E1A7D}">
      <dsp:nvSpPr>
        <dsp:cNvPr id="0" name=""/>
        <dsp:cNvSpPr/>
      </dsp:nvSpPr>
      <dsp:spPr>
        <a:xfrm>
          <a:off x="0" y="1724095"/>
          <a:ext cx="9720262" cy="57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Creativity</a:t>
          </a:r>
        </a:p>
      </dsp:txBody>
      <dsp:txXfrm>
        <a:off x="0" y="1724095"/>
        <a:ext cx="9720262" cy="574534"/>
      </dsp:txXfrm>
    </dsp:sp>
    <dsp:sp modelId="{DA1763C4-E058-3B42-BF41-97532959708A}">
      <dsp:nvSpPr>
        <dsp:cNvPr id="0" name=""/>
        <dsp:cNvSpPr/>
      </dsp:nvSpPr>
      <dsp:spPr>
        <a:xfrm>
          <a:off x="0" y="2298629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67F07-6AED-C844-BF34-ECFC7133414E}">
      <dsp:nvSpPr>
        <dsp:cNvPr id="0" name=""/>
        <dsp:cNvSpPr/>
      </dsp:nvSpPr>
      <dsp:spPr>
        <a:xfrm>
          <a:off x="0" y="2298629"/>
          <a:ext cx="9720262" cy="57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Behaviour</a:t>
          </a:r>
          <a:r>
            <a:rPr lang="en-US" sz="2800" kern="1200" dirty="0"/>
            <a:t> Management</a:t>
          </a:r>
        </a:p>
      </dsp:txBody>
      <dsp:txXfrm>
        <a:off x="0" y="2298629"/>
        <a:ext cx="9720262" cy="574534"/>
      </dsp:txXfrm>
    </dsp:sp>
    <dsp:sp modelId="{3DC3D200-3031-6D4C-B95D-5F261FD4D350}">
      <dsp:nvSpPr>
        <dsp:cNvPr id="0" name=""/>
        <dsp:cNvSpPr/>
      </dsp:nvSpPr>
      <dsp:spPr>
        <a:xfrm>
          <a:off x="0" y="2873164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366B-1B7D-C24E-A595-1918648EFEED}">
      <dsp:nvSpPr>
        <dsp:cNvPr id="0" name=""/>
        <dsp:cNvSpPr/>
      </dsp:nvSpPr>
      <dsp:spPr>
        <a:xfrm>
          <a:off x="0" y="2873164"/>
          <a:ext cx="9720262" cy="57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Assessment </a:t>
          </a:r>
          <a:endParaRPr lang="en-US" sz="2800" kern="1200" dirty="0"/>
        </a:p>
      </dsp:txBody>
      <dsp:txXfrm>
        <a:off x="0" y="2873164"/>
        <a:ext cx="9720262" cy="574534"/>
      </dsp:txXfrm>
    </dsp:sp>
    <dsp:sp modelId="{723F6703-2615-B24A-B507-48F44CB8AC56}">
      <dsp:nvSpPr>
        <dsp:cNvPr id="0" name=""/>
        <dsp:cNvSpPr/>
      </dsp:nvSpPr>
      <dsp:spPr>
        <a:xfrm>
          <a:off x="0" y="3447699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E777E-64FB-094F-92FE-0F0FBCCADCFD}">
      <dsp:nvSpPr>
        <dsp:cNvPr id="0" name=""/>
        <dsp:cNvSpPr/>
      </dsp:nvSpPr>
      <dsp:spPr>
        <a:xfrm>
          <a:off x="0" y="3447699"/>
          <a:ext cx="9720262" cy="57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3447699"/>
        <a:ext cx="9720262" cy="574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4:18:16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 24575,'0'86'0,"0"3"0,0-24 0,0 10 0,0 0-1475,0-8 0,0 0 0,0 4 1475,0 0 0,0 6 0,0 1 0,0 0-792,0 4 1,0 0-1,0 2 1,0 2 791,0-4 0,0 2 0,0 2 0,0-2 0,0-3 0,0 2 0,0-4 0,0 0 0,0 4-179,0-3 0,0 4 0,0 1 1,0-2-1,0-5 179,0 22 0,0-6 0,0 2-461,0-13 0,0 1 1,0 1-1,0-1 461,0-2 0,0 1 0,0-2 0,0-1-15,0 19 0,0-1 0,0-3 15,0-7 0,0-2 0,0 1 0,0 4 0,0 1 0,0-8 999,0 0 0,0-4-999,0 19 0,0-4 0,0-36 0,0-4 1214,0 12 1,0 0-1215,0-7 0,0-2 2639,0 39-2639,0-13 2308,0-2-2308,-9 14 0,7 4 0,-2-36 0,0 1 451,3-3 0,2-3-451,-1-8 0,0 0 0,0 25 0,0-2 0,0 3 0,0-2 0,0 0 0,0 5 48,-1-22 1,2 0-49,6 19 0,1 5 0,1-9 0,5-8 0,-12-1 0,5-4 0,-7-5 0,0 8 0,0-9 0,0-2 0,0-8 0,6-7 0,-5-3 0,5-13 0,-6-2 0,0-12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4:18:17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24575,'0'63'0,"0"-2"0,10-4 0,5 2 0,14 22 0,1-17 0,6 1 0,-2-11 0,-1-1 0,-5 0 0,2 0 0,12 4 0,-3-3 0,1 22 0,19 3 0,-34-15 0,3-25 0,-19 1 0,9-29 0,-11 14 0,5-23 0,-5-2 0,-1-7 0,0-12 0,2-10 0,6-16 0,1 7 0,0-13 0,-1 15 0,0-1 0,0-5 0,0 13 0,0-6 0,-1 8 0,1-8 0,7-1 0,1-1 0,24-15 0,-5 2 0,7 1 0,0-14 0,-18 24 0,9-16 0,-11 19 0,-6 8 0,-4 9 0,-5 6 0,-1 6 0,1 1 0,-6 6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4:18:19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1087 24575,'52'-67'0,"0"0"0,0 0 0,0 0 0,0 0 0,0-1 0,5-5 0,3-3 0,-4 3 0,-7 10 0,-15 14 0,-3-6 0,-14-5 0,2 21 0,-11-12 0,-1 29 0,6-11 0,-12 12 0,5 0 0,-6-4 0,0 10 0,0 7 0,0 21 0,0 9 0,0 25 0,0-8 0,8 31 0,9-4 0,9 18 0,7 0 0,18 2 0,-28-38 0,0-1 0,28 24 0,6 11 0,-15-25 0,7 0 0,-3-2 0,-21-18 0,9-7 0,-19-5 0,4-10 0,-6 4 0,-6-7 0,-2-5 0,-5-1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D4885-8563-8E4D-A617-25E0CC4D1A99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65C63-FB71-EB46-8DE2-37C5757B7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found these questions and statements that I had to investigate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761-18D2-F549-A783-8DBF328A91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2'45'' at beginning of slide?</a:t>
            </a:r>
          </a:p>
          <a:p>
            <a:endParaRPr lang="en-US" dirty="0"/>
          </a:p>
          <a:p>
            <a:r>
              <a:rPr lang="en-US" dirty="0"/>
              <a:t>The Three Basic phases in the life of a classroom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761-18D2-F549-A783-8DBF328A91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5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6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8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5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6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1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4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2AC24A9-CCB6-4F8D-B8DB-C2F3692CFA5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12D96-0DD0-289D-9811-3D1AB03D4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Assignment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72F1C-694E-E498-F2E2-4AA2DCB17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</a:rPr>
              <a:t>Chris Jolly – 5</a:t>
            </a:r>
            <a:r>
              <a:rPr lang="en-US" sz="1600" baseline="30000" dirty="0">
                <a:solidFill>
                  <a:srgbClr val="FFFFFF"/>
                </a:solidFill>
              </a:rPr>
              <a:t>th</a:t>
            </a:r>
            <a:r>
              <a:rPr lang="en-US" sz="1600" dirty="0">
                <a:solidFill>
                  <a:srgbClr val="FFFFFF"/>
                </a:solidFill>
              </a:rPr>
              <a:t> January 2026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3803-0787-8DF3-F520-A1D0FC6B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52" y="2513597"/>
            <a:ext cx="5446295" cy="1485900"/>
          </a:xfrm>
        </p:spPr>
        <p:txBody>
          <a:bodyPr/>
          <a:lstStyle/>
          <a:p>
            <a:r>
              <a:rPr lang="en-US" dirty="0"/>
              <a:t>Any 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398161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4768-A717-8DBF-D851-6FBC864D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take from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8B40-CA37-86E6-CF7D-1576C8F5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ArialMT"/>
              </a:rPr>
              <a:t>I</a:t>
            </a:r>
            <a:r>
              <a:rPr lang="en-GB" sz="3200" dirty="0">
                <a:effectLst/>
                <a:latin typeface="ArialMT"/>
              </a:rPr>
              <a:t>dentify a theme in your teaching to explore further – LO2 – reflect</a:t>
            </a:r>
          </a:p>
          <a:p>
            <a:pPr marL="514350" indent="-514350">
              <a:buAutoNum type="arabicPeriod"/>
            </a:pPr>
            <a:endParaRPr lang="en-GB" sz="3200" dirty="0">
              <a:effectLst/>
              <a:latin typeface="ArialMT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>
                <a:latin typeface="ArialMT"/>
              </a:rPr>
              <a:t>Identify some</a:t>
            </a:r>
            <a:r>
              <a:rPr lang="en-GB" sz="3200" dirty="0">
                <a:effectLst/>
                <a:latin typeface="ArialMT"/>
              </a:rPr>
              <a:t> teaching you have observed or will observe that is linked to your theme –  LO3 – observe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sz="3200" dirty="0">
              <a:effectLst/>
              <a:latin typeface="ArialMT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>
                <a:latin typeface="ArialMT"/>
              </a:rPr>
              <a:t>A</a:t>
            </a:r>
            <a:r>
              <a:rPr lang="en-GB" sz="3200" dirty="0">
                <a:effectLst/>
                <a:latin typeface="ArialMT"/>
              </a:rPr>
              <a:t> book/chapter/presentation/author to explore on your chosen theme – LO1 – research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sz="3200" dirty="0">
              <a:effectLst/>
              <a:latin typeface="ArialMT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>
                <a:latin typeface="ArialMT"/>
              </a:rPr>
              <a:t>Tools you will use to present – LO4 – communicate</a:t>
            </a:r>
            <a:endParaRPr lang="en-GB" sz="3200" dirty="0">
              <a:effectLst/>
              <a:latin typeface="ArialMT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sz="3200" dirty="0">
              <a:effectLst/>
              <a:latin typeface="ArialMT"/>
            </a:endParaRPr>
          </a:p>
          <a:p>
            <a:pPr marL="514350" indent="-514350" algn="ctr">
              <a:buAutoNum type="arabicPeriod"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3F1F-AF51-DDBC-1B06-96E54175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A780-64DB-BBCB-0EC5-E4385499B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372" y="1773767"/>
            <a:ext cx="9969500" cy="47360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Spend some time choosing a theme that you would like to focus on. Think about the situation that brought you to that theme (reflection and/or an observation)</a:t>
            </a:r>
          </a:p>
          <a:p>
            <a:pPr lvl="1">
              <a:lnSpc>
                <a:spcPct val="150000"/>
              </a:lnSpc>
            </a:pPr>
            <a:r>
              <a:rPr lang="en-US" b="1" i="0" u="sng" dirty="0"/>
              <a:t>Planning</a:t>
            </a:r>
            <a:r>
              <a:rPr lang="en-US" i="0" u="sng" dirty="0"/>
              <a:t> </a:t>
            </a:r>
            <a:r>
              <a:rPr lang="en-US" i="0" dirty="0"/>
              <a:t>for learning in your specialist subject area</a:t>
            </a:r>
          </a:p>
          <a:p>
            <a:pPr lvl="1">
              <a:lnSpc>
                <a:spcPct val="150000"/>
              </a:lnSpc>
            </a:pPr>
            <a:r>
              <a:rPr lang="en-US" b="1" i="0" u="sng" dirty="0"/>
              <a:t>Approaches to teaching</a:t>
            </a:r>
            <a:r>
              <a:rPr lang="en-US" i="0" dirty="0"/>
              <a:t>: signature pedagogies in your specialist area</a:t>
            </a:r>
          </a:p>
          <a:p>
            <a:pPr lvl="1">
              <a:lnSpc>
                <a:spcPct val="150000"/>
              </a:lnSpc>
            </a:pPr>
            <a:r>
              <a:rPr lang="en-US" b="1" i="0" u="sng" dirty="0"/>
              <a:t>How learning happens</a:t>
            </a:r>
            <a:r>
              <a:rPr lang="en-US" i="0" dirty="0"/>
              <a:t>, barriers to learning and the impact of pedagogical decisions</a:t>
            </a:r>
          </a:p>
          <a:p>
            <a:pPr lvl="1">
              <a:lnSpc>
                <a:spcPct val="150000"/>
              </a:lnSpc>
            </a:pPr>
            <a:r>
              <a:rPr lang="en-US" b="1" i="0" u="sng" dirty="0"/>
              <a:t>Creativity</a:t>
            </a:r>
            <a:r>
              <a:rPr lang="en-US" i="0" dirty="0"/>
              <a:t>: teaching creatively; learning to think in new ways and teaching for creativity</a:t>
            </a:r>
          </a:p>
          <a:p>
            <a:pPr lvl="1">
              <a:lnSpc>
                <a:spcPct val="150000"/>
              </a:lnSpc>
            </a:pPr>
            <a:r>
              <a:rPr lang="en-US" b="1" i="0" u="sng" dirty="0" err="1"/>
              <a:t>Behaviour</a:t>
            </a:r>
            <a:r>
              <a:rPr lang="en-US" b="1" i="0" u="sng" dirty="0"/>
              <a:t> Management</a:t>
            </a:r>
            <a:r>
              <a:rPr lang="en-US" i="0" dirty="0"/>
              <a:t>: setting, achieving and maintaining expectations</a:t>
            </a:r>
          </a:p>
          <a:p>
            <a:pPr lvl="1">
              <a:lnSpc>
                <a:spcPct val="150000"/>
              </a:lnSpc>
            </a:pPr>
            <a:r>
              <a:rPr lang="en-US" b="1" i="0" u="sng" dirty="0"/>
              <a:t>Assessing learning and measuring impact</a:t>
            </a:r>
            <a:r>
              <a:rPr lang="en-US" i="0" dirty="0"/>
              <a:t>: adapting teaching to meet learning needs</a:t>
            </a:r>
          </a:p>
        </p:txBody>
      </p:sp>
    </p:spTree>
    <p:extLst>
      <p:ext uri="{BB962C8B-B14F-4D97-AF65-F5344CB8AC3E}">
        <p14:creationId xmlns:p14="http://schemas.microsoft.com/office/powerpoint/2010/main" val="31626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7E21-1638-A917-724C-747F3885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54E2B-7343-03DA-494E-D5C8AC9E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Don’t have a theme yet</a:t>
            </a:r>
          </a:p>
          <a:p>
            <a:endParaRPr lang="en-US" sz="1400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Which theme interests you most or is most relevant right now?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What have you seen recently that has made you think about your own teaching?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Which sessions at the teaching weekends have had most impact?</a:t>
            </a:r>
          </a:p>
          <a:p>
            <a:pPr marL="0" indent="0">
              <a:buNone/>
            </a:pPr>
            <a:r>
              <a:rPr lang="en-US" u="sng" dirty="0"/>
              <a:t>Have a theme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is it that has brought you to your theme?</a:t>
            </a:r>
          </a:p>
          <a:p>
            <a:pPr lvl="1"/>
            <a:r>
              <a:rPr lang="en-US" dirty="0"/>
              <a:t>Where are the holes in your assignment – can you hit all the learning outcomes?</a:t>
            </a:r>
          </a:p>
          <a:p>
            <a:pPr lvl="1"/>
            <a:r>
              <a:rPr lang="en-US" dirty="0"/>
              <a:t>Where do you need to spend most time working?</a:t>
            </a:r>
          </a:p>
          <a:p>
            <a:pPr lvl="2"/>
            <a:r>
              <a:rPr lang="en-US" dirty="0"/>
              <a:t>Research</a:t>
            </a:r>
          </a:p>
          <a:p>
            <a:pPr lvl="2"/>
            <a:r>
              <a:rPr lang="en-US" dirty="0"/>
              <a:t>Reflection</a:t>
            </a:r>
          </a:p>
          <a:p>
            <a:pPr lvl="2"/>
            <a:r>
              <a:rPr lang="en-US" dirty="0"/>
              <a:t>Observation</a:t>
            </a:r>
          </a:p>
          <a:p>
            <a:pPr lvl="2"/>
            <a:r>
              <a:rPr lang="en-US" dirty="0"/>
              <a:t>Communicate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4768-A717-8DBF-D851-6FBC864D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– my general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8B40-CA37-86E6-CF7D-1576C8F5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297180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MT"/>
              </a:rPr>
              <a:t>No reading from a script</a:t>
            </a:r>
          </a:p>
          <a:p>
            <a:r>
              <a:rPr lang="en-GB" sz="2800" dirty="0">
                <a:latin typeface="ArialMT"/>
              </a:rPr>
              <a:t>Reading a short quote on your thoughts has more impact </a:t>
            </a:r>
          </a:p>
          <a:p>
            <a:r>
              <a:rPr lang="en-GB" sz="2800" dirty="0">
                <a:latin typeface="ArialMT"/>
              </a:rPr>
              <a:t>One minute per slide</a:t>
            </a:r>
          </a:p>
          <a:p>
            <a:r>
              <a:rPr lang="en-GB" sz="2800" dirty="0">
                <a:latin typeface="ArialMT"/>
              </a:rPr>
              <a:t>Elaborate verbally on minimal slides</a:t>
            </a:r>
          </a:p>
          <a:p>
            <a:r>
              <a:rPr lang="en-GB" sz="2800" dirty="0">
                <a:latin typeface="ArialMT"/>
              </a:rPr>
              <a:t>Practice a lot!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4768-A717-8DBF-D851-6FBC864D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day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8B40-CA37-86E6-CF7D-1576C8F5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699"/>
            <a:ext cx="9601200" cy="3851729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MT"/>
              </a:rPr>
              <a:t>Breathing</a:t>
            </a:r>
          </a:p>
          <a:p>
            <a:pPr marL="0" indent="0">
              <a:buNone/>
            </a:pPr>
            <a:endParaRPr lang="en-GB" sz="2800" dirty="0">
              <a:latin typeface="ArialMT"/>
            </a:endParaRPr>
          </a:p>
          <a:p>
            <a:r>
              <a:rPr lang="en-GB" sz="2800" dirty="0">
                <a:latin typeface="ArialMT"/>
              </a:rPr>
              <a:t>What are you going to do with your hands?</a:t>
            </a:r>
          </a:p>
          <a:p>
            <a:endParaRPr lang="en-GB" sz="2800" dirty="0">
              <a:latin typeface="ArialMT"/>
            </a:endParaRPr>
          </a:p>
          <a:p>
            <a:r>
              <a:rPr lang="en-GB" sz="2800" dirty="0">
                <a:latin typeface="ArialMT"/>
              </a:rPr>
              <a:t>How do you prepare to perform?</a:t>
            </a:r>
          </a:p>
          <a:p>
            <a:pPr marL="0" indent="0">
              <a:buNone/>
            </a:pPr>
            <a:endParaRPr lang="en-GB" sz="2800" dirty="0">
              <a:latin typeface="ArialMT"/>
            </a:endParaRP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5CA5E-75DF-38A3-A08C-3D9C75CFC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446E8A-8E30-2896-99B5-176DFDB1D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-1" b="15708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DAAAC89-E2E4-01B4-2598-119F77263A04}"/>
              </a:ext>
            </a:extLst>
          </p:cNvPr>
          <p:cNvSpPr txBox="1">
            <a:spLocks/>
          </p:cNvSpPr>
          <p:nvPr/>
        </p:nvSpPr>
        <p:spPr>
          <a:xfrm>
            <a:off x="3074600" y="1853583"/>
            <a:ext cx="6042799" cy="949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solidFill>
                  <a:schemeClr val="tx2"/>
                </a:solidFill>
              </a:rPr>
              <a:t>Behaviour</a:t>
            </a:r>
            <a:r>
              <a:rPr lang="en-US" sz="6000" dirty="0">
                <a:solidFill>
                  <a:schemeClr val="tx2"/>
                </a:solidFill>
              </a:rPr>
              <a:t> Management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90825A2-2C2E-52B6-6F15-3C955613C223}"/>
              </a:ext>
            </a:extLst>
          </p:cNvPr>
          <p:cNvSpPr txBox="1">
            <a:spLocks/>
          </p:cNvSpPr>
          <p:nvPr/>
        </p:nvSpPr>
        <p:spPr>
          <a:xfrm>
            <a:off x="1853285" y="2529055"/>
            <a:ext cx="8237360" cy="3653473"/>
          </a:xfrm>
          <a:prstGeom prst="rect">
            <a:avLst/>
          </a:prstGeom>
        </p:spPr>
        <p:txBody>
          <a:bodyPr vert="horz" lIns="45720" tIns="45720" rIns="45720" bIns="45720" rtlCol="0" anchor="b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500">
              <a:solidFill>
                <a:schemeClr val="tx2"/>
              </a:solidFill>
            </a:endParaRPr>
          </a:p>
          <a:p>
            <a:pPr algn="ctr"/>
            <a:r>
              <a:rPr lang="en-US" sz="4500">
                <a:solidFill>
                  <a:schemeClr val="tx2"/>
                </a:solidFill>
              </a:rPr>
              <a:t>The Importance of Establishing Expectations and having Flexible Consistency</a:t>
            </a:r>
          </a:p>
          <a:p>
            <a:endParaRPr lang="en-US" sz="4500">
              <a:solidFill>
                <a:schemeClr val="tx2"/>
              </a:solidFill>
            </a:endParaRPr>
          </a:p>
          <a:p>
            <a:pPr algn="ctr"/>
            <a:r>
              <a:rPr lang="en-US" sz="4500" b="1" i="1">
                <a:solidFill>
                  <a:schemeClr val="tx2"/>
                </a:solidFill>
              </a:rPr>
              <a:t>Chris Jolly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4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5EDC-B706-C92A-19DB-49AFDCEF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296" y="2300844"/>
            <a:ext cx="3740727" cy="1813956"/>
          </a:xfrm>
        </p:spPr>
        <p:txBody>
          <a:bodyPr>
            <a:normAutofit/>
          </a:bodyPr>
          <a:lstStyle/>
          <a:p>
            <a:r>
              <a:rPr lang="en-US" sz="3400" dirty="0"/>
              <a:t>What brought me to my theme</a:t>
            </a:r>
          </a:p>
        </p:txBody>
      </p:sp>
      <p:pic>
        <p:nvPicPr>
          <p:cNvPr id="5" name="Content Placeholder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1193AE83-6F74-36CE-2A6E-F365D4B4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8" y="401661"/>
            <a:ext cx="4512452" cy="61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5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1">
            <a:extLst>
              <a:ext uri="{FF2B5EF4-FFF2-40B4-BE49-F238E27FC236}">
                <a16:creationId xmlns:a16="http://schemas.microsoft.com/office/drawing/2014/main" id="{18FC4DE6-3B01-F446-9DE3-B8AFDFB43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r="-1" b="15708"/>
          <a:stretch/>
        </p:blipFill>
        <p:spPr>
          <a:xfrm>
            <a:off x="7748" y="-74"/>
            <a:ext cx="12188932" cy="6857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43881-BF56-054E-80DD-7DC9DA7B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55" y="699132"/>
            <a:ext cx="10536616" cy="830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Reflection on my own practice</a:t>
            </a:r>
          </a:p>
        </p:txBody>
      </p:sp>
      <p:sp>
        <p:nvSpPr>
          <p:cNvPr id="308" name="Title 1">
            <a:extLst>
              <a:ext uri="{FF2B5EF4-FFF2-40B4-BE49-F238E27FC236}">
                <a16:creationId xmlns:a16="http://schemas.microsoft.com/office/drawing/2014/main" id="{6C3C171D-A3A8-6145-9805-65CD6649838D}"/>
              </a:ext>
            </a:extLst>
          </p:cNvPr>
          <p:cNvSpPr txBox="1">
            <a:spLocks/>
          </p:cNvSpPr>
          <p:nvPr/>
        </p:nvSpPr>
        <p:spPr>
          <a:xfrm>
            <a:off x="1108256" y="1470119"/>
            <a:ext cx="6279080" cy="503214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Can I establish rules and expectations so late in the year?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Have I ever discussed my expectations with my class?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I was relying too heavily on existing class rules that I haven’t established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With rules I will have consistency when it comes to incentives and sanctions!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51C0A165-FCA2-8240-A211-9584C45A1AC3}"/>
              </a:ext>
            </a:extLst>
          </p:cNvPr>
          <p:cNvSpPr/>
          <p:nvPr/>
        </p:nvSpPr>
        <p:spPr>
          <a:xfrm>
            <a:off x="7865089" y="2027306"/>
            <a:ext cx="4142132" cy="3783213"/>
          </a:xfrm>
          <a:prstGeom prst="wedgeEllipseCallout">
            <a:avLst>
              <a:gd name="adj1" fmla="val -61061"/>
              <a:gd name="adj2" fmla="val 7925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21B13-81CA-724C-96DC-F5981DE21E57}"/>
              </a:ext>
            </a:extLst>
          </p:cNvPr>
          <p:cNvSpPr txBox="1"/>
          <p:nvPr/>
        </p:nvSpPr>
        <p:spPr>
          <a:xfrm>
            <a:off x="8855828" y="2412904"/>
            <a:ext cx="25130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“Specialist teachers at primary school will not have the luxury of time to develop their rules [in many ways] but are well served, nonetheless, by discussing the rules in their first meeting with their class.”</a:t>
            </a:r>
          </a:p>
          <a:p>
            <a:r>
              <a:rPr lang="en-US" dirty="0"/>
              <a:t>Rogers (2011: 129)</a:t>
            </a:r>
          </a:p>
        </p:txBody>
      </p:sp>
    </p:spTree>
    <p:extLst>
      <p:ext uri="{BB962C8B-B14F-4D97-AF65-F5344CB8AC3E}">
        <p14:creationId xmlns:p14="http://schemas.microsoft.com/office/powerpoint/2010/main" val="11426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1">
            <a:extLst>
              <a:ext uri="{FF2B5EF4-FFF2-40B4-BE49-F238E27FC236}">
                <a16:creationId xmlns:a16="http://schemas.microsoft.com/office/drawing/2014/main" id="{18FC4DE6-3B01-F446-9DE3-B8AFDFB43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r="-1" b="15708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sp>
        <p:nvSpPr>
          <p:cNvPr id="308" name="Title 1">
            <a:extLst>
              <a:ext uri="{FF2B5EF4-FFF2-40B4-BE49-F238E27FC236}">
                <a16:creationId xmlns:a16="http://schemas.microsoft.com/office/drawing/2014/main" id="{6C3C171D-A3A8-6145-9805-65CD6649838D}"/>
              </a:ext>
            </a:extLst>
          </p:cNvPr>
          <p:cNvSpPr txBox="1">
            <a:spLocks/>
          </p:cNvSpPr>
          <p:nvPr/>
        </p:nvSpPr>
        <p:spPr>
          <a:xfrm>
            <a:off x="899266" y="632852"/>
            <a:ext cx="3991538" cy="5355312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tx1"/>
                </a:solidFill>
                <a:latin typeface="+mn-lt"/>
              </a:rPr>
              <a:t>“Teachers need to explain - and discuss - these rights, responsibilities and rules with their students in the establishment phase of the year.”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+mn-lt"/>
              </a:rPr>
              <a:t>(Rogers 2011:8)</a:t>
            </a:r>
          </a:p>
        </p:txBody>
      </p:sp>
      <p:pic>
        <p:nvPicPr>
          <p:cNvPr id="38" name="Picture 37" descr="Diagram&#10;&#10;Description automatically generated">
            <a:extLst>
              <a:ext uri="{FF2B5EF4-FFF2-40B4-BE49-F238E27FC236}">
                <a16:creationId xmlns:a16="http://schemas.microsoft.com/office/drawing/2014/main" id="{2D973B71-8105-814A-92A5-76B08A4E5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81" y="501423"/>
            <a:ext cx="5539959" cy="59682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B0378B6-0271-0A43-B06F-4676270F0FA9}"/>
              </a:ext>
            </a:extLst>
          </p:cNvPr>
          <p:cNvSpPr txBox="1"/>
          <p:nvPr/>
        </p:nvSpPr>
        <p:spPr>
          <a:xfrm>
            <a:off x="6764615" y="6456742"/>
            <a:ext cx="322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Rogers (2011: 192)</a:t>
            </a:r>
          </a:p>
        </p:txBody>
      </p:sp>
    </p:spTree>
    <p:extLst>
      <p:ext uri="{BB962C8B-B14F-4D97-AF65-F5344CB8AC3E}">
        <p14:creationId xmlns:p14="http://schemas.microsoft.com/office/powerpoint/2010/main" val="149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614C-46CA-8A45-F5D4-53E816B3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is assignment 2?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9D6562E-2F00-60E1-1589-7FD160999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6782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1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1">
            <a:extLst>
              <a:ext uri="{FF2B5EF4-FFF2-40B4-BE49-F238E27FC236}">
                <a16:creationId xmlns:a16="http://schemas.microsoft.com/office/drawing/2014/main" id="{18FC4DE6-3B01-F446-9DE3-B8AFDFB43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-1" b="15708"/>
          <a:stretch/>
        </p:blipFill>
        <p:spPr>
          <a:xfrm>
            <a:off x="7748" y="-74"/>
            <a:ext cx="12188932" cy="685799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D139DAC3-D88D-8B45-B249-31EB35FF8849}"/>
              </a:ext>
            </a:extLst>
          </p:cNvPr>
          <p:cNvSpPr txBox="1">
            <a:spLocks/>
          </p:cNvSpPr>
          <p:nvPr/>
        </p:nvSpPr>
        <p:spPr>
          <a:xfrm>
            <a:off x="688379" y="1618404"/>
            <a:ext cx="5591298" cy="86793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dirty="0">
                <a:solidFill>
                  <a:schemeClr val="tx1"/>
                </a:solidFill>
                <a:latin typeface="+mn-lt"/>
              </a:rPr>
              <a:t>Now I have my rules I can be consistent</a:t>
            </a:r>
          </a:p>
        </p:txBody>
      </p:sp>
      <p:sp>
        <p:nvSpPr>
          <p:cNvPr id="38" name="Oval Callout 37">
            <a:extLst>
              <a:ext uri="{FF2B5EF4-FFF2-40B4-BE49-F238E27FC236}">
                <a16:creationId xmlns:a16="http://schemas.microsoft.com/office/drawing/2014/main" id="{06A7C635-02BF-D443-8ADA-69BD17CC9C3B}"/>
              </a:ext>
            </a:extLst>
          </p:cNvPr>
          <p:cNvSpPr/>
          <p:nvPr/>
        </p:nvSpPr>
        <p:spPr>
          <a:xfrm>
            <a:off x="7361489" y="269252"/>
            <a:ext cx="4142132" cy="2765952"/>
          </a:xfrm>
          <a:prstGeom prst="wedgeEllipseCallout">
            <a:avLst>
              <a:gd name="adj1" fmla="val -85990"/>
              <a:gd name="adj2" fmla="val 16000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C150F4-0FCF-BC44-B315-0D3A53825D08}"/>
              </a:ext>
            </a:extLst>
          </p:cNvPr>
          <p:cNvSpPr txBox="1"/>
          <p:nvPr/>
        </p:nvSpPr>
        <p:spPr>
          <a:xfrm>
            <a:off x="8368448" y="668529"/>
            <a:ext cx="25130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more consistent you are, the more your students will know what to expect from you.”</a:t>
            </a:r>
          </a:p>
          <a:p>
            <a:endParaRPr lang="en-US" dirty="0"/>
          </a:p>
          <a:p>
            <a:r>
              <a:rPr lang="en-US" dirty="0"/>
              <a:t>Cowley (2010: 211)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E2757AB-D72B-AD45-BD3C-06C9EA20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33" y="854919"/>
            <a:ext cx="3916251" cy="83067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Consistency</a:t>
            </a:r>
          </a:p>
        </p:txBody>
      </p:sp>
      <p:pic>
        <p:nvPicPr>
          <p:cNvPr id="43" name="Picture 42" descr="Diagram&#10;&#10;Description automatically generated">
            <a:extLst>
              <a:ext uri="{FF2B5EF4-FFF2-40B4-BE49-F238E27FC236}">
                <a16:creationId xmlns:a16="http://schemas.microsoft.com/office/drawing/2014/main" id="{5B8AFD89-3587-6648-AD90-8721A4E36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42" r="1976" b="46632"/>
          <a:stretch/>
        </p:blipFill>
        <p:spPr>
          <a:xfrm>
            <a:off x="792212" y="3683489"/>
            <a:ext cx="5806992" cy="190425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238AD74-A14E-A34A-943A-B39BC7DA78C1}"/>
              </a:ext>
            </a:extLst>
          </p:cNvPr>
          <p:cNvSpPr txBox="1"/>
          <p:nvPr/>
        </p:nvSpPr>
        <p:spPr>
          <a:xfrm>
            <a:off x="6765886" y="3721296"/>
            <a:ext cx="5227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Consistency turns into habit and “the way we do things”. This in turn helps maintain the rules that have been established.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AA558B-8349-A649-9021-FBAB2DD5A922}"/>
              </a:ext>
            </a:extLst>
          </p:cNvPr>
          <p:cNvSpPr txBox="1"/>
          <p:nvPr/>
        </p:nvSpPr>
        <p:spPr>
          <a:xfrm>
            <a:off x="792212" y="5598733"/>
            <a:ext cx="322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Rogers (2011: 192)</a:t>
            </a:r>
          </a:p>
        </p:txBody>
      </p:sp>
    </p:spTree>
    <p:extLst>
      <p:ext uri="{BB962C8B-B14F-4D97-AF65-F5344CB8AC3E}">
        <p14:creationId xmlns:p14="http://schemas.microsoft.com/office/powerpoint/2010/main" val="42083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1">
            <a:extLst>
              <a:ext uri="{FF2B5EF4-FFF2-40B4-BE49-F238E27FC236}">
                <a16:creationId xmlns:a16="http://schemas.microsoft.com/office/drawing/2014/main" id="{18FC4DE6-3B01-F446-9DE3-B8AFDFB43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-1" b="15708"/>
          <a:stretch/>
        </p:blipFill>
        <p:spPr>
          <a:xfrm>
            <a:off x="7748" y="-2495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43881-BF56-054E-80DD-7DC9DA7B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28" y="1015116"/>
            <a:ext cx="3913473" cy="83067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Consistency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616212E-9072-6742-93FA-B70C55AA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611" y="890261"/>
            <a:ext cx="5577915" cy="52388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85797E9-B6C0-B744-BDE0-6CFA6C91A729}"/>
              </a:ext>
            </a:extLst>
          </p:cNvPr>
          <p:cNvSpPr txBox="1"/>
          <p:nvPr/>
        </p:nvSpPr>
        <p:spPr>
          <a:xfrm>
            <a:off x="4466368" y="6463156"/>
            <a:ext cx="322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Dixie (2011: 86-87)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4120AE-84B8-8D4F-B40B-DA3251BC2A48}"/>
              </a:ext>
            </a:extLst>
          </p:cNvPr>
          <p:cNvSpPr txBox="1"/>
          <p:nvPr/>
        </p:nvSpPr>
        <p:spPr>
          <a:xfrm>
            <a:off x="715508" y="1679846"/>
            <a:ext cx="3532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“In the classroom [safety] manifests itself in the need for rules, routines and sanctions: in other words, well-defined boundaries designed to govern pupil </a:t>
            </a:r>
            <a:r>
              <a:rPr lang="en-US" sz="2800" dirty="0" err="1"/>
              <a:t>behaviour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898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1">
            <a:extLst>
              <a:ext uri="{FF2B5EF4-FFF2-40B4-BE49-F238E27FC236}">
                <a16:creationId xmlns:a16="http://schemas.microsoft.com/office/drawing/2014/main" id="{18FC4DE6-3B01-F446-9DE3-B8AFDFB43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-1" b="15708"/>
          <a:stretch/>
        </p:blipFill>
        <p:spPr>
          <a:xfrm>
            <a:off x="7748" y="-74"/>
            <a:ext cx="12188932" cy="685799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D139DAC3-D88D-8B45-B249-31EB35FF8849}"/>
              </a:ext>
            </a:extLst>
          </p:cNvPr>
          <p:cNvSpPr txBox="1">
            <a:spLocks/>
          </p:cNvSpPr>
          <p:nvPr/>
        </p:nvSpPr>
        <p:spPr>
          <a:xfrm>
            <a:off x="1169720" y="2151359"/>
            <a:ext cx="5591298" cy="2585323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tx1"/>
                </a:solidFill>
                <a:latin typeface="+mn-lt"/>
              </a:rPr>
              <a:t>Now I have my consistency I can be flexible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Oval Callout 37">
            <a:extLst>
              <a:ext uri="{FF2B5EF4-FFF2-40B4-BE49-F238E27FC236}">
                <a16:creationId xmlns:a16="http://schemas.microsoft.com/office/drawing/2014/main" id="{06A7C635-02BF-D443-8ADA-69BD17CC9C3B}"/>
              </a:ext>
            </a:extLst>
          </p:cNvPr>
          <p:cNvSpPr/>
          <p:nvPr/>
        </p:nvSpPr>
        <p:spPr>
          <a:xfrm>
            <a:off x="7350445" y="3447460"/>
            <a:ext cx="4142132" cy="2765952"/>
          </a:xfrm>
          <a:prstGeom prst="wedgeEllipseCallout">
            <a:avLst>
              <a:gd name="adj1" fmla="val -108935"/>
              <a:gd name="adj2" fmla="val -48026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9BFC14B-0FBC-8F40-8F21-446338FE3FFE}"/>
              </a:ext>
            </a:extLst>
          </p:cNvPr>
          <p:cNvSpPr txBox="1">
            <a:spLocks/>
          </p:cNvSpPr>
          <p:nvPr/>
        </p:nvSpPr>
        <p:spPr>
          <a:xfrm>
            <a:off x="7888281" y="3974468"/>
            <a:ext cx="3271617" cy="1865126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+mn-lt"/>
              </a:rPr>
              <a:t>“As with academic development, pupils of the same age differ in their social development – whereas some will arrive highly motivated to engage with learning, others will need more encouragement.”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+mn-lt"/>
              </a:rPr>
              <a:t>(Chaplain 2014: 181)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48FE3B1-A1D2-2041-BB4F-AE37719C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687" y="946868"/>
            <a:ext cx="8897851" cy="830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31728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1">
            <a:extLst>
              <a:ext uri="{FF2B5EF4-FFF2-40B4-BE49-F238E27FC236}">
                <a16:creationId xmlns:a16="http://schemas.microsoft.com/office/drawing/2014/main" id="{18FC4DE6-3B01-F446-9DE3-B8AFDFB43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-1" b="15708"/>
          <a:stretch/>
        </p:blipFill>
        <p:spPr>
          <a:xfrm>
            <a:off x="7748" y="-2495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43881-BF56-054E-80DD-7DC9DA7B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948" y="580530"/>
            <a:ext cx="3587741" cy="830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Flexibility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4120AE-84B8-8D4F-B40B-DA3251BC2A48}"/>
              </a:ext>
            </a:extLst>
          </p:cNvPr>
          <p:cNvSpPr txBox="1"/>
          <p:nvPr/>
        </p:nvSpPr>
        <p:spPr>
          <a:xfrm>
            <a:off x="928469" y="2169087"/>
            <a:ext cx="30775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Flexibility allows the chance to move back and adjust rules if they are not being understood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EBED73-0F42-884F-94FB-EA21119F8157}"/>
              </a:ext>
            </a:extLst>
          </p:cNvPr>
          <p:cNvSpPr txBox="1"/>
          <p:nvPr/>
        </p:nvSpPr>
        <p:spPr>
          <a:xfrm>
            <a:off x="6987604" y="5958372"/>
            <a:ext cx="322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Rogers (2011: 192)</a:t>
            </a: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C6B12A4F-7CC8-9747-9FBC-73964F553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606" b="35591"/>
          <a:stretch/>
        </p:blipFill>
        <p:spPr>
          <a:xfrm>
            <a:off x="4694688" y="353283"/>
            <a:ext cx="4734654" cy="54398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94A5DE-AF91-0943-A5DA-BCC508EC3464}"/>
              </a:ext>
            </a:extLst>
          </p:cNvPr>
          <p:cNvGrpSpPr/>
          <p:nvPr/>
        </p:nvGrpSpPr>
        <p:grpSpPr>
          <a:xfrm>
            <a:off x="5612804" y="2169087"/>
            <a:ext cx="437760" cy="2708640"/>
            <a:chOff x="5612804" y="2169087"/>
            <a:chExt cx="437760" cy="270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50875E-DEC5-4541-92D7-D89F4AEAB90D}"/>
                    </a:ext>
                  </a:extLst>
                </p14:cNvPr>
                <p14:cNvContentPartPr/>
                <p14:nvPr/>
              </p14:nvContentPartPr>
              <p14:xfrm>
                <a:off x="5789924" y="2188887"/>
                <a:ext cx="22320" cy="2547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50875E-DEC5-4541-92D7-D89F4AEAB9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71924" y="2171247"/>
                  <a:ext cx="57960" cy="25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22228F-5098-4A46-B0EA-18BC5CA86822}"/>
                    </a:ext>
                  </a:extLst>
                </p14:cNvPr>
                <p14:cNvContentPartPr/>
                <p14:nvPr/>
              </p14:nvContentPartPr>
              <p14:xfrm>
                <a:off x="5626484" y="4477767"/>
                <a:ext cx="398520" cy="399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22228F-5098-4A46-B0EA-18BC5CA868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08844" y="4459767"/>
                  <a:ext cx="4341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B11999-DFCB-DA41-9E2D-01A88A24D541}"/>
                    </a:ext>
                  </a:extLst>
                </p14:cNvPr>
                <p14:cNvContentPartPr/>
                <p14:nvPr/>
              </p14:nvContentPartPr>
              <p14:xfrm>
                <a:off x="5612804" y="2169087"/>
                <a:ext cx="437760" cy="391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B11999-DFCB-DA41-9E2D-01A88A24D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95164" y="2151087"/>
                  <a:ext cx="473400" cy="42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86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1">
            <a:extLst>
              <a:ext uri="{FF2B5EF4-FFF2-40B4-BE49-F238E27FC236}">
                <a16:creationId xmlns:a16="http://schemas.microsoft.com/office/drawing/2014/main" id="{18FC4DE6-3B01-F446-9DE3-B8AFDFB43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-1" b="15708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308" name="Title 1">
            <a:extLst>
              <a:ext uri="{FF2B5EF4-FFF2-40B4-BE49-F238E27FC236}">
                <a16:creationId xmlns:a16="http://schemas.microsoft.com/office/drawing/2014/main" id="{6C3C171D-A3A8-6145-9805-65CD6649838D}"/>
              </a:ext>
            </a:extLst>
          </p:cNvPr>
          <p:cNvSpPr txBox="1">
            <a:spLocks/>
          </p:cNvSpPr>
          <p:nvPr/>
        </p:nvSpPr>
        <p:spPr>
          <a:xfrm>
            <a:off x="1183949" y="4079007"/>
            <a:ext cx="9824101" cy="2363724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tx1"/>
                </a:solidFill>
                <a:latin typeface="+mn-lt"/>
              </a:rPr>
              <a:t>“Don’t lower your standards, but use your professional judgement to make decisions about the right balance between consistency and flexibility.”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+mn-lt"/>
              </a:rPr>
              <a:t>(Cowley 2010: 41)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FBBF165-9CB0-D744-A529-62F121CA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16" y="829533"/>
            <a:ext cx="8897851" cy="830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Flexible consistency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307DAD-FAE3-8243-A245-1B3296C958CE}"/>
              </a:ext>
            </a:extLst>
          </p:cNvPr>
          <p:cNvSpPr/>
          <p:nvPr/>
        </p:nvSpPr>
        <p:spPr>
          <a:xfrm>
            <a:off x="4302624" y="1559579"/>
            <a:ext cx="2602982" cy="2400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5DDF194-F1EC-664A-A946-B0EDD1F20AC1}"/>
              </a:ext>
            </a:extLst>
          </p:cNvPr>
          <p:cNvSpPr/>
          <p:nvPr/>
        </p:nvSpPr>
        <p:spPr>
          <a:xfrm>
            <a:off x="5468888" y="1597131"/>
            <a:ext cx="2602982" cy="2400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9C78A-A72E-1642-A6ED-F8F811998CC0}"/>
              </a:ext>
            </a:extLst>
          </p:cNvPr>
          <p:cNvSpPr txBox="1"/>
          <p:nvPr/>
        </p:nvSpPr>
        <p:spPr>
          <a:xfrm>
            <a:off x="6329370" y="2554167"/>
            <a:ext cx="134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Flexibility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802761-1DB8-AF4E-AD28-47FBF0CE77EE}"/>
              </a:ext>
            </a:extLst>
          </p:cNvPr>
          <p:cNvSpPr txBox="1"/>
          <p:nvPr/>
        </p:nvSpPr>
        <p:spPr>
          <a:xfrm>
            <a:off x="4931219" y="2554060"/>
            <a:ext cx="147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37109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2" grpId="0" animBg="1"/>
      <p:bldP spid="40" grpId="0" animBg="1"/>
      <p:bldP spid="3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EB31-A0B1-D5C5-2617-F48FEF71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a successful assignment 2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C434-D5B8-4642-EA92-9E73AB491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171700"/>
            <a:ext cx="10168128" cy="39603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LO1 - </a:t>
            </a:r>
            <a:r>
              <a:rPr lang="en-GB" sz="1800" dirty="0">
                <a:effectLst/>
                <a:latin typeface="ArialMT"/>
              </a:rPr>
              <a:t>You demonstrate a sophisticated and perceptive understanding of the selected theme and the wider module content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have done your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r>
              <a:rPr lang="en-GB" dirty="0">
                <a:effectLst/>
              </a:rPr>
              <a:t>LO2 - </a:t>
            </a:r>
            <a:r>
              <a:rPr lang="en-GB" sz="1800" dirty="0">
                <a:effectLst/>
                <a:latin typeface="ArialMT"/>
              </a:rPr>
              <a:t>You applied a sophisticated and perceptive understanding to the critical analysis of your own experience as a learner 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have </a:t>
            </a:r>
            <a:r>
              <a:rPr lang="en-GB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reflected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your own practice</a:t>
            </a:r>
          </a:p>
          <a:p>
            <a:r>
              <a:rPr lang="en-GB" dirty="0">
                <a:effectLst/>
              </a:rPr>
              <a:t>LO3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800" dirty="0">
                <a:effectLst/>
                <a:latin typeface="ArialMT"/>
              </a:rPr>
              <a:t>Your critical analysis of the learning and teaching you have observed in the contexts of the course was sophisticated and perceptive 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have </a:t>
            </a:r>
            <a:r>
              <a:rPr lang="en-GB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your theme in other teaching</a:t>
            </a:r>
          </a:p>
          <a:p>
            <a:r>
              <a:rPr lang="en-GB" dirty="0">
                <a:effectLst/>
              </a:rPr>
              <a:t>LO4 – </a:t>
            </a:r>
            <a:r>
              <a:rPr lang="en-GB" sz="1800" dirty="0">
                <a:effectLst/>
                <a:latin typeface="ArialMT"/>
              </a:rPr>
              <a:t>You demonstrated that you have exceptional skills that have complimented your ability to communicate to an audience </a:t>
            </a:r>
          </a:p>
          <a:p>
            <a:pPr lvl="1"/>
            <a:r>
              <a:rPr lang="en-GB" dirty="0">
                <a:latin typeface="ArialMT"/>
              </a:rPr>
              <a:t>You have </a:t>
            </a:r>
            <a:r>
              <a:rPr lang="en-GB" u="sng" dirty="0">
                <a:latin typeface="ArialMT"/>
              </a:rPr>
              <a:t>communicated</a:t>
            </a:r>
            <a:r>
              <a:rPr lang="en-GB" dirty="0">
                <a:latin typeface="ArialMT"/>
              </a:rPr>
              <a:t> </a:t>
            </a:r>
            <a:endParaRPr lang="en-GB" dirty="0">
              <a:effectLst/>
            </a:endParaRPr>
          </a:p>
          <a:p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352" lvl="1" indent="0">
              <a:buNone/>
            </a:pP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1F3594-FB85-3DC4-5DC1-16427C6134D0}"/>
              </a:ext>
            </a:extLst>
          </p:cNvPr>
          <p:cNvSpPr txBox="1">
            <a:spLocks/>
          </p:cNvSpPr>
          <p:nvPr/>
        </p:nvSpPr>
        <p:spPr>
          <a:xfrm>
            <a:off x="2832101" y="6007099"/>
            <a:ext cx="7543799" cy="749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And if you do all that…</a:t>
            </a:r>
          </a:p>
        </p:txBody>
      </p:sp>
    </p:spTree>
    <p:extLst>
      <p:ext uri="{BB962C8B-B14F-4D97-AF65-F5344CB8AC3E}">
        <p14:creationId xmlns:p14="http://schemas.microsoft.com/office/powerpoint/2010/main" val="31316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E64F-E99E-48AA-147E-4939C3FB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3980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  <a:br>
              <a:rPr lang="en-US" dirty="0"/>
            </a:br>
            <a:r>
              <a:rPr lang="en-US" dirty="0"/>
              <a:t>YOU HAVE PASSED ASSIGNMENT 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B24E2C-8ED3-6210-5556-555D4EC5E743}"/>
              </a:ext>
            </a:extLst>
          </p:cNvPr>
          <p:cNvSpPr txBox="1">
            <a:spLocks/>
          </p:cNvSpPr>
          <p:nvPr/>
        </p:nvSpPr>
        <p:spPr>
          <a:xfrm>
            <a:off x="8307119" y="3439943"/>
            <a:ext cx="3580081" cy="1668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Any questions?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868FD2-8761-838F-0DC1-8B0540B7CB98}"/>
              </a:ext>
            </a:extLst>
          </p:cNvPr>
          <p:cNvSpPr txBox="1">
            <a:spLocks/>
          </p:cNvSpPr>
          <p:nvPr/>
        </p:nvSpPr>
        <p:spPr>
          <a:xfrm>
            <a:off x="979219" y="3640117"/>
            <a:ext cx="3580081" cy="982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A16CD7-7CE7-BDB3-4CF1-799DACB3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821" y="2825433"/>
            <a:ext cx="3060700" cy="32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FB9A-7B77-9F5A-B66B-6C268D5B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C025F5-67EF-D8B5-261C-1F2342231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9417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40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4768-A717-8DBF-D851-6FBC864D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8B40-CA37-86E6-CF7D-1576C8F5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GB" sz="3200" dirty="0">
                <a:effectLst/>
                <a:latin typeface="ArialMT"/>
              </a:rPr>
              <a:t>Demonstrate a critical understanding of a selected theme and the wider module </a:t>
            </a:r>
            <a:r>
              <a:rPr lang="en-GB" sz="3200" dirty="0">
                <a:latin typeface="ArialMT"/>
              </a:rPr>
              <a:t>content. </a:t>
            </a:r>
            <a:endParaRPr lang="en-GB" sz="3200" dirty="0">
              <a:effectLst/>
              <a:latin typeface="ArialMT"/>
            </a:endParaRPr>
          </a:p>
          <a:p>
            <a:pPr marL="514350" indent="-514350">
              <a:buAutoNum type="arabicPeriod"/>
            </a:pPr>
            <a:endParaRPr lang="en-GB" sz="3200" dirty="0">
              <a:effectLst/>
              <a:latin typeface="ArialMT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>
                <a:effectLst/>
                <a:latin typeface="ArialMT"/>
              </a:rPr>
              <a:t>Apply your understanding to a critical analysis of your own experience as a </a:t>
            </a:r>
            <a:r>
              <a:rPr lang="en-GB" sz="3200" dirty="0">
                <a:latin typeface="ArialMT"/>
              </a:rPr>
              <a:t>learner.</a:t>
            </a:r>
            <a:endParaRPr lang="en-GB" sz="3200" dirty="0">
              <a:effectLst/>
              <a:latin typeface="ArialMT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sz="3200" dirty="0">
              <a:effectLst/>
              <a:latin typeface="ArialMT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>
                <a:effectLst/>
                <a:latin typeface="ArialMT"/>
              </a:rPr>
              <a:t>Critically analyse the learning and teaching you have observed in the contexts of the </a:t>
            </a:r>
            <a:r>
              <a:rPr lang="en-GB" sz="3200" dirty="0">
                <a:latin typeface="ArialMT"/>
              </a:rPr>
              <a:t>course. </a:t>
            </a:r>
            <a:endParaRPr lang="en-GB" sz="3200" dirty="0">
              <a:effectLst/>
              <a:latin typeface="ArialMT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sz="3200" dirty="0">
              <a:effectLst/>
              <a:latin typeface="ArialMT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>
                <a:effectLst/>
                <a:latin typeface="ArialMT"/>
              </a:rPr>
              <a:t>Demonstrate an ability to communicate to an </a:t>
            </a:r>
            <a:r>
              <a:rPr lang="en-GB" sz="3200" dirty="0">
                <a:latin typeface="ArialMT"/>
              </a:rPr>
              <a:t>audience.</a:t>
            </a:r>
            <a:endParaRPr lang="en-GB" sz="3200" dirty="0"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75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5064-A917-7992-DDE9-0802C01F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GB" sz="4000" b="1" dirty="0">
                <a:latin typeface="ArialMT"/>
              </a:rPr>
              <a:t>1. </a:t>
            </a:r>
            <a:r>
              <a:rPr lang="en-GB" sz="4000" dirty="0">
                <a:effectLst/>
                <a:latin typeface="ArialMT"/>
              </a:rPr>
              <a:t>Demonstrate a critical understanding of a selected theme and the wider module 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C35F-8D1C-9BB9-5D62-A1D555F7B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63800"/>
            <a:ext cx="9601200" cy="3581400"/>
          </a:xfrm>
        </p:spPr>
        <p:txBody>
          <a:bodyPr/>
          <a:lstStyle/>
          <a:p>
            <a:r>
              <a:rPr lang="en-US" dirty="0"/>
              <a:t>Don’t just give your perspective on the theme</a:t>
            </a:r>
          </a:p>
          <a:p>
            <a:endParaRPr lang="en-US" dirty="0"/>
          </a:p>
          <a:p>
            <a:r>
              <a:rPr lang="en-US" dirty="0"/>
              <a:t>Do bring in theories you have learnt about on the course and in your reading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have you learnt about the theme you have chosen?</a:t>
            </a:r>
          </a:p>
        </p:txBody>
      </p:sp>
    </p:spTree>
    <p:extLst>
      <p:ext uri="{BB962C8B-B14F-4D97-AF65-F5344CB8AC3E}">
        <p14:creationId xmlns:p14="http://schemas.microsoft.com/office/powerpoint/2010/main" val="13447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5064-A917-7992-DDE9-0802C01F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GB" b="1" dirty="0">
                <a:latin typeface="ArialMT"/>
              </a:rPr>
              <a:t>2</a:t>
            </a:r>
            <a:r>
              <a:rPr lang="en-GB" sz="4000" b="1" dirty="0">
                <a:latin typeface="ArialMT"/>
              </a:rPr>
              <a:t>. </a:t>
            </a:r>
            <a:r>
              <a:rPr lang="en-GB" sz="4000" dirty="0">
                <a:effectLst/>
                <a:latin typeface="ArialMT"/>
              </a:rPr>
              <a:t>Apply your understanding to a critical analysis of your own experience as a learner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C35F-8D1C-9BB9-5D62-A1D555F7B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581400"/>
          </a:xfrm>
        </p:spPr>
        <p:txBody>
          <a:bodyPr/>
          <a:lstStyle/>
          <a:p>
            <a:r>
              <a:rPr lang="en-US" dirty="0"/>
              <a:t>Don’t give examples of when you were learning as a child</a:t>
            </a:r>
          </a:p>
          <a:p>
            <a:endParaRPr lang="en-US" dirty="0"/>
          </a:p>
          <a:p>
            <a:r>
              <a:rPr lang="en-US" dirty="0"/>
              <a:t>Do reflect on what is happening in the classroom for you now as a teacher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has brought about this more in-depth thinking on your theme?</a:t>
            </a:r>
          </a:p>
        </p:txBody>
      </p:sp>
    </p:spTree>
    <p:extLst>
      <p:ext uri="{BB962C8B-B14F-4D97-AF65-F5344CB8AC3E}">
        <p14:creationId xmlns:p14="http://schemas.microsoft.com/office/powerpoint/2010/main" val="5207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5064-A917-7992-DDE9-0802C01F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ArialMT"/>
              </a:rPr>
              <a:t>3</a:t>
            </a:r>
            <a:r>
              <a:rPr lang="en-GB" sz="4000" b="1" dirty="0">
                <a:latin typeface="ArialMT"/>
              </a:rPr>
              <a:t>. </a:t>
            </a:r>
            <a:r>
              <a:rPr lang="en-GB" sz="4000" dirty="0">
                <a:effectLst/>
                <a:latin typeface="ArialMT"/>
              </a:rPr>
              <a:t>Critically analyse the learning and teaching you have observed in the contexts of the course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C35F-8D1C-9BB9-5D62-A1D555F7B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94924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/>
              <a:t>Don’t give your opinion on someone's teaching</a:t>
            </a:r>
          </a:p>
          <a:p>
            <a:endParaRPr lang="en-US" dirty="0"/>
          </a:p>
          <a:p>
            <a:r>
              <a:rPr lang="en-US" dirty="0"/>
              <a:t>Do relate what you have observed to both your own teaching and wider course content (weekend sessions and reading)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have you seen in other’s teaching that relates to your theme?</a:t>
            </a:r>
          </a:p>
        </p:txBody>
      </p:sp>
    </p:spTree>
    <p:extLst>
      <p:ext uri="{BB962C8B-B14F-4D97-AF65-F5344CB8AC3E}">
        <p14:creationId xmlns:p14="http://schemas.microsoft.com/office/powerpoint/2010/main" val="9929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5064-A917-7992-DDE9-0802C01F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MT"/>
              </a:rPr>
              <a:t>4</a:t>
            </a:r>
            <a:r>
              <a:rPr lang="en-GB" sz="4000" b="1" dirty="0">
                <a:latin typeface="ArialMT"/>
              </a:rPr>
              <a:t>. </a:t>
            </a:r>
            <a:r>
              <a:rPr lang="en-GB" sz="4000" dirty="0">
                <a:effectLst/>
                <a:latin typeface="ArialMT"/>
              </a:rPr>
              <a:t>Demonstrate an ability to communicate to an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C35F-8D1C-9BB9-5D62-A1D555F7B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581400"/>
          </a:xfrm>
        </p:spPr>
        <p:txBody>
          <a:bodyPr/>
          <a:lstStyle/>
          <a:p>
            <a:r>
              <a:rPr lang="en-US" dirty="0"/>
              <a:t>Don’t read a script</a:t>
            </a:r>
          </a:p>
          <a:p>
            <a:endParaRPr lang="en-US" dirty="0"/>
          </a:p>
          <a:p>
            <a:r>
              <a:rPr lang="en-US" dirty="0"/>
              <a:t>Do take your audience on a journey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tools will you use to best get your point across in a succinct way?</a:t>
            </a:r>
          </a:p>
        </p:txBody>
      </p:sp>
    </p:spTree>
    <p:extLst>
      <p:ext uri="{BB962C8B-B14F-4D97-AF65-F5344CB8AC3E}">
        <p14:creationId xmlns:p14="http://schemas.microsoft.com/office/powerpoint/2010/main" val="1029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4768-A717-8DBF-D851-6FBC864D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– in short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8B40-CA37-86E6-CF7D-1576C8F5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>
                <a:latin typeface="ArialMT"/>
              </a:rPr>
              <a:t>1. </a:t>
            </a:r>
            <a:r>
              <a:rPr lang="en-GB" sz="3200" dirty="0">
                <a:effectLst/>
                <a:latin typeface="ArialMT"/>
              </a:rPr>
              <a:t>Research</a:t>
            </a:r>
          </a:p>
          <a:p>
            <a:pPr marL="0" indent="0">
              <a:buNone/>
            </a:pPr>
            <a:endParaRPr lang="en-GB" sz="3200" dirty="0">
              <a:effectLst/>
              <a:latin typeface="ArialMT"/>
            </a:endParaRPr>
          </a:p>
          <a:p>
            <a:pPr marL="0" indent="0">
              <a:buNone/>
            </a:pPr>
            <a:r>
              <a:rPr lang="en-GB" sz="3200" b="1" dirty="0">
                <a:effectLst/>
                <a:latin typeface="ArialMT"/>
              </a:rPr>
              <a:t>2. </a:t>
            </a:r>
            <a:r>
              <a:rPr lang="en-GB" sz="3200" dirty="0">
                <a:effectLst/>
                <a:latin typeface="ArialMT"/>
              </a:rPr>
              <a:t>Reflect</a:t>
            </a:r>
          </a:p>
          <a:p>
            <a:pPr marL="0" indent="0">
              <a:buNone/>
            </a:pPr>
            <a:endParaRPr lang="en-GB" sz="3200" dirty="0">
              <a:effectLst/>
              <a:latin typeface="ArialMT"/>
            </a:endParaRPr>
          </a:p>
          <a:p>
            <a:pPr marL="0" indent="0">
              <a:buNone/>
            </a:pPr>
            <a:r>
              <a:rPr lang="en-GB" sz="3200" b="1" dirty="0">
                <a:effectLst/>
                <a:latin typeface="ArialMT"/>
              </a:rPr>
              <a:t>3. </a:t>
            </a:r>
            <a:r>
              <a:rPr lang="en-GB" sz="3200" dirty="0">
                <a:effectLst/>
                <a:latin typeface="ArialMT"/>
              </a:rPr>
              <a:t>Observe</a:t>
            </a:r>
          </a:p>
          <a:p>
            <a:pPr marL="0" indent="0">
              <a:buNone/>
            </a:pPr>
            <a:endParaRPr lang="en-GB" sz="3200" dirty="0">
              <a:effectLst/>
              <a:latin typeface="ArialMT"/>
            </a:endParaRPr>
          </a:p>
          <a:p>
            <a:pPr marL="0" indent="0">
              <a:buNone/>
            </a:pPr>
            <a:r>
              <a:rPr lang="en-GB" sz="3200" b="1" dirty="0">
                <a:effectLst/>
                <a:latin typeface="ArialMT"/>
              </a:rPr>
              <a:t>4. </a:t>
            </a:r>
            <a:r>
              <a:rPr lang="en-GB" sz="3200" dirty="0">
                <a:effectLst/>
                <a:latin typeface="ArialMT"/>
              </a:rPr>
              <a:t>Communicate</a:t>
            </a:r>
          </a:p>
          <a:p>
            <a:pPr marL="514350" indent="-514350" algn="ctr">
              <a:buAutoNum type="arabicPeriod"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521</TotalTime>
  <Words>1168</Words>
  <Application>Microsoft Macintosh PowerPoint</Application>
  <PresentationFormat>Widescreen</PresentationFormat>
  <Paragraphs>167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ArialMT</vt:lpstr>
      <vt:lpstr>Avenir Next</vt:lpstr>
      <vt:lpstr>Calibri</vt:lpstr>
      <vt:lpstr>Tw Cen MT</vt:lpstr>
      <vt:lpstr>Tw Cen MT Condensed</vt:lpstr>
      <vt:lpstr>Wingdings</vt:lpstr>
      <vt:lpstr>Wingdings 3</vt:lpstr>
      <vt:lpstr>Integral</vt:lpstr>
      <vt:lpstr>Assignment 2</vt:lpstr>
      <vt:lpstr>What is assignment 2?</vt:lpstr>
      <vt:lpstr>Themes</vt:lpstr>
      <vt:lpstr>Learning Outcomes</vt:lpstr>
      <vt:lpstr>1. Demonstrate a critical understanding of a selected theme and the wider module content </vt:lpstr>
      <vt:lpstr>2. Apply your understanding to a critical analysis of your own experience as a learner </vt:lpstr>
      <vt:lpstr>3. Critically analyse the learning and teaching you have observed in the contexts of the course </vt:lpstr>
      <vt:lpstr>4. Demonstrate an ability to communicate to an audience</vt:lpstr>
      <vt:lpstr>Learning Outcomes – in short</vt:lpstr>
      <vt:lpstr>Any questions so far?</vt:lpstr>
      <vt:lpstr>What you should take from today</vt:lpstr>
      <vt:lpstr>In breakout rooms</vt:lpstr>
      <vt:lpstr>Prompts for discussion</vt:lpstr>
      <vt:lpstr>Presenting – my general rules</vt:lpstr>
      <vt:lpstr>On the day of the presentation</vt:lpstr>
      <vt:lpstr>PowerPoint Presentation</vt:lpstr>
      <vt:lpstr>What brought me to my theme</vt:lpstr>
      <vt:lpstr>Reflection on my own practice</vt:lpstr>
      <vt:lpstr>PowerPoint Presentation</vt:lpstr>
      <vt:lpstr>Consistency</vt:lpstr>
      <vt:lpstr>Consistency</vt:lpstr>
      <vt:lpstr>Flexibility</vt:lpstr>
      <vt:lpstr>Flexibility</vt:lpstr>
      <vt:lpstr>Flexible consistency</vt:lpstr>
      <vt:lpstr>What would a successful assignment 2 look like?</vt:lpstr>
      <vt:lpstr>CONGRATULATIONS YOU HAVE PASSED ASSIGNMENT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2</dc:title>
  <dc:creator>Chris Jolly</dc:creator>
  <cp:lastModifiedBy>OfficeUser3537</cp:lastModifiedBy>
  <cp:revision>9</cp:revision>
  <dcterms:created xsi:type="dcterms:W3CDTF">2023-01-11T11:55:01Z</dcterms:created>
  <dcterms:modified xsi:type="dcterms:W3CDTF">2026-01-02T14:38:10Z</dcterms:modified>
</cp:coreProperties>
</file>