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0" r:id="rId1"/>
  </p:sldMasterIdLst>
  <p:notesMasterIdLst>
    <p:notesMasterId r:id="rId50"/>
  </p:notesMasterIdLst>
  <p:sldIdLst>
    <p:sldId id="256" r:id="rId2"/>
    <p:sldId id="318" r:id="rId3"/>
    <p:sldId id="291" r:id="rId4"/>
    <p:sldId id="301" r:id="rId5"/>
    <p:sldId id="292" r:id="rId6"/>
    <p:sldId id="328" r:id="rId7"/>
    <p:sldId id="329" r:id="rId8"/>
    <p:sldId id="330" r:id="rId9"/>
    <p:sldId id="289" r:id="rId10"/>
    <p:sldId id="326" r:id="rId11"/>
    <p:sldId id="327" r:id="rId12"/>
    <p:sldId id="325" r:id="rId13"/>
    <p:sldId id="300" r:id="rId14"/>
    <p:sldId id="324" r:id="rId15"/>
    <p:sldId id="302" r:id="rId16"/>
    <p:sldId id="277" r:id="rId17"/>
    <p:sldId id="262" r:id="rId18"/>
    <p:sldId id="264" r:id="rId19"/>
    <p:sldId id="271" r:id="rId20"/>
    <p:sldId id="266" r:id="rId21"/>
    <p:sldId id="278" r:id="rId22"/>
    <p:sldId id="279" r:id="rId23"/>
    <p:sldId id="282" r:id="rId24"/>
    <p:sldId id="275" r:id="rId25"/>
    <p:sldId id="322" r:id="rId26"/>
    <p:sldId id="296" r:id="rId27"/>
    <p:sldId id="305" r:id="rId28"/>
    <p:sldId id="321" r:id="rId29"/>
    <p:sldId id="306" r:id="rId30"/>
    <p:sldId id="308" r:id="rId31"/>
    <p:sldId id="323" r:id="rId32"/>
    <p:sldId id="304" r:id="rId33"/>
    <p:sldId id="297" r:id="rId34"/>
    <p:sldId id="298" r:id="rId35"/>
    <p:sldId id="299" r:id="rId36"/>
    <p:sldId id="311" r:id="rId37"/>
    <p:sldId id="310" r:id="rId38"/>
    <p:sldId id="312" r:id="rId39"/>
    <p:sldId id="319" r:id="rId40"/>
    <p:sldId id="303" r:id="rId41"/>
    <p:sldId id="316" r:id="rId42"/>
    <p:sldId id="309" r:id="rId43"/>
    <p:sldId id="320" r:id="rId44"/>
    <p:sldId id="317" r:id="rId45"/>
    <p:sldId id="313" r:id="rId46"/>
    <p:sldId id="283" r:id="rId47"/>
    <p:sldId id="285" r:id="rId48"/>
    <p:sldId id="295"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258"/>
    <p:restoredTop sz="96327"/>
  </p:normalViewPr>
  <p:slideViewPr>
    <p:cSldViewPr snapToGrid="0" snapToObjects="1">
      <p:cViewPr varScale="1">
        <p:scale>
          <a:sx n="41" d="100"/>
          <a:sy n="41" d="100"/>
        </p:scale>
        <p:origin x="224" y="20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14:18:16.324"/>
    </inkml:context>
    <inkml:brush xml:id="br0">
      <inkml:brushProperty name="width" value="0.1" units="cm"/>
      <inkml:brushProperty name="height" value="0.1" units="cm"/>
      <inkml:brushProperty name="color" value="#E71224"/>
    </inkml:brush>
  </inkml:definitions>
  <inkml:trace contextRef="#ctx0" brushRef="#br0">20 1 24575,'0'86'0,"0"3"0,0-24 0,0 10 0,0 0-1475,0-8 0,0 0 0,0 4 1475,0 0 0,0 6 0,0 1 0,0 0-792,0 4 1,0 0-1,0 2 1,0 2 791,0-4 0,0 2 0,0 2 0,0-2 0,0-3 0,0 2 0,0-4 0,0 0 0,0 4-179,0-3 0,0 4 0,0 1 1,0-2-1,0-5 179,0 22 0,0-6 0,0 2-461,0-13 0,0 1 1,0 1-1,0-1 461,0-2 0,0 1 0,0-2 0,0-1-15,0 19 0,0-1 0,0-3 15,0-7 0,0-2 0,0 1 0,0 4 0,0 1 0,0-8 999,0 0 0,0-4-999,0 19 0,0-4 0,0-36 0,0-4 1214,0 12 1,0 0-1215,0-7 0,0-2 2639,0 39-2639,0-13 2308,0-2-2308,-9 14 0,7 4 0,-2-36 0,0 1 451,3-3 0,2-3-451,-1-8 0,0 0 0,0 25 0,0-2 0,0 3 0,0-2 0,0 0 0,0 5 48,-1-22 1,2 0-49,6 19 0,1 5 0,1-9 0,5-8 0,-12-1 0,5-4 0,-7-5 0,0 8 0,0-9 0,0-2 0,0-8 0,6-7 0,-5-3 0,5-13 0,-6-2 0,0-12 0,0-2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14:18:17.550"/>
    </inkml:context>
    <inkml:brush xml:id="br0">
      <inkml:brushProperty name="width" value="0.1" units="cm"/>
      <inkml:brushProperty name="height" value="0.1" units="cm"/>
      <inkml:brushProperty name="color" value="#E71224"/>
    </inkml:brush>
  </inkml:definitions>
  <inkml:trace contextRef="#ctx0" brushRef="#br0">1 0 24575,'0'63'0,"0"-2"0,10-4 0,5 2 0,14 22 0,1-17 0,6 1 0,-2-11 0,-1-1 0,-5 0 0,2 0 0,12 4 0,-3-3 0,1 22 0,19 3 0,-34-15 0,3-25 0,-19 1 0,9-29 0,-11 14 0,5-23 0,-5-2 0,-1-7 0,0-12 0,2-10 0,6-16 0,1 7 0,0-13 0,-1 15 0,0-1 0,0-5 0,0 13 0,0-6 0,-1 8 0,1-8 0,7-1 0,1-1 0,24-15 0,-5 2 0,7 1 0,0-14 0,-18 24 0,9-16 0,-11 19 0,-6 8 0,-4 9 0,-5 6 0,-1 6 0,1 1 0,-6 6 0,-2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14:18:19.249"/>
    </inkml:context>
    <inkml:brush xml:id="br0">
      <inkml:brushProperty name="width" value="0.1" units="cm"/>
      <inkml:brushProperty name="height" value="0.1" units="cm"/>
      <inkml:brushProperty name="color" value="#E71224"/>
    </inkml:brush>
  </inkml:definitions>
  <inkml:trace contextRef="#ctx0" brushRef="#br0">1 1087 24575,'52'-67'0,"0"0"0,0 0 0,0 0 0,0 0 0,0-1 0,5-5 0,3-3 0,-4 3 0,-7 10 0,-15 14 0,-3-6 0,-14-5 0,2 21 0,-11-12 0,-1 29 0,6-11 0,-12 12 0,5 0 0,-6-4 0,0 10 0,0 7 0,0 21 0,0 9 0,0 25 0,0-8 0,8 31 0,9-4 0,9 18 0,7 0 0,18 2 0,-28-38 0,0-1 0,28 24 0,6 11 0,-15-25 0,7 0 0,-3-2 0,-21-18 0,9-7 0,-19-5 0,4-10 0,-6 4 0,-6-7 0,-2-5 0,-5-1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5A2E1-8929-0D46-A765-51A9AB873F28}" type="datetimeFigureOut">
              <a:rPr lang="en-US" smtClean="0"/>
              <a:t>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D4761-18D2-F549-A783-8DBF328A9129}" type="slidenum">
              <a:rPr lang="en-US" smtClean="0"/>
              <a:t>‹#›</a:t>
            </a:fld>
            <a:endParaRPr lang="en-US"/>
          </a:p>
        </p:txBody>
      </p:sp>
    </p:spTree>
    <p:extLst>
      <p:ext uri="{BB962C8B-B14F-4D97-AF65-F5344CB8AC3E}">
        <p14:creationId xmlns:p14="http://schemas.microsoft.com/office/powerpoint/2010/main" val="3403844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these questions and statements that I had to investigate further</a:t>
            </a:r>
          </a:p>
        </p:txBody>
      </p:sp>
      <p:sp>
        <p:nvSpPr>
          <p:cNvPr id="4" name="Slide Number Placeholder 3"/>
          <p:cNvSpPr>
            <a:spLocks noGrp="1"/>
          </p:cNvSpPr>
          <p:nvPr>
            <p:ph type="sldNum" sz="quarter" idx="5"/>
          </p:nvPr>
        </p:nvSpPr>
        <p:spPr/>
        <p:txBody>
          <a:bodyPr/>
          <a:lstStyle/>
          <a:p>
            <a:fld id="{897D4761-18D2-F549-A783-8DBF328A9129}" type="slidenum">
              <a:rPr lang="en-US" smtClean="0"/>
              <a:t>16</a:t>
            </a:fld>
            <a:endParaRPr lang="en-US"/>
          </a:p>
        </p:txBody>
      </p:sp>
    </p:spTree>
    <p:extLst>
      <p:ext uri="{BB962C8B-B14F-4D97-AF65-F5344CB8AC3E}">
        <p14:creationId xmlns:p14="http://schemas.microsoft.com/office/powerpoint/2010/main" val="287611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2'45'' at beginning of slide?</a:t>
            </a:r>
          </a:p>
          <a:p>
            <a:endParaRPr lang="en-US" dirty="0"/>
          </a:p>
          <a:p>
            <a:r>
              <a:rPr lang="en-US" dirty="0"/>
              <a:t>The Three Basic phases in the life of a classroom</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97D4761-18D2-F549-A783-8DBF328A9129}" type="slidenum">
              <a:rPr lang="en-US" smtClean="0"/>
              <a:t>17</a:t>
            </a:fld>
            <a:endParaRPr lang="en-US"/>
          </a:p>
        </p:txBody>
      </p:sp>
    </p:spTree>
    <p:extLst>
      <p:ext uri="{BB962C8B-B14F-4D97-AF65-F5344CB8AC3E}">
        <p14:creationId xmlns:p14="http://schemas.microsoft.com/office/powerpoint/2010/main" val="160155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5'40'' at beginning of slide?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97D4761-18D2-F549-A783-8DBF328A9129}" type="slidenum">
              <a:rPr lang="en-US" smtClean="0"/>
              <a:t>18</a:t>
            </a:fld>
            <a:endParaRPr lang="en-US"/>
          </a:p>
        </p:txBody>
      </p:sp>
    </p:spTree>
    <p:extLst>
      <p:ext uri="{BB962C8B-B14F-4D97-AF65-F5344CB8AC3E}">
        <p14:creationId xmlns:p14="http://schemas.microsoft.com/office/powerpoint/2010/main" val="749343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73D55F9-11A3-4523-8F38-6BA37933791A}" type="datetime1">
              <a:rPr lang="en-US" smtClean="0"/>
              <a:t>1/20/26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177041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3BAB95-8DA7-460B-B00A-7037C8394FB0}" type="datetime1">
              <a:rPr lang="en-US" smtClean="0"/>
              <a:pPr/>
              <a:t>1/20/26</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solidFill>
                <a:srgbClr val="FFFFFF"/>
              </a:solidFill>
            </a:endParaRPr>
          </a:p>
        </p:txBody>
      </p:sp>
      <p:sp>
        <p:nvSpPr>
          <p:cNvPr id="6" name="Slide Number Placeholder 5"/>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93090773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3BAB95-8DA7-460B-B00A-7037C8394FB0}" type="datetime1">
              <a:rPr lang="en-US" smtClean="0"/>
              <a:pPr/>
              <a:t>1/20/26</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solidFill>
                <a:srgbClr val="FFFFFF"/>
              </a:solidFill>
            </a:endParaRPr>
          </a:p>
        </p:txBody>
      </p:sp>
      <p:sp>
        <p:nvSpPr>
          <p:cNvPr id="6" name="Slide Number Placeholder 5"/>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389662187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3BAB95-8DA7-460B-B00A-7037C8394FB0}" type="datetime1">
              <a:rPr lang="en-US" smtClean="0"/>
              <a:pPr/>
              <a:t>1/20/26</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solidFill>
                <a:srgbClr val="FFFFFF"/>
              </a:solidFill>
            </a:endParaRPr>
          </a:p>
        </p:txBody>
      </p:sp>
      <p:sp>
        <p:nvSpPr>
          <p:cNvPr id="6" name="Slide Number Placeholder 5"/>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22197016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C33F3CA-C7E3-432D-9282-18F13836509A}" type="datetime1">
              <a:rPr lang="en-US" smtClean="0"/>
              <a:t>1/20/26</a:t>
            </a:fld>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54910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93BAB95-8DA7-460B-B00A-7037C8394FB0}" type="datetime1">
              <a:rPr lang="en-US" smtClean="0"/>
              <a:pPr/>
              <a:t>1/20/26</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solidFill>
                <a:srgbClr val="FFFFFF"/>
              </a:solidFill>
            </a:endParaRPr>
          </a:p>
        </p:txBody>
      </p:sp>
      <p:sp>
        <p:nvSpPr>
          <p:cNvPr id="7" name="Slide Number Placeholder 6"/>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99354579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93BAB95-8DA7-460B-B00A-7037C8394FB0}" type="datetime1">
              <a:rPr lang="en-US" smtClean="0"/>
              <a:pPr/>
              <a:t>1/20/26</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solidFill>
                <a:srgbClr val="FFFFFF"/>
              </a:solidFill>
            </a:endParaRPr>
          </a:p>
        </p:txBody>
      </p:sp>
      <p:sp>
        <p:nvSpPr>
          <p:cNvPr id="9" name="Slide Number Placeholder 8"/>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2783123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4E237E6-0076-4915-A5A8-B7C11FA4F374}" type="datetime1">
              <a:rPr lang="en-US" smtClean="0"/>
              <a:t>1/20/26</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026163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5F58F-C0B5-422A-8E5A-6B99E5D80F0A}" type="datetime1">
              <a:rPr lang="en-US" smtClean="0"/>
              <a:t>1/20/26</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71993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93BAB95-8DA7-460B-B00A-7037C8394FB0}" type="datetime1">
              <a:rPr lang="en-US" smtClean="0"/>
              <a:pPr/>
              <a:t>1/20/26</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solidFill>
                <a:srgbClr val="FFFFFF"/>
              </a:solidFill>
            </a:endParaRPr>
          </a:p>
        </p:txBody>
      </p:sp>
      <p:sp>
        <p:nvSpPr>
          <p:cNvPr id="7" name="Slide Number Placeholder 6"/>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32348607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93BAB95-8DA7-460B-B00A-7037C8394FB0}" type="datetime1">
              <a:rPr lang="en-US" smtClean="0"/>
              <a:pPr/>
              <a:t>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8289636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BAB95-8DA7-460B-B00A-7037C8394FB0}" type="datetime1">
              <a:rPr lang="en-US" smtClean="0"/>
              <a:pPr/>
              <a:t>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solidFill>
                <a:srgbClr val="FFFFFF"/>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822253175"/>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50.png"/><Relationship Id="rId4" Type="http://schemas.openxmlformats.org/officeDocument/2006/relationships/customXml" Target="../ink/ink1.xml"/><Relationship Id="rId9" Type="http://schemas.openxmlformats.org/officeDocument/2006/relationships/image" Target="../media/image70.pn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www.youtube.com/watch?v=NvCh0jN_IHw&amp;list=RDCMUCexXWCxK6L-Iz0Fxg2DZMMA&amp;index=6" TargetMode="External"/><Relationship Id="rId3" Type="http://schemas.openxmlformats.org/officeDocument/2006/relationships/hyperlink" Target="https://www.youtube.com/watch?v=b97TNZisixM&amp;list=RDCMUCexXWCxK6L-Iz0Fxg2DZMMA&amp;start_radio=1&amp;rv=b97TNZisixM&amp;t=5" TargetMode="External"/><Relationship Id="rId7" Type="http://schemas.openxmlformats.org/officeDocument/2006/relationships/hyperlink" Target="https://www.youtube.com/watch?v=_uiYAAkkTaE&amp;list=RDCMUCexXWCxK6L-Iz0Fxg2DZMMA&amp;index=5"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youtube.com/watch?v=0_O-kGuPmuM&amp;list=RDCMUCexXWCxK6L-Iz0Fxg2DZMMA&amp;index=4" TargetMode="External"/><Relationship Id="rId5" Type="http://schemas.openxmlformats.org/officeDocument/2006/relationships/hyperlink" Target="https://www.youtube.com/watch?v=qo3c0iHhyEw&amp;list=RDCMUCexXWCxK6L-Iz0Fxg2DZMMA&amp;index=3" TargetMode="External"/><Relationship Id="rId4" Type="http://schemas.openxmlformats.org/officeDocument/2006/relationships/hyperlink" Target="https://www.youtube.com/watch?v=bgs2jwDc2bE&amp;list=RDCMUCexXWCxK6L-Iz0Fxg2DZMMA&amp;index=2" TargetMode="External"/><Relationship Id="rId9" Type="http://schemas.openxmlformats.org/officeDocument/2006/relationships/hyperlink" Target="https://www.youtube.com/watch?v=U70LSDL2_Xs&amp;list=RDCMUCexXWCxK6L-Iz0Fxg2DZMMA&amp;index=7"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74E78F-4700-4D81-81B6-A27C6718BDC6}"/>
              </a:ext>
            </a:extLst>
          </p:cNvPr>
          <p:cNvPicPr>
            <a:picLocks noChangeAspect="1"/>
          </p:cNvPicPr>
          <p:nvPr/>
        </p:nvPicPr>
        <p:blipFill rotWithShape="1">
          <a:blip r:embed="rId2">
            <a:alphaModFix amt="30000"/>
          </a:blip>
          <a:srcRect r="-1" b="15708"/>
          <a:stretch/>
        </p:blipFill>
        <p:spPr>
          <a:xfrm>
            <a:off x="20" y="10"/>
            <a:ext cx="12188932" cy="6857990"/>
          </a:xfrm>
          <a:prstGeom prst="rect">
            <a:avLst/>
          </a:prstGeom>
        </p:spPr>
      </p:pic>
      <p:sp>
        <p:nvSpPr>
          <p:cNvPr id="2" name="Title 1">
            <a:extLst>
              <a:ext uri="{FF2B5EF4-FFF2-40B4-BE49-F238E27FC236}">
                <a16:creationId xmlns:a16="http://schemas.microsoft.com/office/drawing/2014/main" id="{184596B1-369F-3245-B544-1480F0A5E748}"/>
              </a:ext>
            </a:extLst>
          </p:cNvPr>
          <p:cNvSpPr>
            <a:spLocks noGrp="1"/>
          </p:cNvSpPr>
          <p:nvPr>
            <p:ph type="ctrTitle"/>
          </p:nvPr>
        </p:nvSpPr>
        <p:spPr>
          <a:xfrm>
            <a:off x="942509" y="1252732"/>
            <a:ext cx="7974719" cy="2288382"/>
          </a:xfrm>
        </p:spPr>
        <p:txBody>
          <a:bodyPr anchor="t">
            <a:normAutofit/>
          </a:bodyPr>
          <a:lstStyle/>
          <a:p>
            <a:pPr algn="l"/>
            <a:r>
              <a:rPr lang="en-US" dirty="0" err="1">
                <a:solidFill>
                  <a:schemeClr val="tx2"/>
                </a:solidFill>
              </a:rPr>
              <a:t>Behaviour</a:t>
            </a:r>
            <a:r>
              <a:rPr lang="en-US" dirty="0">
                <a:solidFill>
                  <a:schemeClr val="tx2"/>
                </a:solidFill>
              </a:rPr>
              <a:t> Management</a:t>
            </a:r>
          </a:p>
        </p:txBody>
      </p:sp>
      <p:sp>
        <p:nvSpPr>
          <p:cNvPr id="3" name="Subtitle 2">
            <a:extLst>
              <a:ext uri="{FF2B5EF4-FFF2-40B4-BE49-F238E27FC236}">
                <a16:creationId xmlns:a16="http://schemas.microsoft.com/office/drawing/2014/main" id="{CD48EBAA-F490-DF43-A830-A787605725A2}"/>
              </a:ext>
            </a:extLst>
          </p:cNvPr>
          <p:cNvSpPr>
            <a:spLocks noGrp="1"/>
          </p:cNvSpPr>
          <p:nvPr>
            <p:ph type="subTitle" idx="1"/>
          </p:nvPr>
        </p:nvSpPr>
        <p:spPr>
          <a:xfrm>
            <a:off x="942509" y="2776502"/>
            <a:ext cx="8237360" cy="2167449"/>
          </a:xfrm>
        </p:spPr>
        <p:txBody>
          <a:bodyPr anchor="b">
            <a:normAutofit/>
          </a:bodyPr>
          <a:lstStyle/>
          <a:p>
            <a:pPr algn="l"/>
            <a:r>
              <a:rPr lang="en-US" sz="4500" b="1" i="1" dirty="0">
                <a:solidFill>
                  <a:schemeClr val="tx2"/>
                </a:solidFill>
              </a:rPr>
              <a:t>Chris Jolly – 18.01.26</a:t>
            </a:r>
          </a:p>
          <a:p>
            <a:endParaRPr lang="en-US" dirty="0">
              <a:solidFill>
                <a:schemeClr val="tx2"/>
              </a:solidFill>
            </a:endParaRPr>
          </a:p>
        </p:txBody>
      </p:sp>
    </p:spTree>
    <p:extLst>
      <p:ext uri="{BB962C8B-B14F-4D97-AF65-F5344CB8AC3E}">
        <p14:creationId xmlns:p14="http://schemas.microsoft.com/office/powerpoint/2010/main" val="280009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EE280-D1FA-F9F5-5529-5BE71737C17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E8E7AA-27F9-34C5-DB0B-3A4F8E14079D}"/>
              </a:ext>
            </a:extLst>
          </p:cNvPr>
          <p:cNvPicPr>
            <a:picLocks noChangeAspect="1"/>
          </p:cNvPicPr>
          <p:nvPr/>
        </p:nvPicPr>
        <p:blipFill rotWithShape="1">
          <a:blip r:embed="rId2">
            <a:alphaModFix amt="30000"/>
          </a:blip>
          <a:srcRect r="-1" b="15708"/>
          <a:stretch/>
        </p:blipFill>
        <p:spPr>
          <a:xfrm>
            <a:off x="20" y="10"/>
            <a:ext cx="12188932" cy="6857990"/>
          </a:xfrm>
          <a:prstGeom prst="rect">
            <a:avLst/>
          </a:prstGeom>
        </p:spPr>
      </p:pic>
      <p:sp>
        <p:nvSpPr>
          <p:cNvPr id="2" name="Title 1">
            <a:extLst>
              <a:ext uri="{FF2B5EF4-FFF2-40B4-BE49-F238E27FC236}">
                <a16:creationId xmlns:a16="http://schemas.microsoft.com/office/drawing/2014/main" id="{BE58F81A-477D-35B7-3EF1-B65A4B8E7AC5}"/>
              </a:ext>
            </a:extLst>
          </p:cNvPr>
          <p:cNvSpPr>
            <a:spLocks noGrp="1"/>
          </p:cNvSpPr>
          <p:nvPr>
            <p:ph type="ctrTitle"/>
          </p:nvPr>
        </p:nvSpPr>
        <p:spPr>
          <a:xfrm>
            <a:off x="1605118" y="2551444"/>
            <a:ext cx="8279861" cy="1563356"/>
          </a:xfrm>
        </p:spPr>
        <p:txBody>
          <a:bodyPr anchor="t">
            <a:normAutofit/>
          </a:bodyPr>
          <a:lstStyle/>
          <a:p>
            <a:pPr algn="l"/>
            <a:r>
              <a:rPr lang="en-US" dirty="0" err="1">
                <a:solidFill>
                  <a:schemeClr val="tx2"/>
                </a:solidFill>
              </a:rPr>
              <a:t>Behaviour</a:t>
            </a:r>
            <a:r>
              <a:rPr lang="en-US" dirty="0">
                <a:solidFill>
                  <a:schemeClr val="tx2"/>
                </a:solidFill>
              </a:rPr>
              <a:t> </a:t>
            </a:r>
            <a:r>
              <a:rPr lang="en-US" sz="8000" b="1" i="1" u="sng" dirty="0">
                <a:solidFill>
                  <a:schemeClr val="tx2"/>
                </a:solidFill>
              </a:rPr>
              <a:t>leadership</a:t>
            </a:r>
          </a:p>
        </p:txBody>
      </p:sp>
    </p:spTree>
    <p:extLst>
      <p:ext uri="{BB962C8B-B14F-4D97-AF65-F5344CB8AC3E}">
        <p14:creationId xmlns:p14="http://schemas.microsoft.com/office/powerpoint/2010/main" val="939285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E58F1-F5D7-F31D-2412-CFFA006E260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422FFFD-5761-A798-FA34-CC14A94E8B63}"/>
              </a:ext>
            </a:extLst>
          </p:cNvPr>
          <p:cNvPicPr>
            <a:picLocks noChangeAspect="1"/>
          </p:cNvPicPr>
          <p:nvPr/>
        </p:nvPicPr>
        <p:blipFill rotWithShape="1">
          <a:blip r:embed="rId2">
            <a:alphaModFix amt="30000"/>
          </a:blip>
          <a:srcRect r="-1" b="15708"/>
          <a:stretch/>
        </p:blipFill>
        <p:spPr>
          <a:xfrm>
            <a:off x="20" y="10"/>
            <a:ext cx="12188932" cy="6857990"/>
          </a:xfrm>
          <a:prstGeom prst="rect">
            <a:avLst/>
          </a:prstGeom>
        </p:spPr>
      </p:pic>
      <p:sp>
        <p:nvSpPr>
          <p:cNvPr id="2" name="Title 1">
            <a:extLst>
              <a:ext uri="{FF2B5EF4-FFF2-40B4-BE49-F238E27FC236}">
                <a16:creationId xmlns:a16="http://schemas.microsoft.com/office/drawing/2014/main" id="{7DAC5320-1C92-CCED-F1C0-10152C60A8FC}"/>
              </a:ext>
            </a:extLst>
          </p:cNvPr>
          <p:cNvSpPr>
            <a:spLocks noGrp="1"/>
          </p:cNvSpPr>
          <p:nvPr>
            <p:ph type="ctrTitle"/>
          </p:nvPr>
        </p:nvSpPr>
        <p:spPr>
          <a:xfrm>
            <a:off x="1636649" y="1810464"/>
            <a:ext cx="8279861" cy="2446225"/>
          </a:xfrm>
        </p:spPr>
        <p:txBody>
          <a:bodyPr anchor="t">
            <a:normAutofit fontScale="90000"/>
          </a:bodyPr>
          <a:lstStyle/>
          <a:p>
            <a:r>
              <a:rPr lang="en-US" dirty="0">
                <a:solidFill>
                  <a:schemeClr val="tx2"/>
                </a:solidFill>
              </a:rPr>
              <a:t>What’s the difference between management and leadership?</a:t>
            </a:r>
            <a:endParaRPr lang="en-US" sz="8000" b="1" i="1" u="sng" dirty="0">
              <a:solidFill>
                <a:schemeClr val="tx2"/>
              </a:solidFill>
            </a:endParaRPr>
          </a:p>
        </p:txBody>
      </p:sp>
    </p:spTree>
    <p:extLst>
      <p:ext uri="{BB962C8B-B14F-4D97-AF65-F5344CB8AC3E}">
        <p14:creationId xmlns:p14="http://schemas.microsoft.com/office/powerpoint/2010/main" val="257966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2DB80-CF5F-A6F1-27B7-23D9DE00018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8B16BE2-D25A-7AEA-3245-5ECADB3EF56A}"/>
              </a:ext>
            </a:extLst>
          </p:cNvPr>
          <p:cNvPicPr>
            <a:picLocks noChangeAspect="1"/>
          </p:cNvPicPr>
          <p:nvPr/>
        </p:nvPicPr>
        <p:blipFill rotWithShape="1">
          <a:blip r:embed="rId2">
            <a:alphaModFix amt="30000"/>
          </a:blip>
          <a:srcRect r="-1" b="15708"/>
          <a:stretch/>
        </p:blipFill>
        <p:spPr>
          <a:xfrm>
            <a:off x="3068" y="10"/>
            <a:ext cx="12188932" cy="6857990"/>
          </a:xfrm>
          <a:prstGeom prst="rect">
            <a:avLst/>
          </a:prstGeom>
        </p:spPr>
      </p:pic>
      <p:sp>
        <p:nvSpPr>
          <p:cNvPr id="2" name="Title 1">
            <a:extLst>
              <a:ext uri="{FF2B5EF4-FFF2-40B4-BE49-F238E27FC236}">
                <a16:creationId xmlns:a16="http://schemas.microsoft.com/office/drawing/2014/main" id="{31F8F22D-20B1-670E-80F6-C8E238638BEC}"/>
              </a:ext>
            </a:extLst>
          </p:cNvPr>
          <p:cNvSpPr>
            <a:spLocks noGrp="1"/>
          </p:cNvSpPr>
          <p:nvPr>
            <p:ph type="ctrTitle"/>
          </p:nvPr>
        </p:nvSpPr>
        <p:spPr>
          <a:xfrm>
            <a:off x="1660466" y="2472616"/>
            <a:ext cx="8871068" cy="1137687"/>
          </a:xfrm>
        </p:spPr>
        <p:txBody>
          <a:bodyPr anchor="t">
            <a:normAutofit/>
          </a:bodyPr>
          <a:lstStyle/>
          <a:p>
            <a:pPr algn="l"/>
            <a:r>
              <a:rPr lang="en-US" dirty="0">
                <a:solidFill>
                  <a:schemeClr val="tx2"/>
                </a:solidFill>
              </a:rPr>
              <a:t>We are in the mucky middle</a:t>
            </a:r>
            <a:endParaRPr lang="en-US" sz="8000" b="1" i="1" u="sng" dirty="0">
              <a:solidFill>
                <a:schemeClr val="tx2"/>
              </a:solidFill>
            </a:endParaRPr>
          </a:p>
        </p:txBody>
      </p:sp>
    </p:spTree>
    <p:extLst>
      <p:ext uri="{BB962C8B-B14F-4D97-AF65-F5344CB8AC3E}">
        <p14:creationId xmlns:p14="http://schemas.microsoft.com/office/powerpoint/2010/main" val="217138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3C8FD-E01D-B61F-C13E-6647ACA3CAE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A2F7778-8FDE-5F36-731F-3B554D181DDB}"/>
              </a:ext>
            </a:extLst>
          </p:cNvPr>
          <p:cNvPicPr>
            <a:picLocks noChangeAspect="1"/>
          </p:cNvPicPr>
          <p:nvPr/>
        </p:nvPicPr>
        <p:blipFill rotWithShape="1">
          <a:blip r:embed="rId2">
            <a:alphaModFix amt="30000"/>
          </a:blip>
          <a:srcRect r="-1" b="15708"/>
          <a:stretch/>
        </p:blipFill>
        <p:spPr>
          <a:xfrm>
            <a:off x="0" y="10"/>
            <a:ext cx="12188932" cy="6857990"/>
          </a:xfrm>
          <a:prstGeom prst="rect">
            <a:avLst/>
          </a:prstGeom>
        </p:spPr>
      </p:pic>
      <p:sp>
        <p:nvSpPr>
          <p:cNvPr id="3" name="Subtitle 2">
            <a:extLst>
              <a:ext uri="{FF2B5EF4-FFF2-40B4-BE49-F238E27FC236}">
                <a16:creationId xmlns:a16="http://schemas.microsoft.com/office/drawing/2014/main" id="{E3605468-EB67-8485-E987-AF41091553A0}"/>
              </a:ext>
            </a:extLst>
          </p:cNvPr>
          <p:cNvSpPr>
            <a:spLocks noGrp="1"/>
          </p:cNvSpPr>
          <p:nvPr>
            <p:ph type="subTitle" idx="1"/>
          </p:nvPr>
        </p:nvSpPr>
        <p:spPr>
          <a:xfrm>
            <a:off x="1046669" y="1261241"/>
            <a:ext cx="8237360" cy="3523593"/>
          </a:xfrm>
        </p:spPr>
        <p:txBody>
          <a:bodyPr anchor="b">
            <a:normAutofit/>
          </a:bodyPr>
          <a:lstStyle/>
          <a:p>
            <a:pPr marL="685800" indent="-685800" algn="l">
              <a:buFont typeface="Arial" panose="020B0604020202020204" pitchFamily="34" charset="0"/>
              <a:buChar char="•"/>
            </a:pPr>
            <a:r>
              <a:rPr lang="en-US" sz="4500" b="1" dirty="0">
                <a:solidFill>
                  <a:schemeClr val="tx2"/>
                </a:solidFill>
              </a:rPr>
              <a:t>Flexible Consistency</a:t>
            </a:r>
          </a:p>
          <a:p>
            <a:pPr marL="685800" indent="-685800" algn="l">
              <a:buFont typeface="Arial" panose="020B0604020202020204" pitchFamily="34" charset="0"/>
              <a:buChar char="•"/>
            </a:pPr>
            <a:r>
              <a:rPr lang="en-US" sz="4500" b="1" dirty="0">
                <a:solidFill>
                  <a:schemeClr val="tx2"/>
                </a:solidFill>
              </a:rPr>
              <a:t>Routines</a:t>
            </a:r>
          </a:p>
          <a:p>
            <a:pPr marL="685800" indent="-685800" algn="l">
              <a:buFont typeface="Arial" panose="020B0604020202020204" pitchFamily="34" charset="0"/>
              <a:buChar char="•"/>
            </a:pPr>
            <a:r>
              <a:rPr lang="en-US" sz="4500" b="1" dirty="0">
                <a:solidFill>
                  <a:schemeClr val="tx2"/>
                </a:solidFill>
              </a:rPr>
              <a:t>Self-determination Theory</a:t>
            </a:r>
          </a:p>
          <a:p>
            <a:pPr marL="685800" indent="-685800" algn="l">
              <a:buFont typeface="Arial" panose="020B0604020202020204" pitchFamily="34" charset="0"/>
              <a:buChar char="•"/>
            </a:pPr>
            <a:r>
              <a:rPr lang="en-US" sz="4500" b="1" dirty="0">
                <a:solidFill>
                  <a:schemeClr val="tx2"/>
                </a:solidFill>
              </a:rPr>
              <a:t>Scenarios</a:t>
            </a:r>
          </a:p>
        </p:txBody>
      </p:sp>
    </p:spTree>
    <p:extLst>
      <p:ext uri="{BB962C8B-B14F-4D97-AF65-F5344CB8AC3E}">
        <p14:creationId xmlns:p14="http://schemas.microsoft.com/office/powerpoint/2010/main" val="40174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AFFA6-78AB-C24E-F802-8C38713F9E3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A52FADE-84F5-1C40-9559-2ACF7487AB65}"/>
              </a:ext>
            </a:extLst>
          </p:cNvPr>
          <p:cNvPicPr>
            <a:picLocks noChangeAspect="1"/>
          </p:cNvPicPr>
          <p:nvPr/>
        </p:nvPicPr>
        <p:blipFill rotWithShape="1">
          <a:blip r:embed="rId2">
            <a:alphaModFix amt="30000"/>
          </a:blip>
          <a:srcRect r="-1" b="15708"/>
          <a:stretch/>
        </p:blipFill>
        <p:spPr>
          <a:xfrm>
            <a:off x="0" y="10"/>
            <a:ext cx="12188932" cy="6857990"/>
          </a:xfrm>
          <a:prstGeom prst="rect">
            <a:avLst/>
          </a:prstGeom>
        </p:spPr>
      </p:pic>
      <p:sp>
        <p:nvSpPr>
          <p:cNvPr id="3" name="Subtitle 2">
            <a:extLst>
              <a:ext uri="{FF2B5EF4-FFF2-40B4-BE49-F238E27FC236}">
                <a16:creationId xmlns:a16="http://schemas.microsoft.com/office/drawing/2014/main" id="{3D575D70-0734-BB2B-9D1E-8EB24031E5F4}"/>
              </a:ext>
            </a:extLst>
          </p:cNvPr>
          <p:cNvSpPr>
            <a:spLocks noGrp="1"/>
          </p:cNvSpPr>
          <p:nvPr>
            <p:ph type="subTitle" idx="1"/>
          </p:nvPr>
        </p:nvSpPr>
        <p:spPr>
          <a:xfrm>
            <a:off x="2095076" y="2010104"/>
            <a:ext cx="8237360" cy="2637135"/>
          </a:xfrm>
        </p:spPr>
        <p:txBody>
          <a:bodyPr anchor="b">
            <a:normAutofit/>
          </a:bodyPr>
          <a:lstStyle/>
          <a:p>
            <a:r>
              <a:rPr lang="en-US" sz="4500" b="1" dirty="0">
                <a:solidFill>
                  <a:schemeClr val="tx2"/>
                </a:solidFill>
              </a:rPr>
              <a:t>Flexible Consistency</a:t>
            </a:r>
          </a:p>
          <a:p>
            <a:endParaRPr lang="en-US" sz="4500"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3637541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FE962-9ADF-AC5F-11E6-7C54A5C7583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EE949D1-A330-6DE7-0B61-9AAD99BAFEB0}"/>
              </a:ext>
            </a:extLst>
          </p:cNvPr>
          <p:cNvPicPr>
            <a:picLocks noChangeAspect="1"/>
          </p:cNvPicPr>
          <p:nvPr/>
        </p:nvPicPr>
        <p:blipFill rotWithShape="1">
          <a:blip r:embed="rId2">
            <a:alphaModFix amt="30000"/>
          </a:blip>
          <a:srcRect r="-1" b="15708"/>
          <a:stretch/>
        </p:blipFill>
        <p:spPr>
          <a:xfrm>
            <a:off x="20" y="10"/>
            <a:ext cx="12188932" cy="6857990"/>
          </a:xfrm>
          <a:prstGeom prst="rect">
            <a:avLst/>
          </a:prstGeom>
        </p:spPr>
      </p:pic>
      <p:sp>
        <p:nvSpPr>
          <p:cNvPr id="3" name="Subtitle 2">
            <a:extLst>
              <a:ext uri="{FF2B5EF4-FFF2-40B4-BE49-F238E27FC236}">
                <a16:creationId xmlns:a16="http://schemas.microsoft.com/office/drawing/2014/main" id="{25645824-D339-5DA3-25CB-AD9A0AEF7F3E}"/>
              </a:ext>
            </a:extLst>
          </p:cNvPr>
          <p:cNvSpPr>
            <a:spLocks noGrp="1"/>
          </p:cNvSpPr>
          <p:nvPr>
            <p:ph type="subTitle" idx="1"/>
          </p:nvPr>
        </p:nvSpPr>
        <p:spPr>
          <a:xfrm>
            <a:off x="1617998" y="999820"/>
            <a:ext cx="8237360" cy="3653473"/>
          </a:xfrm>
        </p:spPr>
        <p:txBody>
          <a:bodyPr anchor="b">
            <a:normAutofit/>
          </a:bodyPr>
          <a:lstStyle/>
          <a:p>
            <a:r>
              <a:rPr lang="en-US" sz="4500" i="1" dirty="0">
                <a:solidFill>
                  <a:schemeClr val="tx2"/>
                </a:solidFill>
              </a:rPr>
              <a:t>Story time</a:t>
            </a:r>
            <a:endParaRPr lang="en-US" sz="4500" b="1" i="1" dirty="0">
              <a:solidFill>
                <a:schemeClr val="tx2"/>
              </a:solidFill>
            </a:endParaRPr>
          </a:p>
          <a:p>
            <a:endParaRPr lang="en-US" sz="4500"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1536028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02" name="Picture 301">
            <a:extLst>
              <a:ext uri="{FF2B5EF4-FFF2-40B4-BE49-F238E27FC236}">
                <a16:creationId xmlns:a16="http://schemas.microsoft.com/office/drawing/2014/main" id="{18FC4DE6-3B01-F446-9DE3-B8AFDFB437FC}"/>
              </a:ext>
            </a:extLst>
          </p:cNvPr>
          <p:cNvPicPr>
            <a:picLocks noChangeAspect="1"/>
          </p:cNvPicPr>
          <p:nvPr/>
        </p:nvPicPr>
        <p:blipFill rotWithShape="1">
          <a:blip r:embed="rId3">
            <a:alphaModFix amt="30000"/>
          </a:blip>
          <a:srcRect r="-1" b="15708"/>
          <a:stretch/>
        </p:blipFill>
        <p:spPr>
          <a:xfrm>
            <a:off x="7748" y="-74"/>
            <a:ext cx="12188932" cy="6857990"/>
          </a:xfrm>
          <a:prstGeom prst="rect">
            <a:avLst/>
          </a:prstGeom>
          <a:ln>
            <a:solidFill>
              <a:schemeClr val="accent1"/>
            </a:solidFill>
          </a:ln>
        </p:spPr>
      </p:pic>
      <p:sp>
        <p:nvSpPr>
          <p:cNvPr id="2" name="Title 1">
            <a:extLst>
              <a:ext uri="{FF2B5EF4-FFF2-40B4-BE49-F238E27FC236}">
                <a16:creationId xmlns:a16="http://schemas.microsoft.com/office/drawing/2014/main" id="{AE443881-BF56-054E-80DD-7DC9DA7B14AE}"/>
              </a:ext>
            </a:extLst>
          </p:cNvPr>
          <p:cNvSpPr>
            <a:spLocks noGrp="1"/>
          </p:cNvSpPr>
          <p:nvPr>
            <p:ph type="title"/>
          </p:nvPr>
        </p:nvSpPr>
        <p:spPr>
          <a:xfrm>
            <a:off x="457200" y="728906"/>
            <a:ext cx="10536616" cy="830673"/>
          </a:xfrm>
        </p:spPr>
        <p:txBody>
          <a:bodyPr vert="horz" lIns="91440" tIns="45720" rIns="91440" bIns="45720" rtlCol="0" anchor="t">
            <a:normAutofit/>
          </a:bodyPr>
          <a:lstStyle/>
          <a:p>
            <a:r>
              <a:rPr lang="en-US" dirty="0">
                <a:solidFill>
                  <a:schemeClr val="tx2"/>
                </a:solidFill>
                <a:latin typeface="+mn-lt"/>
              </a:rPr>
              <a:t>Reflection on my own practice</a:t>
            </a:r>
          </a:p>
        </p:txBody>
      </p:sp>
      <p:sp>
        <p:nvSpPr>
          <p:cNvPr id="308" name="Title 1">
            <a:extLst>
              <a:ext uri="{FF2B5EF4-FFF2-40B4-BE49-F238E27FC236}">
                <a16:creationId xmlns:a16="http://schemas.microsoft.com/office/drawing/2014/main" id="{6C3C171D-A3A8-6145-9805-65CD6649838D}"/>
              </a:ext>
            </a:extLst>
          </p:cNvPr>
          <p:cNvSpPr txBox="1">
            <a:spLocks/>
          </p:cNvSpPr>
          <p:nvPr/>
        </p:nvSpPr>
        <p:spPr>
          <a:xfrm>
            <a:off x="1108256" y="1470119"/>
            <a:ext cx="6279080" cy="5032147"/>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457200" indent="-457200">
              <a:lnSpc>
                <a:spcPct val="150000"/>
              </a:lnSpc>
              <a:buFont typeface="Arial" panose="020B0604020202020204" pitchFamily="34" charset="0"/>
              <a:buChar char="•"/>
            </a:pPr>
            <a:r>
              <a:rPr lang="en-US" sz="2400" dirty="0">
                <a:solidFill>
                  <a:schemeClr val="tx2"/>
                </a:solidFill>
                <a:latin typeface="Avenir Next" panose="020B0503020202020204" pitchFamily="34" charset="0"/>
              </a:rPr>
              <a:t>Can I establish rules and expectations at any point in the year?</a:t>
            </a:r>
          </a:p>
          <a:p>
            <a:pPr marL="457200" indent="-457200">
              <a:lnSpc>
                <a:spcPct val="150000"/>
              </a:lnSpc>
              <a:buFont typeface="Arial" panose="020B0604020202020204" pitchFamily="34" charset="0"/>
              <a:buChar char="•"/>
            </a:pPr>
            <a:r>
              <a:rPr lang="en-US" sz="2400" dirty="0">
                <a:solidFill>
                  <a:schemeClr val="tx2"/>
                </a:solidFill>
                <a:latin typeface="Avenir Next" panose="020B0503020202020204" pitchFamily="34" charset="0"/>
              </a:rPr>
              <a:t>Have I ever discussed my expectations with my class?</a:t>
            </a:r>
          </a:p>
          <a:p>
            <a:pPr marL="457200" indent="-457200">
              <a:lnSpc>
                <a:spcPct val="150000"/>
              </a:lnSpc>
              <a:buFont typeface="Arial" panose="020B0604020202020204" pitchFamily="34" charset="0"/>
              <a:buChar char="•"/>
            </a:pPr>
            <a:r>
              <a:rPr lang="en-US" sz="2400" dirty="0">
                <a:solidFill>
                  <a:schemeClr val="tx2"/>
                </a:solidFill>
                <a:latin typeface="Avenir Next" panose="020B0503020202020204" pitchFamily="34" charset="0"/>
              </a:rPr>
              <a:t>With rules I will have consistency when it comes to incentives and sanctions!</a:t>
            </a:r>
          </a:p>
          <a:p>
            <a:pPr marL="457200" indent="-457200">
              <a:lnSpc>
                <a:spcPct val="150000"/>
              </a:lnSpc>
              <a:buFont typeface="Arial" panose="020B0604020202020204" pitchFamily="34" charset="0"/>
              <a:buChar char="•"/>
            </a:pPr>
            <a:r>
              <a:rPr lang="en-US" sz="2400" dirty="0">
                <a:solidFill>
                  <a:schemeClr val="tx2"/>
                </a:solidFill>
                <a:latin typeface="Avenir Next" panose="020B0503020202020204" pitchFamily="34" charset="0"/>
              </a:rPr>
              <a:t>Do I rely too heavily on existing class rules that I haven’t established</a:t>
            </a:r>
          </a:p>
          <a:p>
            <a:pPr marL="457200" indent="-457200">
              <a:lnSpc>
                <a:spcPct val="150000"/>
              </a:lnSpc>
              <a:buFont typeface="Arial" panose="020B0604020202020204" pitchFamily="34" charset="0"/>
              <a:buChar char="•"/>
            </a:pPr>
            <a:endParaRPr lang="en-US" sz="2400" dirty="0">
              <a:solidFill>
                <a:schemeClr val="tx2"/>
              </a:solidFill>
              <a:latin typeface="Avenir Next" panose="020B0503020202020204" pitchFamily="34" charset="0"/>
            </a:endParaRPr>
          </a:p>
        </p:txBody>
      </p:sp>
      <p:sp>
        <p:nvSpPr>
          <p:cNvPr id="4" name="Oval Callout 3">
            <a:extLst>
              <a:ext uri="{FF2B5EF4-FFF2-40B4-BE49-F238E27FC236}">
                <a16:creationId xmlns:a16="http://schemas.microsoft.com/office/drawing/2014/main" id="{51C0A165-FCA2-8240-A211-9584C45A1AC3}"/>
              </a:ext>
            </a:extLst>
          </p:cNvPr>
          <p:cNvSpPr/>
          <p:nvPr/>
        </p:nvSpPr>
        <p:spPr>
          <a:xfrm>
            <a:off x="7865089" y="2027306"/>
            <a:ext cx="4142132" cy="3783213"/>
          </a:xfrm>
          <a:prstGeom prst="wedgeEllipseCallout">
            <a:avLst>
              <a:gd name="adj1" fmla="val -83137"/>
              <a:gd name="adj2" fmla="val 42730"/>
            </a:avLst>
          </a:prstGeom>
          <a:solidFill>
            <a:schemeClr val="tx2">
              <a:lumMod val="25000"/>
              <a:lumOff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0421B13-81CA-724C-96DC-F5981DE21E57}"/>
              </a:ext>
            </a:extLst>
          </p:cNvPr>
          <p:cNvSpPr txBox="1"/>
          <p:nvPr/>
        </p:nvSpPr>
        <p:spPr>
          <a:xfrm>
            <a:off x="8855828" y="2412904"/>
            <a:ext cx="2513052" cy="2862322"/>
          </a:xfrm>
          <a:prstGeom prst="rect">
            <a:avLst/>
          </a:prstGeom>
          <a:noFill/>
        </p:spPr>
        <p:txBody>
          <a:bodyPr wrap="square" rtlCol="0">
            <a:spAutoFit/>
          </a:bodyPr>
          <a:lstStyle/>
          <a:p>
            <a:r>
              <a:rPr lang="en-US" dirty="0"/>
              <a:t>“Specialist teachers at primary school will not have the luxury of time to develop their rules but are well served, nonetheless, by discussing the rules in their first meeting with their class.”</a:t>
            </a:r>
          </a:p>
          <a:p>
            <a:r>
              <a:rPr lang="en-US" dirty="0"/>
              <a:t>Rogers (2011: 129)</a:t>
            </a:r>
          </a:p>
        </p:txBody>
      </p:sp>
    </p:spTree>
    <p:extLst>
      <p:ext uri="{BB962C8B-B14F-4D97-AF65-F5344CB8AC3E}">
        <p14:creationId xmlns:p14="http://schemas.microsoft.com/office/powerpoint/2010/main" val="114267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02" name="Picture 301">
            <a:extLst>
              <a:ext uri="{FF2B5EF4-FFF2-40B4-BE49-F238E27FC236}">
                <a16:creationId xmlns:a16="http://schemas.microsoft.com/office/drawing/2014/main" id="{18FC4DE6-3B01-F446-9DE3-B8AFDFB437FC}"/>
              </a:ext>
            </a:extLst>
          </p:cNvPr>
          <p:cNvPicPr>
            <a:picLocks noChangeAspect="1"/>
          </p:cNvPicPr>
          <p:nvPr/>
        </p:nvPicPr>
        <p:blipFill rotWithShape="1">
          <a:blip r:embed="rId3">
            <a:alphaModFix amt="30000"/>
          </a:blip>
          <a:srcRect r="-1" b="15708"/>
          <a:stretch/>
        </p:blipFill>
        <p:spPr>
          <a:xfrm>
            <a:off x="42507" y="10"/>
            <a:ext cx="12188932" cy="6857990"/>
          </a:xfrm>
          <a:prstGeom prst="rect">
            <a:avLst/>
          </a:prstGeom>
        </p:spPr>
      </p:pic>
      <p:sp>
        <p:nvSpPr>
          <p:cNvPr id="308" name="Title 1">
            <a:extLst>
              <a:ext uri="{FF2B5EF4-FFF2-40B4-BE49-F238E27FC236}">
                <a16:creationId xmlns:a16="http://schemas.microsoft.com/office/drawing/2014/main" id="{6C3C171D-A3A8-6145-9805-65CD6649838D}"/>
              </a:ext>
            </a:extLst>
          </p:cNvPr>
          <p:cNvSpPr txBox="1">
            <a:spLocks/>
          </p:cNvSpPr>
          <p:nvPr/>
        </p:nvSpPr>
        <p:spPr>
          <a:xfrm>
            <a:off x="658775" y="640582"/>
            <a:ext cx="3991538" cy="5355312"/>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GB" sz="3600" dirty="0">
                <a:solidFill>
                  <a:schemeClr val="tx1"/>
                </a:solidFill>
                <a:latin typeface="+mn-lt"/>
              </a:rPr>
              <a:t>“Teachers need to explain - and discuss - these rights, responsibilities and rules with their students in the establishment phase of the year.” </a:t>
            </a:r>
          </a:p>
          <a:p>
            <a:pPr algn="ctr"/>
            <a:r>
              <a:rPr lang="en-GB" sz="2000" dirty="0">
                <a:solidFill>
                  <a:schemeClr val="tx1"/>
                </a:solidFill>
                <a:latin typeface="+mn-lt"/>
              </a:rPr>
              <a:t>(Rogers 2011:8)</a:t>
            </a:r>
          </a:p>
        </p:txBody>
      </p:sp>
      <p:pic>
        <p:nvPicPr>
          <p:cNvPr id="38" name="Picture 37" descr="Diagram&#10;&#10;Description automatically generated">
            <a:extLst>
              <a:ext uri="{FF2B5EF4-FFF2-40B4-BE49-F238E27FC236}">
                <a16:creationId xmlns:a16="http://schemas.microsoft.com/office/drawing/2014/main" id="{2D973B71-8105-814A-92A5-76B08A4E5E2C}"/>
              </a:ext>
            </a:extLst>
          </p:cNvPr>
          <p:cNvPicPr>
            <a:picLocks noChangeAspect="1"/>
          </p:cNvPicPr>
          <p:nvPr/>
        </p:nvPicPr>
        <p:blipFill>
          <a:blip r:embed="rId4"/>
          <a:stretch>
            <a:fillRect/>
          </a:stretch>
        </p:blipFill>
        <p:spPr>
          <a:xfrm>
            <a:off x="5266581" y="501423"/>
            <a:ext cx="5539959" cy="5968270"/>
          </a:xfrm>
          <a:prstGeom prst="rect">
            <a:avLst/>
          </a:prstGeom>
        </p:spPr>
      </p:pic>
      <p:sp>
        <p:nvSpPr>
          <p:cNvPr id="39" name="TextBox 38">
            <a:extLst>
              <a:ext uri="{FF2B5EF4-FFF2-40B4-BE49-F238E27FC236}">
                <a16:creationId xmlns:a16="http://schemas.microsoft.com/office/drawing/2014/main" id="{8B0378B6-0271-0A43-B06F-4676270F0FA9}"/>
              </a:ext>
            </a:extLst>
          </p:cNvPr>
          <p:cNvSpPr txBox="1"/>
          <p:nvPr/>
        </p:nvSpPr>
        <p:spPr>
          <a:xfrm>
            <a:off x="6764615" y="6456742"/>
            <a:ext cx="3220821" cy="369332"/>
          </a:xfrm>
          <a:prstGeom prst="rect">
            <a:avLst/>
          </a:prstGeom>
          <a:noFill/>
        </p:spPr>
        <p:txBody>
          <a:bodyPr wrap="square" rtlCol="0">
            <a:spAutoFit/>
          </a:bodyPr>
          <a:lstStyle/>
          <a:p>
            <a:r>
              <a:rPr lang="en-US" dirty="0"/>
              <a:t>Rogers (2011: 192)</a:t>
            </a:r>
          </a:p>
        </p:txBody>
      </p:sp>
    </p:spTree>
    <p:extLst>
      <p:ext uri="{BB962C8B-B14F-4D97-AF65-F5344CB8AC3E}">
        <p14:creationId xmlns:p14="http://schemas.microsoft.com/office/powerpoint/2010/main" val="1490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02" name="Picture 301">
            <a:extLst>
              <a:ext uri="{FF2B5EF4-FFF2-40B4-BE49-F238E27FC236}">
                <a16:creationId xmlns:a16="http://schemas.microsoft.com/office/drawing/2014/main" id="{18FC4DE6-3B01-F446-9DE3-B8AFDFB437FC}"/>
              </a:ext>
            </a:extLst>
          </p:cNvPr>
          <p:cNvPicPr>
            <a:picLocks noChangeAspect="1"/>
          </p:cNvPicPr>
          <p:nvPr/>
        </p:nvPicPr>
        <p:blipFill rotWithShape="1">
          <a:blip r:embed="rId3">
            <a:alphaModFix amt="30000"/>
          </a:blip>
          <a:srcRect r="-1" b="15708"/>
          <a:stretch/>
        </p:blipFill>
        <p:spPr>
          <a:xfrm>
            <a:off x="7748" y="-74"/>
            <a:ext cx="12188932" cy="6857990"/>
          </a:xfrm>
          <a:prstGeom prst="rect">
            <a:avLst/>
          </a:prstGeom>
        </p:spPr>
      </p:pic>
      <p:sp>
        <p:nvSpPr>
          <p:cNvPr id="6" name="TextBox 5">
            <a:extLst>
              <a:ext uri="{FF2B5EF4-FFF2-40B4-BE49-F238E27FC236}">
                <a16:creationId xmlns:a16="http://schemas.microsoft.com/office/drawing/2014/main" id="{6E2B60FC-4C2A-C540-9C4C-CE8DAF698E62}"/>
              </a:ext>
            </a:extLst>
          </p:cNvPr>
          <p:cNvSpPr txBox="1"/>
          <p:nvPr/>
        </p:nvSpPr>
        <p:spPr>
          <a:xfrm>
            <a:off x="928886" y="1563220"/>
            <a:ext cx="3532083" cy="3354765"/>
          </a:xfrm>
          <a:prstGeom prst="rect">
            <a:avLst/>
          </a:prstGeom>
          <a:noFill/>
        </p:spPr>
        <p:txBody>
          <a:bodyPr wrap="square" rtlCol="0">
            <a:spAutoFit/>
          </a:bodyPr>
          <a:lstStyle/>
          <a:p>
            <a:pPr algn="ctr"/>
            <a:r>
              <a:rPr lang="en-US" sz="2800" dirty="0"/>
              <a:t>”Having clear expectations, and sharing these with your class, is a key factor in effective </a:t>
            </a:r>
            <a:r>
              <a:rPr lang="en-US" sz="2800" dirty="0" err="1"/>
              <a:t>behaviour</a:t>
            </a:r>
            <a:r>
              <a:rPr lang="en-US" sz="2800" dirty="0"/>
              <a:t> management.” </a:t>
            </a:r>
          </a:p>
          <a:p>
            <a:pPr algn="ctr"/>
            <a:r>
              <a:rPr lang="en-US" sz="1600" dirty="0"/>
              <a:t>(Cowley, 2010: 25)</a:t>
            </a:r>
          </a:p>
        </p:txBody>
      </p:sp>
      <p:pic>
        <p:nvPicPr>
          <p:cNvPr id="8" name="Picture 7">
            <a:extLst>
              <a:ext uri="{FF2B5EF4-FFF2-40B4-BE49-F238E27FC236}">
                <a16:creationId xmlns:a16="http://schemas.microsoft.com/office/drawing/2014/main" id="{50820746-FA8D-C346-A67C-74E362445D71}"/>
              </a:ext>
            </a:extLst>
          </p:cNvPr>
          <p:cNvPicPr>
            <a:picLocks noChangeAspect="1"/>
          </p:cNvPicPr>
          <p:nvPr/>
        </p:nvPicPr>
        <p:blipFill>
          <a:blip r:embed="rId4"/>
          <a:stretch>
            <a:fillRect/>
          </a:stretch>
        </p:blipFill>
        <p:spPr>
          <a:xfrm>
            <a:off x="5597519" y="364454"/>
            <a:ext cx="4331129" cy="6129094"/>
          </a:xfrm>
          <a:prstGeom prst="rect">
            <a:avLst/>
          </a:prstGeom>
        </p:spPr>
      </p:pic>
    </p:spTree>
    <p:extLst>
      <p:ext uri="{BB962C8B-B14F-4D97-AF65-F5344CB8AC3E}">
        <p14:creationId xmlns:p14="http://schemas.microsoft.com/office/powerpoint/2010/main" val="123386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02" name="Picture 301">
            <a:extLst>
              <a:ext uri="{FF2B5EF4-FFF2-40B4-BE49-F238E27FC236}">
                <a16:creationId xmlns:a16="http://schemas.microsoft.com/office/drawing/2014/main" id="{18FC4DE6-3B01-F446-9DE3-B8AFDFB437FC}"/>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39" name="Title 1">
            <a:extLst>
              <a:ext uri="{FF2B5EF4-FFF2-40B4-BE49-F238E27FC236}">
                <a16:creationId xmlns:a16="http://schemas.microsoft.com/office/drawing/2014/main" id="{D139DAC3-D88D-8B45-B249-31EB35FF8849}"/>
              </a:ext>
            </a:extLst>
          </p:cNvPr>
          <p:cNvSpPr txBox="1">
            <a:spLocks/>
          </p:cNvSpPr>
          <p:nvPr/>
        </p:nvSpPr>
        <p:spPr>
          <a:xfrm>
            <a:off x="688379" y="1618404"/>
            <a:ext cx="5591298" cy="867930"/>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r"/>
            <a:r>
              <a:rPr lang="en-GB" sz="2800" dirty="0">
                <a:solidFill>
                  <a:schemeClr val="tx1"/>
                </a:solidFill>
                <a:latin typeface="+mn-lt"/>
              </a:rPr>
              <a:t>Now I have my rules I can be consistent</a:t>
            </a:r>
          </a:p>
        </p:txBody>
      </p:sp>
      <p:sp>
        <p:nvSpPr>
          <p:cNvPr id="38" name="Oval Callout 37">
            <a:extLst>
              <a:ext uri="{FF2B5EF4-FFF2-40B4-BE49-F238E27FC236}">
                <a16:creationId xmlns:a16="http://schemas.microsoft.com/office/drawing/2014/main" id="{06A7C635-02BF-D443-8ADA-69BD17CC9C3B}"/>
              </a:ext>
            </a:extLst>
          </p:cNvPr>
          <p:cNvSpPr/>
          <p:nvPr/>
        </p:nvSpPr>
        <p:spPr>
          <a:xfrm>
            <a:off x="7361489" y="269252"/>
            <a:ext cx="4142132" cy="2765952"/>
          </a:xfrm>
          <a:prstGeom prst="wedgeEllipseCallout">
            <a:avLst>
              <a:gd name="adj1" fmla="val -85990"/>
              <a:gd name="adj2" fmla="val 16000"/>
            </a:avLst>
          </a:prstGeom>
          <a:solidFill>
            <a:schemeClr val="tx2">
              <a:lumMod val="25000"/>
              <a:lumOff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150F4-0FCF-BC44-B315-0D3A53825D08}"/>
              </a:ext>
            </a:extLst>
          </p:cNvPr>
          <p:cNvSpPr txBox="1"/>
          <p:nvPr/>
        </p:nvSpPr>
        <p:spPr>
          <a:xfrm>
            <a:off x="8368448" y="668529"/>
            <a:ext cx="2513052" cy="2031325"/>
          </a:xfrm>
          <a:prstGeom prst="rect">
            <a:avLst/>
          </a:prstGeom>
          <a:noFill/>
        </p:spPr>
        <p:txBody>
          <a:bodyPr wrap="square" rtlCol="0">
            <a:spAutoFit/>
          </a:bodyPr>
          <a:lstStyle/>
          <a:p>
            <a:r>
              <a:rPr lang="en-US" dirty="0"/>
              <a:t>“The more consistent you are, the more your students will know what to expect from you.”</a:t>
            </a:r>
          </a:p>
          <a:p>
            <a:endParaRPr lang="en-US" dirty="0"/>
          </a:p>
          <a:p>
            <a:r>
              <a:rPr lang="en-US" dirty="0"/>
              <a:t>Cowley (2010: 211)</a:t>
            </a:r>
          </a:p>
        </p:txBody>
      </p:sp>
      <p:sp>
        <p:nvSpPr>
          <p:cNvPr id="41" name="Title 1">
            <a:extLst>
              <a:ext uri="{FF2B5EF4-FFF2-40B4-BE49-F238E27FC236}">
                <a16:creationId xmlns:a16="http://schemas.microsoft.com/office/drawing/2014/main" id="{6E2757AB-D72B-AD45-BD3C-06C9EA2080F1}"/>
              </a:ext>
            </a:extLst>
          </p:cNvPr>
          <p:cNvSpPr>
            <a:spLocks noGrp="1"/>
          </p:cNvSpPr>
          <p:nvPr>
            <p:ph type="title"/>
          </p:nvPr>
        </p:nvSpPr>
        <p:spPr>
          <a:xfrm>
            <a:off x="608753" y="453417"/>
            <a:ext cx="3587741" cy="830673"/>
          </a:xfrm>
        </p:spPr>
        <p:txBody>
          <a:bodyPr vert="horz" lIns="91440" tIns="45720" rIns="91440" bIns="45720" rtlCol="0" anchor="t">
            <a:normAutofit/>
          </a:bodyPr>
          <a:lstStyle/>
          <a:p>
            <a:r>
              <a:rPr lang="en-US" dirty="0">
                <a:solidFill>
                  <a:schemeClr val="tx2"/>
                </a:solidFill>
                <a:latin typeface="+mn-lt"/>
              </a:rPr>
              <a:t>Consistency</a:t>
            </a:r>
          </a:p>
        </p:txBody>
      </p:sp>
      <p:pic>
        <p:nvPicPr>
          <p:cNvPr id="43" name="Picture 42" descr="Diagram&#10;&#10;Description automatically generated">
            <a:extLst>
              <a:ext uri="{FF2B5EF4-FFF2-40B4-BE49-F238E27FC236}">
                <a16:creationId xmlns:a16="http://schemas.microsoft.com/office/drawing/2014/main" id="{5B8AFD89-3587-6648-AD90-8721A4E36E7C}"/>
              </a:ext>
            </a:extLst>
          </p:cNvPr>
          <p:cNvPicPr>
            <a:picLocks noChangeAspect="1"/>
          </p:cNvPicPr>
          <p:nvPr/>
        </p:nvPicPr>
        <p:blipFill rotWithShape="1">
          <a:blip r:embed="rId3"/>
          <a:srcRect t="25842" r="1976" b="46632"/>
          <a:stretch/>
        </p:blipFill>
        <p:spPr>
          <a:xfrm>
            <a:off x="304572" y="3683489"/>
            <a:ext cx="6294632" cy="1904255"/>
          </a:xfrm>
          <a:prstGeom prst="rect">
            <a:avLst/>
          </a:prstGeom>
        </p:spPr>
      </p:pic>
      <p:sp>
        <p:nvSpPr>
          <p:cNvPr id="45" name="TextBox 44">
            <a:extLst>
              <a:ext uri="{FF2B5EF4-FFF2-40B4-BE49-F238E27FC236}">
                <a16:creationId xmlns:a16="http://schemas.microsoft.com/office/drawing/2014/main" id="{7238AD74-A14E-A34A-943A-B39BC7DA78C1}"/>
              </a:ext>
            </a:extLst>
          </p:cNvPr>
          <p:cNvSpPr txBox="1"/>
          <p:nvPr/>
        </p:nvSpPr>
        <p:spPr>
          <a:xfrm>
            <a:off x="6765886" y="3721296"/>
            <a:ext cx="5227372" cy="2246769"/>
          </a:xfrm>
          <a:prstGeom prst="rect">
            <a:avLst/>
          </a:prstGeom>
          <a:noFill/>
        </p:spPr>
        <p:txBody>
          <a:bodyPr wrap="square" rtlCol="0">
            <a:spAutoFit/>
          </a:bodyPr>
          <a:lstStyle/>
          <a:p>
            <a:r>
              <a:rPr lang="en-US" sz="2800" dirty="0"/>
              <a:t>Consistency turns into habit and “the way we do things”. This in turn helps maintain the rules that have been established.</a:t>
            </a:r>
          </a:p>
        </p:txBody>
      </p:sp>
      <p:sp>
        <p:nvSpPr>
          <p:cNvPr id="46" name="TextBox 45">
            <a:extLst>
              <a:ext uri="{FF2B5EF4-FFF2-40B4-BE49-F238E27FC236}">
                <a16:creationId xmlns:a16="http://schemas.microsoft.com/office/drawing/2014/main" id="{E6AA558B-8349-A649-9021-FBAB2DD5A922}"/>
              </a:ext>
            </a:extLst>
          </p:cNvPr>
          <p:cNvSpPr txBox="1"/>
          <p:nvPr/>
        </p:nvSpPr>
        <p:spPr>
          <a:xfrm>
            <a:off x="279795" y="5569896"/>
            <a:ext cx="3220821" cy="369332"/>
          </a:xfrm>
          <a:prstGeom prst="rect">
            <a:avLst/>
          </a:prstGeom>
          <a:noFill/>
        </p:spPr>
        <p:txBody>
          <a:bodyPr wrap="square" rtlCol="0">
            <a:spAutoFit/>
          </a:bodyPr>
          <a:lstStyle/>
          <a:p>
            <a:r>
              <a:rPr lang="en-US" dirty="0"/>
              <a:t>Rogers (2011: 192)</a:t>
            </a:r>
          </a:p>
        </p:txBody>
      </p:sp>
    </p:spTree>
    <p:extLst>
      <p:ext uri="{BB962C8B-B14F-4D97-AF65-F5344CB8AC3E}">
        <p14:creationId xmlns:p14="http://schemas.microsoft.com/office/powerpoint/2010/main" val="420830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B0DA4D-440C-86ED-C064-D34E5B6A744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66A2DC2-D537-05E9-9F4E-40450F11395E}"/>
              </a:ext>
            </a:extLst>
          </p:cNvPr>
          <p:cNvPicPr>
            <a:picLocks noChangeAspect="1"/>
          </p:cNvPicPr>
          <p:nvPr/>
        </p:nvPicPr>
        <p:blipFill rotWithShape="1">
          <a:blip r:embed="rId2">
            <a:alphaModFix amt="30000"/>
          </a:blip>
          <a:srcRect r="-1" b="15708"/>
          <a:stretch/>
        </p:blipFill>
        <p:spPr>
          <a:xfrm>
            <a:off x="20" y="10"/>
            <a:ext cx="12188932" cy="6857990"/>
          </a:xfrm>
          <a:prstGeom prst="rect">
            <a:avLst/>
          </a:prstGeom>
        </p:spPr>
      </p:pic>
      <p:sp>
        <p:nvSpPr>
          <p:cNvPr id="2" name="Title 1">
            <a:extLst>
              <a:ext uri="{FF2B5EF4-FFF2-40B4-BE49-F238E27FC236}">
                <a16:creationId xmlns:a16="http://schemas.microsoft.com/office/drawing/2014/main" id="{2DB1B6E0-8319-F4F9-D3F1-9104FE729218}"/>
              </a:ext>
            </a:extLst>
          </p:cNvPr>
          <p:cNvSpPr>
            <a:spLocks noGrp="1"/>
          </p:cNvSpPr>
          <p:nvPr>
            <p:ph type="ctrTitle"/>
          </p:nvPr>
        </p:nvSpPr>
        <p:spPr>
          <a:xfrm>
            <a:off x="1314029" y="532870"/>
            <a:ext cx="9426442" cy="1300687"/>
          </a:xfrm>
        </p:spPr>
        <p:txBody>
          <a:bodyPr anchor="t">
            <a:normAutofit/>
          </a:bodyPr>
          <a:lstStyle/>
          <a:p>
            <a:r>
              <a:rPr lang="en-US" dirty="0">
                <a:solidFill>
                  <a:schemeClr val="tx2"/>
                </a:solidFill>
              </a:rPr>
              <a:t>The session this afternoon</a:t>
            </a:r>
          </a:p>
        </p:txBody>
      </p:sp>
      <p:sp>
        <p:nvSpPr>
          <p:cNvPr id="5" name="TextBox 4">
            <a:extLst>
              <a:ext uri="{FF2B5EF4-FFF2-40B4-BE49-F238E27FC236}">
                <a16:creationId xmlns:a16="http://schemas.microsoft.com/office/drawing/2014/main" id="{4C7AE218-0589-DF96-32EF-24A088C22E95}"/>
              </a:ext>
            </a:extLst>
          </p:cNvPr>
          <p:cNvSpPr txBox="1"/>
          <p:nvPr/>
        </p:nvSpPr>
        <p:spPr>
          <a:xfrm>
            <a:off x="1050552" y="2216032"/>
            <a:ext cx="4261036" cy="3539430"/>
          </a:xfrm>
          <a:prstGeom prst="rect">
            <a:avLst/>
          </a:prstGeom>
          <a:noFill/>
        </p:spPr>
        <p:txBody>
          <a:bodyPr wrap="square">
            <a:spAutoFit/>
          </a:bodyPr>
          <a:lstStyle/>
          <a:p>
            <a:pPr marL="285750" indent="-285750">
              <a:buFont typeface="Arial" panose="020B0604020202020204" pitchFamily="34" charset="0"/>
              <a:buChar char="•"/>
            </a:pPr>
            <a:r>
              <a:rPr lang="en-US" sz="2800" dirty="0"/>
              <a:t>What I will hopefully do</a:t>
            </a:r>
          </a:p>
          <a:p>
            <a:endParaRPr lang="en-US" dirty="0"/>
          </a:p>
          <a:p>
            <a:pPr marL="742950" lvl="1" indent="-285750">
              <a:buFont typeface="Arial" panose="020B0604020202020204" pitchFamily="34" charset="0"/>
              <a:buChar char="•"/>
            </a:pPr>
            <a:r>
              <a:rPr lang="en-US" sz="2000" dirty="0"/>
              <a:t>Give you some tools and ideas to adjust your approach</a:t>
            </a:r>
          </a:p>
          <a:p>
            <a:pPr lvl="1"/>
            <a:endParaRPr lang="en-US" sz="2000" dirty="0"/>
          </a:p>
          <a:p>
            <a:pPr marL="742950" lvl="1" indent="-285750">
              <a:buFont typeface="Arial" panose="020B0604020202020204" pitchFamily="34" charset="0"/>
              <a:buChar char="•"/>
            </a:pPr>
            <a:r>
              <a:rPr lang="en-US" sz="2000" dirty="0"/>
              <a:t>Dig into and reflect on a few theories</a:t>
            </a:r>
          </a:p>
          <a:p>
            <a:pPr lvl="1"/>
            <a:endParaRPr lang="en-US" sz="2000" dirty="0"/>
          </a:p>
          <a:p>
            <a:pPr marL="742950" lvl="1" indent="-285750">
              <a:buFont typeface="Arial" panose="020B0604020202020204" pitchFamily="34" charset="0"/>
              <a:buChar char="•"/>
            </a:pPr>
            <a:r>
              <a:rPr lang="en-US" sz="2000" dirty="0"/>
              <a:t>Help you </a:t>
            </a:r>
            <a:r>
              <a:rPr lang="en-US" sz="2000" dirty="0" err="1"/>
              <a:t>realise</a:t>
            </a:r>
            <a:r>
              <a:rPr lang="en-US" sz="2000" dirty="0"/>
              <a:t> it’s not just you!</a:t>
            </a: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393C800A-80D1-988E-CE19-6BEE9B34E5FD}"/>
              </a:ext>
            </a:extLst>
          </p:cNvPr>
          <p:cNvSpPr txBox="1"/>
          <p:nvPr/>
        </p:nvSpPr>
        <p:spPr>
          <a:xfrm>
            <a:off x="6027250" y="2244582"/>
            <a:ext cx="4261036" cy="3231654"/>
          </a:xfrm>
          <a:prstGeom prst="rect">
            <a:avLst/>
          </a:prstGeom>
          <a:noFill/>
        </p:spPr>
        <p:txBody>
          <a:bodyPr wrap="square">
            <a:spAutoFit/>
          </a:bodyPr>
          <a:lstStyle/>
          <a:p>
            <a:pPr marL="285750" indent="-285750">
              <a:buFont typeface="Arial" panose="020B0604020202020204" pitchFamily="34" charset="0"/>
              <a:buChar char="•"/>
            </a:pPr>
            <a:r>
              <a:rPr lang="en-US" sz="2800" dirty="0"/>
              <a:t>What I won’t do</a:t>
            </a:r>
          </a:p>
          <a:p>
            <a:endParaRPr lang="en-US" dirty="0"/>
          </a:p>
          <a:p>
            <a:pPr marL="742950" lvl="1" indent="-285750">
              <a:buFont typeface="Arial" panose="020B0604020202020204" pitchFamily="34" charset="0"/>
              <a:buChar char="•"/>
            </a:pPr>
            <a:r>
              <a:rPr lang="en-US" sz="2000" dirty="0"/>
              <a:t>Give you tried and trusted techniques </a:t>
            </a:r>
          </a:p>
          <a:p>
            <a:pPr lvl="1"/>
            <a:endParaRPr lang="en-US" sz="2000" dirty="0"/>
          </a:p>
          <a:p>
            <a:pPr marL="742950" lvl="1" indent="-285750">
              <a:buFont typeface="Arial" panose="020B0604020202020204" pitchFamily="34" charset="0"/>
              <a:buChar char="•"/>
            </a:pPr>
            <a:r>
              <a:rPr lang="en-US" sz="2000" dirty="0"/>
              <a:t>Give you a quick fix (sorry)</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Be unhelpful</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4085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02" name="Picture 301">
            <a:extLst>
              <a:ext uri="{FF2B5EF4-FFF2-40B4-BE49-F238E27FC236}">
                <a16:creationId xmlns:a16="http://schemas.microsoft.com/office/drawing/2014/main" id="{18FC4DE6-3B01-F446-9DE3-B8AFDFB437FC}"/>
              </a:ext>
            </a:extLst>
          </p:cNvPr>
          <p:cNvPicPr>
            <a:picLocks noChangeAspect="1"/>
          </p:cNvPicPr>
          <p:nvPr/>
        </p:nvPicPr>
        <p:blipFill rotWithShape="1">
          <a:blip r:embed="rId2">
            <a:alphaModFix amt="30000"/>
          </a:blip>
          <a:srcRect r="-1" b="15708"/>
          <a:stretch/>
        </p:blipFill>
        <p:spPr>
          <a:xfrm>
            <a:off x="7748" y="-2495"/>
            <a:ext cx="12188932" cy="6857990"/>
          </a:xfrm>
          <a:prstGeom prst="rect">
            <a:avLst/>
          </a:prstGeom>
        </p:spPr>
      </p:pic>
      <p:sp>
        <p:nvSpPr>
          <p:cNvPr id="2" name="Title 1">
            <a:extLst>
              <a:ext uri="{FF2B5EF4-FFF2-40B4-BE49-F238E27FC236}">
                <a16:creationId xmlns:a16="http://schemas.microsoft.com/office/drawing/2014/main" id="{AE443881-BF56-054E-80DD-7DC9DA7B14AE}"/>
              </a:ext>
            </a:extLst>
          </p:cNvPr>
          <p:cNvSpPr>
            <a:spLocks noGrp="1"/>
          </p:cNvSpPr>
          <p:nvPr>
            <p:ph type="title"/>
          </p:nvPr>
        </p:nvSpPr>
        <p:spPr>
          <a:xfrm>
            <a:off x="608753" y="631294"/>
            <a:ext cx="3587741" cy="830673"/>
          </a:xfrm>
        </p:spPr>
        <p:txBody>
          <a:bodyPr vert="horz" lIns="91440" tIns="45720" rIns="91440" bIns="45720" rtlCol="0" anchor="t">
            <a:normAutofit/>
          </a:bodyPr>
          <a:lstStyle/>
          <a:p>
            <a:r>
              <a:rPr lang="en-US" dirty="0">
                <a:solidFill>
                  <a:schemeClr val="tx2"/>
                </a:solidFill>
                <a:latin typeface="+mn-lt"/>
              </a:rPr>
              <a:t>Consistency</a:t>
            </a:r>
          </a:p>
        </p:txBody>
      </p:sp>
      <p:pic>
        <p:nvPicPr>
          <p:cNvPr id="4" name="Picture 3" descr="Diagram&#10;&#10;Description automatically generated">
            <a:extLst>
              <a:ext uri="{FF2B5EF4-FFF2-40B4-BE49-F238E27FC236}">
                <a16:creationId xmlns:a16="http://schemas.microsoft.com/office/drawing/2014/main" id="{2616212E-9072-6742-93FA-B70C55AA671C}"/>
              </a:ext>
            </a:extLst>
          </p:cNvPr>
          <p:cNvPicPr>
            <a:picLocks noChangeAspect="1"/>
          </p:cNvPicPr>
          <p:nvPr/>
        </p:nvPicPr>
        <p:blipFill>
          <a:blip r:embed="rId3"/>
          <a:stretch>
            <a:fillRect/>
          </a:stretch>
        </p:blipFill>
        <p:spPr>
          <a:xfrm>
            <a:off x="5390611" y="890261"/>
            <a:ext cx="5577915" cy="5238832"/>
          </a:xfrm>
          <a:prstGeom prst="rect">
            <a:avLst/>
          </a:prstGeom>
        </p:spPr>
      </p:pic>
      <p:sp>
        <p:nvSpPr>
          <p:cNvPr id="42" name="TextBox 41">
            <a:extLst>
              <a:ext uri="{FF2B5EF4-FFF2-40B4-BE49-F238E27FC236}">
                <a16:creationId xmlns:a16="http://schemas.microsoft.com/office/drawing/2014/main" id="{E85797E9-B6C0-B744-BDE0-6CFA6C91A729}"/>
              </a:ext>
            </a:extLst>
          </p:cNvPr>
          <p:cNvSpPr txBox="1"/>
          <p:nvPr/>
        </p:nvSpPr>
        <p:spPr>
          <a:xfrm>
            <a:off x="4466368" y="6463156"/>
            <a:ext cx="3220821" cy="369332"/>
          </a:xfrm>
          <a:prstGeom prst="rect">
            <a:avLst/>
          </a:prstGeom>
          <a:noFill/>
        </p:spPr>
        <p:txBody>
          <a:bodyPr wrap="square" rtlCol="0">
            <a:spAutoFit/>
          </a:bodyPr>
          <a:lstStyle/>
          <a:p>
            <a:r>
              <a:rPr lang="en-US" dirty="0"/>
              <a:t>Dixie (2011: 86-87)</a:t>
            </a:r>
          </a:p>
        </p:txBody>
      </p:sp>
      <p:sp>
        <p:nvSpPr>
          <p:cNvPr id="44" name="TextBox 43">
            <a:extLst>
              <a:ext uri="{FF2B5EF4-FFF2-40B4-BE49-F238E27FC236}">
                <a16:creationId xmlns:a16="http://schemas.microsoft.com/office/drawing/2014/main" id="{0C4120AE-84B8-8D4F-B40B-DA3251BC2A48}"/>
              </a:ext>
            </a:extLst>
          </p:cNvPr>
          <p:cNvSpPr txBox="1"/>
          <p:nvPr/>
        </p:nvSpPr>
        <p:spPr>
          <a:xfrm>
            <a:off x="715508" y="1679846"/>
            <a:ext cx="3532083" cy="3970318"/>
          </a:xfrm>
          <a:prstGeom prst="rect">
            <a:avLst/>
          </a:prstGeom>
          <a:noFill/>
        </p:spPr>
        <p:txBody>
          <a:bodyPr wrap="square" rtlCol="0">
            <a:spAutoFit/>
          </a:bodyPr>
          <a:lstStyle/>
          <a:p>
            <a:pPr algn="ctr"/>
            <a:r>
              <a:rPr lang="en-US" sz="2800" dirty="0"/>
              <a:t>“In the classroom [safety] manifests itself in the need for rules, routines and sanctions: in other words, well-defined boundaries designed to govern pupil </a:t>
            </a:r>
            <a:r>
              <a:rPr lang="en-US" sz="2800" dirty="0" err="1"/>
              <a:t>behaviour</a:t>
            </a:r>
            <a:r>
              <a:rPr lang="en-US" sz="2800" dirty="0"/>
              <a:t>.”</a:t>
            </a:r>
          </a:p>
        </p:txBody>
      </p:sp>
    </p:spTree>
    <p:extLst>
      <p:ext uri="{BB962C8B-B14F-4D97-AF65-F5344CB8AC3E}">
        <p14:creationId xmlns:p14="http://schemas.microsoft.com/office/powerpoint/2010/main" val="268988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02" name="Picture 301">
            <a:extLst>
              <a:ext uri="{FF2B5EF4-FFF2-40B4-BE49-F238E27FC236}">
                <a16:creationId xmlns:a16="http://schemas.microsoft.com/office/drawing/2014/main" id="{18FC4DE6-3B01-F446-9DE3-B8AFDFB437FC}"/>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39" name="Title 1">
            <a:extLst>
              <a:ext uri="{FF2B5EF4-FFF2-40B4-BE49-F238E27FC236}">
                <a16:creationId xmlns:a16="http://schemas.microsoft.com/office/drawing/2014/main" id="{D139DAC3-D88D-8B45-B249-31EB35FF8849}"/>
              </a:ext>
            </a:extLst>
          </p:cNvPr>
          <p:cNvSpPr txBox="1">
            <a:spLocks/>
          </p:cNvSpPr>
          <p:nvPr/>
        </p:nvSpPr>
        <p:spPr>
          <a:xfrm>
            <a:off x="1169720" y="2151359"/>
            <a:ext cx="5591298" cy="2585323"/>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GB" sz="3600" dirty="0">
                <a:solidFill>
                  <a:schemeClr val="tx1"/>
                </a:solidFill>
                <a:latin typeface="+mn-lt"/>
              </a:rPr>
              <a:t>Now I have my consistency I can be flexible</a:t>
            </a:r>
          </a:p>
          <a:p>
            <a:pPr algn="ctr"/>
            <a:endParaRPr lang="en-GB" sz="3600" dirty="0">
              <a:solidFill>
                <a:schemeClr val="tx1"/>
              </a:solidFill>
              <a:latin typeface="+mn-lt"/>
            </a:endParaRPr>
          </a:p>
          <a:p>
            <a:pPr algn="ctr"/>
            <a:endParaRPr lang="en-GB" sz="3600" dirty="0">
              <a:solidFill>
                <a:schemeClr val="tx1"/>
              </a:solidFill>
              <a:latin typeface="+mn-lt"/>
            </a:endParaRPr>
          </a:p>
        </p:txBody>
      </p:sp>
      <p:sp>
        <p:nvSpPr>
          <p:cNvPr id="38" name="Oval Callout 37">
            <a:extLst>
              <a:ext uri="{FF2B5EF4-FFF2-40B4-BE49-F238E27FC236}">
                <a16:creationId xmlns:a16="http://schemas.microsoft.com/office/drawing/2014/main" id="{06A7C635-02BF-D443-8ADA-69BD17CC9C3B}"/>
              </a:ext>
            </a:extLst>
          </p:cNvPr>
          <p:cNvSpPr/>
          <p:nvPr/>
        </p:nvSpPr>
        <p:spPr>
          <a:xfrm>
            <a:off x="7350445" y="3447460"/>
            <a:ext cx="4142132" cy="2765952"/>
          </a:xfrm>
          <a:prstGeom prst="wedgeEllipseCallout">
            <a:avLst>
              <a:gd name="adj1" fmla="val -108792"/>
              <a:gd name="adj2" fmla="val -49099"/>
            </a:avLst>
          </a:prstGeom>
          <a:solidFill>
            <a:schemeClr val="tx2">
              <a:lumMod val="25000"/>
              <a:lumOff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1">
            <a:extLst>
              <a:ext uri="{FF2B5EF4-FFF2-40B4-BE49-F238E27FC236}">
                <a16:creationId xmlns:a16="http://schemas.microsoft.com/office/drawing/2014/main" id="{A9BFC14B-0FBC-8F40-8F21-446338FE3FFE}"/>
              </a:ext>
            </a:extLst>
          </p:cNvPr>
          <p:cNvSpPr txBox="1">
            <a:spLocks/>
          </p:cNvSpPr>
          <p:nvPr/>
        </p:nvSpPr>
        <p:spPr>
          <a:xfrm>
            <a:off x="7888281" y="3974468"/>
            <a:ext cx="3271617" cy="1865126"/>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GB" sz="1600" dirty="0">
                <a:solidFill>
                  <a:schemeClr val="tx1"/>
                </a:solidFill>
                <a:latin typeface="+mn-lt"/>
              </a:rPr>
              <a:t>“As with academic development, pupils of the same age differ in their social development – whereas some will arrive highly motivated to engage with learning, others will need more encouragement.” </a:t>
            </a:r>
          </a:p>
          <a:p>
            <a:pPr algn="ctr"/>
            <a:r>
              <a:rPr lang="en-GB" sz="1600" dirty="0">
                <a:solidFill>
                  <a:schemeClr val="tx1"/>
                </a:solidFill>
                <a:latin typeface="+mn-lt"/>
              </a:rPr>
              <a:t>(Chaplain 2014: 181)</a:t>
            </a:r>
          </a:p>
        </p:txBody>
      </p:sp>
      <p:sp>
        <p:nvSpPr>
          <p:cNvPr id="42" name="Title 1">
            <a:extLst>
              <a:ext uri="{FF2B5EF4-FFF2-40B4-BE49-F238E27FC236}">
                <a16:creationId xmlns:a16="http://schemas.microsoft.com/office/drawing/2014/main" id="{C48FE3B1-A1D2-2041-BB4F-AE37719C80E7}"/>
              </a:ext>
            </a:extLst>
          </p:cNvPr>
          <p:cNvSpPr>
            <a:spLocks noGrp="1"/>
          </p:cNvSpPr>
          <p:nvPr>
            <p:ph type="title"/>
          </p:nvPr>
        </p:nvSpPr>
        <p:spPr>
          <a:xfrm>
            <a:off x="608753" y="631294"/>
            <a:ext cx="8897851" cy="830673"/>
          </a:xfrm>
        </p:spPr>
        <p:txBody>
          <a:bodyPr vert="horz" lIns="91440" tIns="45720" rIns="91440" bIns="45720" rtlCol="0" anchor="t">
            <a:normAutofit/>
          </a:bodyPr>
          <a:lstStyle/>
          <a:p>
            <a:r>
              <a:rPr lang="en-US" dirty="0">
                <a:solidFill>
                  <a:schemeClr val="tx2"/>
                </a:solidFill>
                <a:latin typeface="+mn-lt"/>
              </a:rPr>
              <a:t>Flexibility</a:t>
            </a:r>
          </a:p>
        </p:txBody>
      </p:sp>
    </p:spTree>
    <p:extLst>
      <p:ext uri="{BB962C8B-B14F-4D97-AF65-F5344CB8AC3E}">
        <p14:creationId xmlns:p14="http://schemas.microsoft.com/office/powerpoint/2010/main" val="317283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02" name="Picture 301">
            <a:extLst>
              <a:ext uri="{FF2B5EF4-FFF2-40B4-BE49-F238E27FC236}">
                <a16:creationId xmlns:a16="http://schemas.microsoft.com/office/drawing/2014/main" id="{18FC4DE6-3B01-F446-9DE3-B8AFDFB437FC}"/>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a:ln>
            <a:solidFill>
              <a:schemeClr val="accent1"/>
            </a:solidFill>
          </a:ln>
        </p:spPr>
      </p:pic>
      <p:sp>
        <p:nvSpPr>
          <p:cNvPr id="2" name="Title 1">
            <a:extLst>
              <a:ext uri="{FF2B5EF4-FFF2-40B4-BE49-F238E27FC236}">
                <a16:creationId xmlns:a16="http://schemas.microsoft.com/office/drawing/2014/main" id="{AE443881-BF56-054E-80DD-7DC9DA7B14AE}"/>
              </a:ext>
            </a:extLst>
          </p:cNvPr>
          <p:cNvSpPr>
            <a:spLocks noGrp="1"/>
          </p:cNvSpPr>
          <p:nvPr>
            <p:ph type="title"/>
          </p:nvPr>
        </p:nvSpPr>
        <p:spPr>
          <a:xfrm>
            <a:off x="457200" y="728906"/>
            <a:ext cx="10536616" cy="830673"/>
          </a:xfrm>
        </p:spPr>
        <p:txBody>
          <a:bodyPr vert="horz" lIns="91440" tIns="45720" rIns="91440" bIns="45720" rtlCol="0" anchor="t">
            <a:normAutofit/>
          </a:bodyPr>
          <a:lstStyle/>
          <a:p>
            <a:r>
              <a:rPr lang="en-US" dirty="0">
                <a:solidFill>
                  <a:schemeClr val="tx2"/>
                </a:solidFill>
                <a:latin typeface="+mn-lt"/>
              </a:rPr>
              <a:t>Flexibility</a:t>
            </a:r>
          </a:p>
        </p:txBody>
      </p:sp>
      <p:sp>
        <p:nvSpPr>
          <p:cNvPr id="308" name="Title 1">
            <a:extLst>
              <a:ext uri="{FF2B5EF4-FFF2-40B4-BE49-F238E27FC236}">
                <a16:creationId xmlns:a16="http://schemas.microsoft.com/office/drawing/2014/main" id="{6C3C171D-A3A8-6145-9805-65CD6649838D}"/>
              </a:ext>
            </a:extLst>
          </p:cNvPr>
          <p:cNvSpPr txBox="1">
            <a:spLocks/>
          </p:cNvSpPr>
          <p:nvPr/>
        </p:nvSpPr>
        <p:spPr>
          <a:xfrm>
            <a:off x="1108255" y="1977950"/>
            <a:ext cx="9629017" cy="4016484"/>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457200" indent="-457200">
              <a:lnSpc>
                <a:spcPct val="150000"/>
              </a:lnSpc>
              <a:buFont typeface="Arial" panose="020B0604020202020204" pitchFamily="34" charset="0"/>
              <a:buChar char="•"/>
            </a:pPr>
            <a:r>
              <a:rPr lang="en-US" sz="2400" dirty="0">
                <a:solidFill>
                  <a:schemeClr val="tx2"/>
                </a:solidFill>
                <a:latin typeface="Avenir Next" panose="020B0503020202020204" pitchFamily="34" charset="0"/>
              </a:rPr>
              <a:t>The different </a:t>
            </a:r>
            <a:r>
              <a:rPr lang="en-US" sz="2400" dirty="0" err="1">
                <a:solidFill>
                  <a:schemeClr val="tx2"/>
                </a:solidFill>
                <a:latin typeface="Avenir Next" panose="020B0503020202020204" pitchFamily="34" charset="0"/>
              </a:rPr>
              <a:t>behaviour</a:t>
            </a:r>
            <a:r>
              <a:rPr lang="en-US" sz="2400" dirty="0">
                <a:solidFill>
                  <a:schemeClr val="tx2"/>
                </a:solidFill>
                <a:latin typeface="Avenir Next" panose="020B0503020202020204" pitchFamily="34" charset="0"/>
              </a:rPr>
              <a:t> issues will come from different students</a:t>
            </a:r>
          </a:p>
          <a:p>
            <a:pPr marL="914400" lvl="1" indent="-457200">
              <a:lnSpc>
                <a:spcPct val="150000"/>
              </a:lnSpc>
              <a:buFont typeface="Arial" panose="020B0604020202020204" pitchFamily="34" charset="0"/>
              <a:buChar char="•"/>
            </a:pPr>
            <a:r>
              <a:rPr lang="en-US" sz="2400" dirty="0">
                <a:solidFill>
                  <a:schemeClr val="tx2"/>
                </a:solidFill>
                <a:latin typeface="Avenir Next" panose="020B0503020202020204" pitchFamily="34" charset="0"/>
              </a:rPr>
              <a:t>Does it just need a look</a:t>
            </a:r>
          </a:p>
          <a:p>
            <a:pPr marL="914400" lvl="1" indent="-457200">
              <a:lnSpc>
                <a:spcPct val="150000"/>
              </a:lnSpc>
              <a:buFont typeface="Arial" panose="020B0604020202020204" pitchFamily="34" charset="0"/>
              <a:buChar char="•"/>
            </a:pPr>
            <a:r>
              <a:rPr lang="en-US" sz="2400" dirty="0">
                <a:solidFill>
                  <a:schemeClr val="tx2"/>
                </a:solidFill>
                <a:latin typeface="Avenir Next" panose="020B0503020202020204" pitchFamily="34" charset="0"/>
              </a:rPr>
              <a:t>Does it need verbal reinforcement </a:t>
            </a:r>
          </a:p>
          <a:p>
            <a:pPr marL="914400" lvl="1" indent="-457200">
              <a:lnSpc>
                <a:spcPct val="150000"/>
              </a:lnSpc>
              <a:buFont typeface="Arial" panose="020B0604020202020204" pitchFamily="34" charset="0"/>
              <a:buChar char="•"/>
            </a:pPr>
            <a:r>
              <a:rPr lang="en-US" sz="2400" dirty="0">
                <a:solidFill>
                  <a:schemeClr val="tx2"/>
                </a:solidFill>
                <a:latin typeface="Avenir Next" panose="020B0503020202020204" pitchFamily="34" charset="0"/>
              </a:rPr>
              <a:t>Do we need to go back and re-write the rules so they are better understood</a:t>
            </a:r>
          </a:p>
          <a:p>
            <a:pPr marL="457200" indent="-457200">
              <a:lnSpc>
                <a:spcPct val="150000"/>
              </a:lnSpc>
              <a:buFont typeface="Arial" panose="020B0604020202020204" pitchFamily="34" charset="0"/>
              <a:buChar char="•"/>
            </a:pPr>
            <a:endParaRPr lang="en-US" sz="2400" dirty="0">
              <a:solidFill>
                <a:schemeClr val="tx2"/>
              </a:solidFill>
              <a:latin typeface="Avenir Next" panose="020B0503020202020204" pitchFamily="34" charset="0"/>
            </a:endParaRPr>
          </a:p>
          <a:p>
            <a:pPr marL="914400" lvl="1" indent="-457200">
              <a:lnSpc>
                <a:spcPct val="150000"/>
              </a:lnSpc>
              <a:buFont typeface="Arial" panose="020B0604020202020204" pitchFamily="34" charset="0"/>
              <a:buChar char="•"/>
            </a:pPr>
            <a:endParaRPr lang="en-US" sz="100" dirty="0">
              <a:solidFill>
                <a:schemeClr val="tx2"/>
              </a:solidFill>
              <a:latin typeface="Avenir Next" panose="020B0503020202020204" pitchFamily="34" charset="0"/>
            </a:endParaRPr>
          </a:p>
          <a:p>
            <a:pPr marL="914400" lvl="1" indent="-457200">
              <a:lnSpc>
                <a:spcPct val="150000"/>
              </a:lnSpc>
              <a:buFont typeface="Arial" panose="020B0604020202020204" pitchFamily="34" charset="0"/>
              <a:buChar char="•"/>
            </a:pPr>
            <a:endParaRPr lang="en-US" sz="100" dirty="0">
              <a:solidFill>
                <a:schemeClr val="tx2"/>
              </a:solidFill>
              <a:latin typeface="Avenir Next" panose="020B0503020202020204" pitchFamily="34" charset="0"/>
            </a:endParaRPr>
          </a:p>
          <a:p>
            <a:pPr marL="914400" lvl="1" indent="-457200">
              <a:lnSpc>
                <a:spcPct val="150000"/>
              </a:lnSpc>
              <a:buFont typeface="Arial" panose="020B0604020202020204" pitchFamily="34" charset="0"/>
              <a:buChar char="•"/>
            </a:pPr>
            <a:endParaRPr lang="en-US" sz="100" dirty="0">
              <a:solidFill>
                <a:schemeClr val="tx2"/>
              </a:solidFill>
              <a:latin typeface="Avenir Next" panose="020B0503020202020204" pitchFamily="34" charset="0"/>
            </a:endParaRPr>
          </a:p>
          <a:p>
            <a:pPr marL="914400" lvl="1" indent="-457200">
              <a:lnSpc>
                <a:spcPct val="150000"/>
              </a:lnSpc>
              <a:buFont typeface="Arial" panose="020B0604020202020204" pitchFamily="34" charset="0"/>
              <a:buChar char="•"/>
            </a:pPr>
            <a:endParaRPr lang="en-US" sz="100" dirty="0">
              <a:solidFill>
                <a:schemeClr val="tx2"/>
              </a:solidFill>
              <a:latin typeface="Avenir Next" panose="020B0503020202020204" pitchFamily="34" charset="0"/>
            </a:endParaRPr>
          </a:p>
          <a:p>
            <a:pPr marL="457200" indent="-457200">
              <a:lnSpc>
                <a:spcPct val="150000"/>
              </a:lnSpc>
              <a:buFont typeface="Arial" panose="020B0604020202020204" pitchFamily="34" charset="0"/>
              <a:buChar char="•"/>
            </a:pPr>
            <a:endParaRPr lang="en-US" sz="2400" dirty="0">
              <a:solidFill>
                <a:schemeClr val="tx2"/>
              </a:solidFill>
              <a:latin typeface="Avenir Next" panose="020B0503020202020204" pitchFamily="34" charset="0"/>
            </a:endParaRPr>
          </a:p>
        </p:txBody>
      </p:sp>
    </p:spTree>
    <p:extLst>
      <p:ext uri="{BB962C8B-B14F-4D97-AF65-F5344CB8AC3E}">
        <p14:creationId xmlns:p14="http://schemas.microsoft.com/office/powerpoint/2010/main" val="2928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02" name="Picture 301">
            <a:extLst>
              <a:ext uri="{FF2B5EF4-FFF2-40B4-BE49-F238E27FC236}">
                <a16:creationId xmlns:a16="http://schemas.microsoft.com/office/drawing/2014/main" id="{18FC4DE6-3B01-F446-9DE3-B8AFDFB437FC}"/>
              </a:ext>
            </a:extLst>
          </p:cNvPr>
          <p:cNvPicPr>
            <a:picLocks noChangeAspect="1"/>
          </p:cNvPicPr>
          <p:nvPr/>
        </p:nvPicPr>
        <p:blipFill rotWithShape="1">
          <a:blip r:embed="rId2">
            <a:alphaModFix amt="30000"/>
          </a:blip>
          <a:srcRect r="-1" b="15708"/>
          <a:stretch/>
        </p:blipFill>
        <p:spPr>
          <a:xfrm>
            <a:off x="7748" y="-2495"/>
            <a:ext cx="12188932" cy="6857990"/>
          </a:xfrm>
          <a:prstGeom prst="rect">
            <a:avLst/>
          </a:prstGeom>
        </p:spPr>
      </p:pic>
      <p:sp>
        <p:nvSpPr>
          <p:cNvPr id="2" name="Title 1">
            <a:extLst>
              <a:ext uri="{FF2B5EF4-FFF2-40B4-BE49-F238E27FC236}">
                <a16:creationId xmlns:a16="http://schemas.microsoft.com/office/drawing/2014/main" id="{AE443881-BF56-054E-80DD-7DC9DA7B14AE}"/>
              </a:ext>
            </a:extLst>
          </p:cNvPr>
          <p:cNvSpPr>
            <a:spLocks noGrp="1"/>
          </p:cNvSpPr>
          <p:nvPr>
            <p:ph type="title"/>
          </p:nvPr>
        </p:nvSpPr>
        <p:spPr>
          <a:xfrm>
            <a:off x="608753" y="631294"/>
            <a:ext cx="3587741" cy="830673"/>
          </a:xfrm>
        </p:spPr>
        <p:txBody>
          <a:bodyPr vert="horz" lIns="91440" tIns="45720" rIns="91440" bIns="45720" rtlCol="0" anchor="t">
            <a:normAutofit/>
          </a:bodyPr>
          <a:lstStyle/>
          <a:p>
            <a:r>
              <a:rPr lang="en-US" dirty="0">
                <a:solidFill>
                  <a:schemeClr val="tx2"/>
                </a:solidFill>
                <a:latin typeface="+mn-lt"/>
              </a:rPr>
              <a:t>Flexibility</a:t>
            </a:r>
          </a:p>
        </p:txBody>
      </p:sp>
      <p:sp>
        <p:nvSpPr>
          <p:cNvPr id="44" name="TextBox 43">
            <a:extLst>
              <a:ext uri="{FF2B5EF4-FFF2-40B4-BE49-F238E27FC236}">
                <a16:creationId xmlns:a16="http://schemas.microsoft.com/office/drawing/2014/main" id="{0C4120AE-84B8-8D4F-B40B-DA3251BC2A48}"/>
              </a:ext>
            </a:extLst>
          </p:cNvPr>
          <p:cNvSpPr txBox="1"/>
          <p:nvPr/>
        </p:nvSpPr>
        <p:spPr>
          <a:xfrm>
            <a:off x="619246" y="2163741"/>
            <a:ext cx="3077530" cy="3108543"/>
          </a:xfrm>
          <a:prstGeom prst="rect">
            <a:avLst/>
          </a:prstGeom>
          <a:noFill/>
        </p:spPr>
        <p:txBody>
          <a:bodyPr wrap="square" rtlCol="0">
            <a:spAutoFit/>
          </a:bodyPr>
          <a:lstStyle/>
          <a:p>
            <a:pPr algn="ctr"/>
            <a:r>
              <a:rPr lang="en-US" sz="2800" dirty="0"/>
              <a:t>Flexibility allows the chance to move back and adjust rules if they are not being understood</a:t>
            </a:r>
          </a:p>
        </p:txBody>
      </p:sp>
      <p:sp>
        <p:nvSpPr>
          <p:cNvPr id="43" name="TextBox 42">
            <a:extLst>
              <a:ext uri="{FF2B5EF4-FFF2-40B4-BE49-F238E27FC236}">
                <a16:creationId xmlns:a16="http://schemas.microsoft.com/office/drawing/2014/main" id="{A4EBED73-0F42-884F-94FB-EA21119F8157}"/>
              </a:ext>
            </a:extLst>
          </p:cNvPr>
          <p:cNvSpPr txBox="1"/>
          <p:nvPr/>
        </p:nvSpPr>
        <p:spPr>
          <a:xfrm>
            <a:off x="6987604" y="5958372"/>
            <a:ext cx="3220821" cy="369332"/>
          </a:xfrm>
          <a:prstGeom prst="rect">
            <a:avLst/>
          </a:prstGeom>
          <a:noFill/>
        </p:spPr>
        <p:txBody>
          <a:bodyPr wrap="square" rtlCol="0">
            <a:spAutoFit/>
          </a:bodyPr>
          <a:lstStyle/>
          <a:p>
            <a:r>
              <a:rPr lang="en-US" dirty="0"/>
              <a:t>Rogers (2011: 192)</a:t>
            </a:r>
          </a:p>
        </p:txBody>
      </p:sp>
      <p:pic>
        <p:nvPicPr>
          <p:cNvPr id="42" name="Picture 41" descr="Diagram&#10;&#10;Description automatically generated">
            <a:extLst>
              <a:ext uri="{FF2B5EF4-FFF2-40B4-BE49-F238E27FC236}">
                <a16:creationId xmlns:a16="http://schemas.microsoft.com/office/drawing/2014/main" id="{C6B12A4F-7CC8-9747-9FBC-73964F5533D9}"/>
              </a:ext>
            </a:extLst>
          </p:cNvPr>
          <p:cNvPicPr>
            <a:picLocks noChangeAspect="1"/>
          </p:cNvPicPr>
          <p:nvPr/>
        </p:nvPicPr>
        <p:blipFill rotWithShape="1">
          <a:blip r:embed="rId3"/>
          <a:srcRect r="39606" b="35591"/>
          <a:stretch/>
        </p:blipFill>
        <p:spPr>
          <a:xfrm>
            <a:off x="4694688" y="353283"/>
            <a:ext cx="4734654" cy="5439812"/>
          </a:xfrm>
          <a:prstGeom prst="rect">
            <a:avLst/>
          </a:prstGeom>
        </p:spPr>
      </p:pic>
      <p:grpSp>
        <p:nvGrpSpPr>
          <p:cNvPr id="9" name="Group 8">
            <a:extLst>
              <a:ext uri="{FF2B5EF4-FFF2-40B4-BE49-F238E27FC236}">
                <a16:creationId xmlns:a16="http://schemas.microsoft.com/office/drawing/2014/main" id="{8A94A5DE-AF91-0943-A5DA-BCC508EC3464}"/>
              </a:ext>
            </a:extLst>
          </p:cNvPr>
          <p:cNvGrpSpPr/>
          <p:nvPr/>
        </p:nvGrpSpPr>
        <p:grpSpPr>
          <a:xfrm>
            <a:off x="5612804" y="2169087"/>
            <a:ext cx="437760" cy="2708640"/>
            <a:chOff x="5612804" y="2169087"/>
            <a:chExt cx="437760" cy="270864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1150875E-DEC5-4541-92D7-D89F4AEAB90D}"/>
                    </a:ext>
                  </a:extLst>
                </p14:cNvPr>
                <p14:cNvContentPartPr/>
                <p14:nvPr/>
              </p14:nvContentPartPr>
              <p14:xfrm>
                <a:off x="5789924" y="2188887"/>
                <a:ext cx="22320" cy="2547720"/>
              </p14:xfrm>
            </p:contentPart>
          </mc:Choice>
          <mc:Fallback xmlns="">
            <p:pic>
              <p:nvPicPr>
                <p:cNvPr id="5" name="Ink 4">
                  <a:extLst>
                    <a:ext uri="{FF2B5EF4-FFF2-40B4-BE49-F238E27FC236}">
                      <a16:creationId xmlns:a16="http://schemas.microsoft.com/office/drawing/2014/main" id="{1150875E-DEC5-4541-92D7-D89F4AEAB90D}"/>
                    </a:ext>
                  </a:extLst>
                </p:cNvPr>
                <p:cNvPicPr/>
                <p:nvPr/>
              </p:nvPicPr>
              <p:blipFill>
                <a:blip r:embed="rId5"/>
                <a:stretch>
                  <a:fillRect/>
                </a:stretch>
              </p:blipFill>
              <p:spPr>
                <a:xfrm>
                  <a:off x="5771924" y="2171247"/>
                  <a:ext cx="57960" cy="2583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022228F-5098-4A46-B0EA-18BC5CA86822}"/>
                    </a:ext>
                  </a:extLst>
                </p14:cNvPr>
                <p14:cNvContentPartPr/>
                <p14:nvPr/>
              </p14:nvContentPartPr>
              <p14:xfrm>
                <a:off x="5626484" y="4477767"/>
                <a:ext cx="398520" cy="399960"/>
              </p14:xfrm>
            </p:contentPart>
          </mc:Choice>
          <mc:Fallback xmlns="">
            <p:pic>
              <p:nvPicPr>
                <p:cNvPr id="6" name="Ink 5">
                  <a:extLst>
                    <a:ext uri="{FF2B5EF4-FFF2-40B4-BE49-F238E27FC236}">
                      <a16:creationId xmlns:a16="http://schemas.microsoft.com/office/drawing/2014/main" id="{8022228F-5098-4A46-B0EA-18BC5CA86822}"/>
                    </a:ext>
                  </a:extLst>
                </p:cNvPr>
                <p:cNvPicPr/>
                <p:nvPr/>
              </p:nvPicPr>
              <p:blipFill>
                <a:blip r:embed="rId7"/>
                <a:stretch>
                  <a:fillRect/>
                </a:stretch>
              </p:blipFill>
              <p:spPr>
                <a:xfrm>
                  <a:off x="5608844" y="4459767"/>
                  <a:ext cx="43416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5B11999-DFCB-DA41-9E2D-01A88A24D541}"/>
                    </a:ext>
                  </a:extLst>
                </p14:cNvPr>
                <p14:cNvContentPartPr/>
                <p14:nvPr/>
              </p14:nvContentPartPr>
              <p14:xfrm>
                <a:off x="5612804" y="2169087"/>
                <a:ext cx="437760" cy="391320"/>
              </p14:xfrm>
            </p:contentPart>
          </mc:Choice>
          <mc:Fallback xmlns="">
            <p:pic>
              <p:nvPicPr>
                <p:cNvPr id="8" name="Ink 7">
                  <a:extLst>
                    <a:ext uri="{FF2B5EF4-FFF2-40B4-BE49-F238E27FC236}">
                      <a16:creationId xmlns:a16="http://schemas.microsoft.com/office/drawing/2014/main" id="{35B11999-DFCB-DA41-9E2D-01A88A24D541}"/>
                    </a:ext>
                  </a:extLst>
                </p:cNvPr>
                <p:cNvPicPr/>
                <p:nvPr/>
              </p:nvPicPr>
              <p:blipFill>
                <a:blip r:embed="rId9"/>
                <a:stretch>
                  <a:fillRect/>
                </a:stretch>
              </p:blipFill>
              <p:spPr>
                <a:xfrm>
                  <a:off x="5595164" y="2151087"/>
                  <a:ext cx="473400" cy="426960"/>
                </a:xfrm>
                <a:prstGeom prst="rect">
                  <a:avLst/>
                </a:prstGeom>
              </p:spPr>
            </p:pic>
          </mc:Fallback>
        </mc:AlternateContent>
      </p:grpSp>
    </p:spTree>
    <p:extLst>
      <p:ext uri="{BB962C8B-B14F-4D97-AF65-F5344CB8AC3E}">
        <p14:creationId xmlns:p14="http://schemas.microsoft.com/office/powerpoint/2010/main" val="86862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3"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2000" fill="hold"/>
                                        <p:tgtEl>
                                          <p:spTgt spid="9"/>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02" name="Picture 301">
            <a:extLst>
              <a:ext uri="{FF2B5EF4-FFF2-40B4-BE49-F238E27FC236}">
                <a16:creationId xmlns:a16="http://schemas.microsoft.com/office/drawing/2014/main" id="{18FC4DE6-3B01-F446-9DE3-B8AFDFB437FC}"/>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308" name="Title 1">
            <a:extLst>
              <a:ext uri="{FF2B5EF4-FFF2-40B4-BE49-F238E27FC236}">
                <a16:creationId xmlns:a16="http://schemas.microsoft.com/office/drawing/2014/main" id="{6C3C171D-A3A8-6145-9805-65CD6649838D}"/>
              </a:ext>
            </a:extLst>
          </p:cNvPr>
          <p:cNvSpPr txBox="1">
            <a:spLocks/>
          </p:cNvSpPr>
          <p:nvPr/>
        </p:nvSpPr>
        <p:spPr>
          <a:xfrm>
            <a:off x="876078" y="4072047"/>
            <a:ext cx="9824101" cy="2363724"/>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GB" sz="3600" dirty="0">
                <a:solidFill>
                  <a:schemeClr val="tx1"/>
                </a:solidFill>
                <a:latin typeface="+mn-lt"/>
              </a:rPr>
              <a:t>“Don’t lower your standards, but use your professional judgement to make decisions about the right balance between consistency and flexibility.” </a:t>
            </a:r>
          </a:p>
          <a:p>
            <a:pPr algn="ctr"/>
            <a:r>
              <a:rPr lang="en-GB" sz="2000" dirty="0">
                <a:solidFill>
                  <a:schemeClr val="tx1"/>
                </a:solidFill>
                <a:latin typeface="+mn-lt"/>
              </a:rPr>
              <a:t>(Cowley 2010: 41)</a:t>
            </a:r>
          </a:p>
        </p:txBody>
      </p:sp>
      <p:sp>
        <p:nvSpPr>
          <p:cNvPr id="38" name="Title 1">
            <a:extLst>
              <a:ext uri="{FF2B5EF4-FFF2-40B4-BE49-F238E27FC236}">
                <a16:creationId xmlns:a16="http://schemas.microsoft.com/office/drawing/2014/main" id="{3FBBF165-9CB0-D744-A529-62F121CA8C93}"/>
              </a:ext>
            </a:extLst>
          </p:cNvPr>
          <p:cNvSpPr>
            <a:spLocks noGrp="1"/>
          </p:cNvSpPr>
          <p:nvPr>
            <p:ph type="title"/>
          </p:nvPr>
        </p:nvSpPr>
        <p:spPr>
          <a:xfrm>
            <a:off x="691124" y="654465"/>
            <a:ext cx="8897851" cy="830673"/>
          </a:xfrm>
        </p:spPr>
        <p:txBody>
          <a:bodyPr vert="horz" lIns="91440" tIns="45720" rIns="91440" bIns="45720" rtlCol="0" anchor="t">
            <a:normAutofit/>
          </a:bodyPr>
          <a:lstStyle/>
          <a:p>
            <a:r>
              <a:rPr lang="en-US" dirty="0">
                <a:solidFill>
                  <a:schemeClr val="tx2"/>
                </a:solidFill>
                <a:latin typeface="+mn-lt"/>
              </a:rPr>
              <a:t>Flexible consistency</a:t>
            </a:r>
          </a:p>
        </p:txBody>
      </p:sp>
      <p:sp>
        <p:nvSpPr>
          <p:cNvPr id="2" name="Oval 1">
            <a:extLst>
              <a:ext uri="{FF2B5EF4-FFF2-40B4-BE49-F238E27FC236}">
                <a16:creationId xmlns:a16="http://schemas.microsoft.com/office/drawing/2014/main" id="{89307DAD-FAE3-8243-A245-1B3296C958CE}"/>
              </a:ext>
            </a:extLst>
          </p:cNvPr>
          <p:cNvSpPr/>
          <p:nvPr/>
        </p:nvSpPr>
        <p:spPr>
          <a:xfrm>
            <a:off x="4302624" y="1559579"/>
            <a:ext cx="2602982" cy="24004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5DDF194-F1EC-664A-A946-B0EDD1F20AC1}"/>
              </a:ext>
            </a:extLst>
          </p:cNvPr>
          <p:cNvSpPr/>
          <p:nvPr/>
        </p:nvSpPr>
        <p:spPr>
          <a:xfrm>
            <a:off x="5468888" y="1597131"/>
            <a:ext cx="2602982" cy="24004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CA9C78A-A72E-1642-A6ED-F8F811998CC0}"/>
              </a:ext>
            </a:extLst>
          </p:cNvPr>
          <p:cNvSpPr txBox="1"/>
          <p:nvPr/>
        </p:nvSpPr>
        <p:spPr>
          <a:xfrm>
            <a:off x="6329370" y="2554167"/>
            <a:ext cx="1345823" cy="369332"/>
          </a:xfrm>
          <a:prstGeom prst="rect">
            <a:avLst/>
          </a:prstGeom>
          <a:noFill/>
        </p:spPr>
        <p:txBody>
          <a:bodyPr wrap="square" rtlCol="0">
            <a:spAutoFit/>
          </a:bodyPr>
          <a:lstStyle/>
          <a:p>
            <a:r>
              <a:rPr lang="en-US" dirty="0"/>
              <a:t>Flexibility</a:t>
            </a:r>
          </a:p>
        </p:txBody>
      </p:sp>
      <p:sp>
        <p:nvSpPr>
          <p:cNvPr id="42" name="TextBox 41">
            <a:extLst>
              <a:ext uri="{FF2B5EF4-FFF2-40B4-BE49-F238E27FC236}">
                <a16:creationId xmlns:a16="http://schemas.microsoft.com/office/drawing/2014/main" id="{1B802761-1DB8-AF4E-AD28-47FBF0CE77EE}"/>
              </a:ext>
            </a:extLst>
          </p:cNvPr>
          <p:cNvSpPr txBox="1"/>
          <p:nvPr/>
        </p:nvSpPr>
        <p:spPr>
          <a:xfrm>
            <a:off x="4931219" y="2554060"/>
            <a:ext cx="1475919" cy="369332"/>
          </a:xfrm>
          <a:prstGeom prst="rect">
            <a:avLst/>
          </a:prstGeom>
          <a:noFill/>
        </p:spPr>
        <p:txBody>
          <a:bodyPr wrap="square" rtlCol="0">
            <a:spAutoFit/>
          </a:bodyPr>
          <a:lstStyle/>
          <a:p>
            <a:r>
              <a:rPr lang="en-US" dirty="0"/>
              <a:t>Consistency</a:t>
            </a:r>
          </a:p>
        </p:txBody>
      </p:sp>
    </p:spTree>
    <p:extLst>
      <p:ext uri="{BB962C8B-B14F-4D97-AF65-F5344CB8AC3E}">
        <p14:creationId xmlns:p14="http://schemas.microsoft.com/office/powerpoint/2010/main" val="371095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2" grpId="0" animBg="1"/>
      <p:bldP spid="40" grpId="0" animBg="1"/>
      <p:bldP spid="3"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B5DE4-C86F-2636-8391-902F7300BA2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255BA4B-5423-875C-8642-41725866386F}"/>
              </a:ext>
            </a:extLst>
          </p:cNvPr>
          <p:cNvPicPr>
            <a:picLocks noChangeAspect="1"/>
          </p:cNvPicPr>
          <p:nvPr/>
        </p:nvPicPr>
        <p:blipFill rotWithShape="1">
          <a:blip r:embed="rId2">
            <a:alphaModFix amt="30000"/>
          </a:blip>
          <a:srcRect r="-1" b="15708"/>
          <a:stretch/>
        </p:blipFill>
        <p:spPr>
          <a:xfrm>
            <a:off x="20" y="10"/>
            <a:ext cx="12188932" cy="6857990"/>
          </a:xfrm>
          <a:prstGeom prst="rect">
            <a:avLst/>
          </a:prstGeom>
        </p:spPr>
      </p:pic>
      <p:sp>
        <p:nvSpPr>
          <p:cNvPr id="3" name="Subtitle 2">
            <a:extLst>
              <a:ext uri="{FF2B5EF4-FFF2-40B4-BE49-F238E27FC236}">
                <a16:creationId xmlns:a16="http://schemas.microsoft.com/office/drawing/2014/main" id="{1D9A852D-7B15-6741-3615-AE1E8536D370}"/>
              </a:ext>
            </a:extLst>
          </p:cNvPr>
          <p:cNvSpPr>
            <a:spLocks noGrp="1"/>
          </p:cNvSpPr>
          <p:nvPr>
            <p:ph type="subTitle" idx="1"/>
          </p:nvPr>
        </p:nvSpPr>
        <p:spPr>
          <a:xfrm>
            <a:off x="1975806" y="2164736"/>
            <a:ext cx="8237360" cy="2528528"/>
          </a:xfrm>
        </p:spPr>
        <p:txBody>
          <a:bodyPr anchor="b">
            <a:normAutofit/>
          </a:bodyPr>
          <a:lstStyle/>
          <a:p>
            <a:r>
              <a:rPr lang="en-US" sz="4500" i="1" dirty="0">
                <a:solidFill>
                  <a:schemeClr val="tx2"/>
                </a:solidFill>
              </a:rPr>
              <a:t>Routines</a:t>
            </a:r>
            <a:endParaRPr lang="en-US" sz="4500" b="1" i="1" dirty="0">
              <a:solidFill>
                <a:schemeClr val="tx2"/>
              </a:solidFill>
            </a:endParaRPr>
          </a:p>
          <a:p>
            <a:endParaRPr lang="en-US" sz="4500"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2181598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a:extLst>
            <a:ext uri="{FF2B5EF4-FFF2-40B4-BE49-F238E27FC236}">
              <a16:creationId xmlns:a16="http://schemas.microsoft.com/office/drawing/2014/main" id="{3B644F69-B028-8ABF-DA78-BD8984512BEB}"/>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1ED3C104-8CA7-E720-51A8-5BFFFE97FD78}"/>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38" name="Title 1">
            <a:extLst>
              <a:ext uri="{FF2B5EF4-FFF2-40B4-BE49-F238E27FC236}">
                <a16:creationId xmlns:a16="http://schemas.microsoft.com/office/drawing/2014/main" id="{F35B04F6-1B9D-9E48-7DE1-528798CE93D3}"/>
              </a:ext>
            </a:extLst>
          </p:cNvPr>
          <p:cNvSpPr>
            <a:spLocks noGrp="1"/>
          </p:cNvSpPr>
          <p:nvPr>
            <p:ph type="title"/>
          </p:nvPr>
        </p:nvSpPr>
        <p:spPr>
          <a:xfrm>
            <a:off x="691124" y="654465"/>
            <a:ext cx="8897851" cy="830673"/>
          </a:xfrm>
        </p:spPr>
        <p:txBody>
          <a:bodyPr vert="horz" lIns="91440" tIns="45720" rIns="91440" bIns="45720" rtlCol="0" anchor="t">
            <a:normAutofit/>
          </a:bodyPr>
          <a:lstStyle/>
          <a:p>
            <a:r>
              <a:rPr lang="en-US" dirty="0">
                <a:solidFill>
                  <a:schemeClr val="tx2"/>
                </a:solidFill>
                <a:latin typeface="+mn-lt"/>
              </a:rPr>
              <a:t>Routines</a:t>
            </a:r>
          </a:p>
        </p:txBody>
      </p:sp>
      <p:sp>
        <p:nvSpPr>
          <p:cNvPr id="4" name="Title 1">
            <a:extLst>
              <a:ext uri="{FF2B5EF4-FFF2-40B4-BE49-F238E27FC236}">
                <a16:creationId xmlns:a16="http://schemas.microsoft.com/office/drawing/2014/main" id="{C46023AD-035C-2068-A776-43549C92B78C}"/>
              </a:ext>
            </a:extLst>
          </p:cNvPr>
          <p:cNvSpPr txBox="1">
            <a:spLocks/>
          </p:cNvSpPr>
          <p:nvPr/>
        </p:nvSpPr>
        <p:spPr>
          <a:xfrm>
            <a:off x="876077" y="1677633"/>
            <a:ext cx="9824101" cy="4050019"/>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342900" indent="-342900" algn="ctr">
              <a:lnSpc>
                <a:spcPct val="150000"/>
              </a:lnSpc>
              <a:buFont typeface="Arial" panose="020B0604020202020204" pitchFamily="34" charset="0"/>
              <a:buChar char="•"/>
            </a:pPr>
            <a:r>
              <a:rPr lang="en-GB" dirty="0">
                <a:solidFill>
                  <a:schemeClr val="tx1"/>
                </a:solidFill>
                <a:latin typeface="+mn-lt"/>
              </a:rPr>
              <a:t>Elements of a lesson</a:t>
            </a:r>
          </a:p>
          <a:p>
            <a:pPr marL="342900" indent="-342900" algn="ctr">
              <a:lnSpc>
                <a:spcPct val="150000"/>
              </a:lnSpc>
              <a:buFont typeface="Arial" panose="020B0604020202020204" pitchFamily="34" charset="0"/>
              <a:buChar char="•"/>
            </a:pPr>
            <a:r>
              <a:rPr lang="en-GB" dirty="0">
                <a:solidFill>
                  <a:schemeClr val="tx1"/>
                </a:solidFill>
                <a:latin typeface="+mn-lt"/>
              </a:rPr>
              <a:t>Macro and micro routines</a:t>
            </a:r>
          </a:p>
          <a:p>
            <a:pPr marL="342900" indent="-342900" algn="ctr">
              <a:lnSpc>
                <a:spcPct val="150000"/>
              </a:lnSpc>
              <a:buFont typeface="Arial" panose="020B0604020202020204" pitchFamily="34" charset="0"/>
              <a:buChar char="•"/>
            </a:pPr>
            <a:endParaRPr lang="en-GB" dirty="0">
              <a:solidFill>
                <a:schemeClr val="tx1"/>
              </a:solidFill>
              <a:latin typeface="+mn-lt"/>
            </a:endParaRPr>
          </a:p>
          <a:p>
            <a:pPr marL="342900" indent="-342900" algn="ctr">
              <a:lnSpc>
                <a:spcPct val="150000"/>
              </a:lnSpc>
              <a:buFont typeface="Arial" panose="020B0604020202020204" pitchFamily="34" charset="0"/>
              <a:buChar char="•"/>
            </a:pPr>
            <a:r>
              <a:rPr lang="en-GB" dirty="0">
                <a:solidFill>
                  <a:schemeClr val="tx1"/>
                </a:solidFill>
                <a:latin typeface="+mn-lt"/>
              </a:rPr>
              <a:t>Impact on behaviour and progress</a:t>
            </a:r>
          </a:p>
        </p:txBody>
      </p:sp>
    </p:spTree>
    <p:extLst>
      <p:ext uri="{BB962C8B-B14F-4D97-AF65-F5344CB8AC3E}">
        <p14:creationId xmlns:p14="http://schemas.microsoft.com/office/powerpoint/2010/main" val="126822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a:extLst>
            <a:ext uri="{FF2B5EF4-FFF2-40B4-BE49-F238E27FC236}">
              <a16:creationId xmlns:a16="http://schemas.microsoft.com/office/drawing/2014/main" id="{F1E41E9F-CD10-CFA4-905D-4FEC15689F4A}"/>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24761BB7-94C6-C492-90F3-5869BC5F5522}"/>
              </a:ext>
            </a:extLst>
          </p:cNvPr>
          <p:cNvPicPr>
            <a:picLocks noChangeAspect="1"/>
          </p:cNvPicPr>
          <p:nvPr/>
        </p:nvPicPr>
        <p:blipFill rotWithShape="1">
          <a:blip r:embed="rId2">
            <a:alphaModFix amt="30000"/>
          </a:blip>
          <a:srcRect r="-1" b="15708"/>
          <a:stretch/>
        </p:blipFill>
        <p:spPr>
          <a:xfrm>
            <a:off x="0" y="0"/>
            <a:ext cx="12188932" cy="6857990"/>
          </a:xfrm>
          <a:prstGeom prst="rect">
            <a:avLst/>
          </a:prstGeom>
        </p:spPr>
      </p:pic>
      <p:sp>
        <p:nvSpPr>
          <p:cNvPr id="38" name="Title 1">
            <a:extLst>
              <a:ext uri="{FF2B5EF4-FFF2-40B4-BE49-F238E27FC236}">
                <a16:creationId xmlns:a16="http://schemas.microsoft.com/office/drawing/2014/main" id="{A5EB893D-4782-D27D-94EC-956F4C6A94DC}"/>
              </a:ext>
            </a:extLst>
          </p:cNvPr>
          <p:cNvSpPr>
            <a:spLocks noGrp="1"/>
          </p:cNvSpPr>
          <p:nvPr>
            <p:ph type="title"/>
          </p:nvPr>
        </p:nvSpPr>
        <p:spPr>
          <a:xfrm>
            <a:off x="691124" y="654465"/>
            <a:ext cx="8897851" cy="830673"/>
          </a:xfrm>
        </p:spPr>
        <p:txBody>
          <a:bodyPr vert="horz" lIns="91440" tIns="45720" rIns="91440" bIns="45720" rtlCol="0" anchor="t">
            <a:normAutofit/>
          </a:bodyPr>
          <a:lstStyle/>
          <a:p>
            <a:r>
              <a:rPr lang="en-US" dirty="0">
                <a:solidFill>
                  <a:schemeClr val="tx2"/>
                </a:solidFill>
                <a:latin typeface="+mn-lt"/>
              </a:rPr>
              <a:t>Elements of a lesson</a:t>
            </a:r>
          </a:p>
        </p:txBody>
      </p:sp>
      <p:sp>
        <p:nvSpPr>
          <p:cNvPr id="4" name="Title 1">
            <a:extLst>
              <a:ext uri="{FF2B5EF4-FFF2-40B4-BE49-F238E27FC236}">
                <a16:creationId xmlns:a16="http://schemas.microsoft.com/office/drawing/2014/main" id="{CF3A5786-D521-F424-1CC4-919F0BEB1829}"/>
              </a:ext>
            </a:extLst>
          </p:cNvPr>
          <p:cNvSpPr txBox="1">
            <a:spLocks/>
          </p:cNvSpPr>
          <p:nvPr/>
        </p:nvSpPr>
        <p:spPr>
          <a:xfrm>
            <a:off x="915833" y="1535006"/>
            <a:ext cx="9824101" cy="461357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342900" indent="-342900" algn="ctr">
              <a:lnSpc>
                <a:spcPct val="150000"/>
              </a:lnSpc>
              <a:buFont typeface="Arial" panose="020B0604020202020204" pitchFamily="34" charset="0"/>
              <a:buChar char="•"/>
            </a:pPr>
            <a:r>
              <a:rPr lang="en-GB" sz="4000" dirty="0">
                <a:solidFill>
                  <a:schemeClr val="tx1"/>
                </a:solidFill>
                <a:latin typeface="+mn-lt"/>
              </a:rPr>
              <a:t>List as many elements of your lessons as possible</a:t>
            </a:r>
          </a:p>
          <a:p>
            <a:pPr marL="342900" indent="-342900" algn="ctr">
              <a:lnSpc>
                <a:spcPct val="150000"/>
              </a:lnSpc>
              <a:buFont typeface="Arial" panose="020B0604020202020204" pitchFamily="34" charset="0"/>
              <a:buChar char="•"/>
            </a:pPr>
            <a:endParaRPr lang="en-GB" sz="4000" dirty="0">
              <a:solidFill>
                <a:schemeClr val="tx1"/>
              </a:solidFill>
              <a:latin typeface="+mn-lt"/>
            </a:endParaRPr>
          </a:p>
          <a:p>
            <a:pPr marL="342900" indent="-342900" algn="ctr">
              <a:lnSpc>
                <a:spcPct val="150000"/>
              </a:lnSpc>
              <a:buFont typeface="Arial" panose="020B0604020202020204" pitchFamily="34" charset="0"/>
              <a:buChar char="•"/>
            </a:pPr>
            <a:r>
              <a:rPr lang="en-GB" sz="4000" dirty="0">
                <a:solidFill>
                  <a:schemeClr val="tx1"/>
                </a:solidFill>
                <a:latin typeface="+mn-lt"/>
              </a:rPr>
              <a:t>In breakout rooms – compare and discuss your elements</a:t>
            </a:r>
          </a:p>
        </p:txBody>
      </p:sp>
    </p:spTree>
    <p:extLst>
      <p:ext uri="{BB962C8B-B14F-4D97-AF65-F5344CB8AC3E}">
        <p14:creationId xmlns:p14="http://schemas.microsoft.com/office/powerpoint/2010/main" val="181149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a:extLst>
            <a:ext uri="{FF2B5EF4-FFF2-40B4-BE49-F238E27FC236}">
              <a16:creationId xmlns:a16="http://schemas.microsoft.com/office/drawing/2014/main" id="{9CFE1197-6A14-4DBC-6C3F-91A0AA7F9D41}"/>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98E894FE-13E3-8A5A-63AB-7F6C8DC2A90F}"/>
              </a:ext>
            </a:extLst>
          </p:cNvPr>
          <p:cNvPicPr>
            <a:picLocks noChangeAspect="1"/>
          </p:cNvPicPr>
          <p:nvPr/>
        </p:nvPicPr>
        <p:blipFill rotWithShape="1">
          <a:blip r:embed="rId2">
            <a:alphaModFix amt="30000"/>
          </a:blip>
          <a:srcRect r="-1" b="15708"/>
          <a:stretch/>
        </p:blipFill>
        <p:spPr>
          <a:xfrm>
            <a:off x="0" y="0"/>
            <a:ext cx="12188932" cy="6857990"/>
          </a:xfrm>
          <a:prstGeom prst="rect">
            <a:avLst/>
          </a:prstGeom>
        </p:spPr>
      </p:pic>
      <p:sp>
        <p:nvSpPr>
          <p:cNvPr id="38" name="Title 1">
            <a:extLst>
              <a:ext uri="{FF2B5EF4-FFF2-40B4-BE49-F238E27FC236}">
                <a16:creationId xmlns:a16="http://schemas.microsoft.com/office/drawing/2014/main" id="{B823A25C-BF9D-984D-B948-82B5B7E1FE9A}"/>
              </a:ext>
            </a:extLst>
          </p:cNvPr>
          <p:cNvSpPr>
            <a:spLocks noGrp="1"/>
          </p:cNvSpPr>
          <p:nvPr>
            <p:ph type="title"/>
          </p:nvPr>
        </p:nvSpPr>
        <p:spPr>
          <a:xfrm>
            <a:off x="691124" y="654465"/>
            <a:ext cx="8897851" cy="830673"/>
          </a:xfrm>
        </p:spPr>
        <p:txBody>
          <a:bodyPr vert="horz" lIns="91440" tIns="45720" rIns="91440" bIns="45720" rtlCol="0" anchor="t">
            <a:normAutofit/>
          </a:bodyPr>
          <a:lstStyle/>
          <a:p>
            <a:r>
              <a:rPr lang="en-US" dirty="0">
                <a:solidFill>
                  <a:schemeClr val="tx2"/>
                </a:solidFill>
                <a:latin typeface="+mn-lt"/>
              </a:rPr>
              <a:t>Elements of a lesson</a:t>
            </a:r>
          </a:p>
        </p:txBody>
      </p:sp>
      <p:sp>
        <p:nvSpPr>
          <p:cNvPr id="4" name="Title 1">
            <a:extLst>
              <a:ext uri="{FF2B5EF4-FFF2-40B4-BE49-F238E27FC236}">
                <a16:creationId xmlns:a16="http://schemas.microsoft.com/office/drawing/2014/main" id="{4B6CCE99-AA20-A6C9-E348-B41E8FCE212C}"/>
              </a:ext>
            </a:extLst>
          </p:cNvPr>
          <p:cNvSpPr txBox="1">
            <a:spLocks/>
          </p:cNvSpPr>
          <p:nvPr/>
        </p:nvSpPr>
        <p:spPr>
          <a:xfrm>
            <a:off x="904258" y="1973522"/>
            <a:ext cx="9824101" cy="369024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571500" indent="-571500" algn="ctr">
              <a:lnSpc>
                <a:spcPct val="150000"/>
              </a:lnSpc>
              <a:buFont typeface="Arial" panose="020B0604020202020204" pitchFamily="34" charset="0"/>
              <a:buChar char="•"/>
            </a:pPr>
            <a:r>
              <a:rPr lang="en-GB" sz="4000" dirty="0">
                <a:solidFill>
                  <a:schemeClr val="tx1"/>
                </a:solidFill>
                <a:latin typeface="+mn-lt"/>
              </a:rPr>
              <a:t>How would you sequence these elements?</a:t>
            </a:r>
          </a:p>
          <a:p>
            <a:pPr algn="ctr">
              <a:lnSpc>
                <a:spcPct val="150000"/>
              </a:lnSpc>
            </a:pPr>
            <a:endParaRPr lang="en-GB" sz="4000" dirty="0">
              <a:solidFill>
                <a:schemeClr val="tx1"/>
              </a:solidFill>
              <a:latin typeface="+mn-lt"/>
            </a:endParaRPr>
          </a:p>
          <a:p>
            <a:pPr marL="571500" indent="-571500" algn="ctr">
              <a:lnSpc>
                <a:spcPct val="150000"/>
              </a:lnSpc>
              <a:buFont typeface="Arial" panose="020B0604020202020204" pitchFamily="34" charset="0"/>
              <a:buChar char="•"/>
            </a:pPr>
            <a:r>
              <a:rPr lang="en-GB" sz="4000" dirty="0">
                <a:solidFill>
                  <a:schemeClr val="tx1"/>
                </a:solidFill>
                <a:latin typeface="+mn-lt"/>
              </a:rPr>
              <a:t>Have you ever thought about being consistent with this sequence?</a:t>
            </a:r>
          </a:p>
        </p:txBody>
      </p:sp>
    </p:spTree>
    <p:extLst>
      <p:ext uri="{BB962C8B-B14F-4D97-AF65-F5344CB8AC3E}">
        <p14:creationId xmlns:p14="http://schemas.microsoft.com/office/powerpoint/2010/main" val="114086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a:extLst>
            <a:ext uri="{FF2B5EF4-FFF2-40B4-BE49-F238E27FC236}">
              <a16:creationId xmlns:a16="http://schemas.microsoft.com/office/drawing/2014/main" id="{F14B78E3-78A1-90FE-382D-EB3EA0A4DE36}"/>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15754EA0-2185-A841-86A7-2D82EA34D246}"/>
              </a:ext>
            </a:extLst>
          </p:cNvPr>
          <p:cNvPicPr>
            <a:picLocks noChangeAspect="1"/>
          </p:cNvPicPr>
          <p:nvPr/>
        </p:nvPicPr>
        <p:blipFill rotWithShape="1">
          <a:blip r:embed="rId2">
            <a:alphaModFix amt="30000"/>
          </a:blip>
          <a:srcRect r="-1" b="15708"/>
          <a:stretch/>
        </p:blipFill>
        <p:spPr>
          <a:xfrm>
            <a:off x="0" y="0"/>
            <a:ext cx="12188932" cy="6857990"/>
          </a:xfrm>
          <a:prstGeom prst="rect">
            <a:avLst/>
          </a:prstGeom>
        </p:spPr>
      </p:pic>
      <p:sp>
        <p:nvSpPr>
          <p:cNvPr id="38" name="Title 1">
            <a:extLst>
              <a:ext uri="{FF2B5EF4-FFF2-40B4-BE49-F238E27FC236}">
                <a16:creationId xmlns:a16="http://schemas.microsoft.com/office/drawing/2014/main" id="{4571FA79-0BA9-20D5-8020-B33293E7C669}"/>
              </a:ext>
            </a:extLst>
          </p:cNvPr>
          <p:cNvSpPr>
            <a:spLocks noGrp="1"/>
          </p:cNvSpPr>
          <p:nvPr>
            <p:ph type="title"/>
          </p:nvPr>
        </p:nvSpPr>
        <p:spPr>
          <a:xfrm>
            <a:off x="691124" y="654465"/>
            <a:ext cx="8897851" cy="830673"/>
          </a:xfrm>
        </p:spPr>
        <p:txBody>
          <a:bodyPr vert="horz" lIns="91440" tIns="45720" rIns="91440" bIns="45720" rtlCol="0" anchor="t">
            <a:normAutofit/>
          </a:bodyPr>
          <a:lstStyle/>
          <a:p>
            <a:r>
              <a:rPr lang="en-US" dirty="0">
                <a:solidFill>
                  <a:schemeClr val="tx2"/>
                </a:solidFill>
                <a:latin typeface="+mn-lt"/>
              </a:rPr>
              <a:t>Macro and micro routines</a:t>
            </a:r>
          </a:p>
        </p:txBody>
      </p:sp>
      <p:sp>
        <p:nvSpPr>
          <p:cNvPr id="4" name="Title 1">
            <a:extLst>
              <a:ext uri="{FF2B5EF4-FFF2-40B4-BE49-F238E27FC236}">
                <a16:creationId xmlns:a16="http://schemas.microsoft.com/office/drawing/2014/main" id="{3711EDE7-0D3F-B28C-090D-AC5723F679CF}"/>
              </a:ext>
            </a:extLst>
          </p:cNvPr>
          <p:cNvSpPr txBox="1">
            <a:spLocks/>
          </p:cNvSpPr>
          <p:nvPr/>
        </p:nvSpPr>
        <p:spPr>
          <a:xfrm>
            <a:off x="915833" y="1996671"/>
            <a:ext cx="9824101" cy="369024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342900" indent="-342900" algn="ctr">
              <a:lnSpc>
                <a:spcPct val="150000"/>
              </a:lnSpc>
              <a:buFont typeface="Arial" panose="020B0604020202020204" pitchFamily="34" charset="0"/>
              <a:buChar char="•"/>
            </a:pPr>
            <a:r>
              <a:rPr lang="en-GB" sz="4000" dirty="0">
                <a:solidFill>
                  <a:schemeClr val="tx1"/>
                </a:solidFill>
                <a:latin typeface="+mn-lt"/>
              </a:rPr>
              <a:t>Macro (long term)</a:t>
            </a:r>
          </a:p>
          <a:p>
            <a:pPr marL="342900" indent="-342900" algn="ctr">
              <a:lnSpc>
                <a:spcPct val="150000"/>
              </a:lnSpc>
              <a:buFont typeface="Arial" panose="020B0604020202020204" pitchFamily="34" charset="0"/>
              <a:buChar char="•"/>
            </a:pPr>
            <a:endParaRPr lang="en-GB" sz="4000" dirty="0">
              <a:solidFill>
                <a:schemeClr val="tx1"/>
              </a:solidFill>
              <a:latin typeface="+mn-lt"/>
            </a:endParaRPr>
          </a:p>
          <a:p>
            <a:pPr marL="342900" indent="-342900" algn="ctr">
              <a:lnSpc>
                <a:spcPct val="150000"/>
              </a:lnSpc>
              <a:buFont typeface="Arial" panose="020B0604020202020204" pitchFamily="34" charset="0"/>
              <a:buChar char="•"/>
            </a:pPr>
            <a:r>
              <a:rPr lang="en-GB" sz="4000" dirty="0">
                <a:solidFill>
                  <a:schemeClr val="tx1"/>
                </a:solidFill>
                <a:latin typeface="+mn-lt"/>
              </a:rPr>
              <a:t>Micro (short term)</a:t>
            </a:r>
          </a:p>
          <a:p>
            <a:pPr algn="ctr">
              <a:lnSpc>
                <a:spcPct val="150000"/>
              </a:lnSpc>
            </a:pPr>
            <a:endParaRPr lang="en-GB" sz="4000" dirty="0">
              <a:solidFill>
                <a:schemeClr val="tx1"/>
              </a:solidFill>
              <a:latin typeface="+mn-lt"/>
            </a:endParaRPr>
          </a:p>
        </p:txBody>
      </p:sp>
    </p:spTree>
    <p:extLst>
      <p:ext uri="{BB962C8B-B14F-4D97-AF65-F5344CB8AC3E}">
        <p14:creationId xmlns:p14="http://schemas.microsoft.com/office/powerpoint/2010/main" val="365757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Picture 301">
            <a:extLst>
              <a:ext uri="{FF2B5EF4-FFF2-40B4-BE49-F238E27FC236}">
                <a16:creationId xmlns:a16="http://schemas.microsoft.com/office/drawing/2014/main" id="{18FC4DE6-3B01-F446-9DE3-B8AFDFB437FC}"/>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2" name="Title 1">
            <a:extLst>
              <a:ext uri="{FF2B5EF4-FFF2-40B4-BE49-F238E27FC236}">
                <a16:creationId xmlns:a16="http://schemas.microsoft.com/office/drawing/2014/main" id="{AE443881-BF56-054E-80DD-7DC9DA7B14AE}"/>
              </a:ext>
            </a:extLst>
          </p:cNvPr>
          <p:cNvSpPr>
            <a:spLocks noGrp="1"/>
          </p:cNvSpPr>
          <p:nvPr>
            <p:ph type="title"/>
          </p:nvPr>
        </p:nvSpPr>
        <p:spPr>
          <a:xfrm>
            <a:off x="591312" y="655754"/>
            <a:ext cx="11009376" cy="1392502"/>
          </a:xfrm>
        </p:spPr>
        <p:txBody>
          <a:bodyPr vert="horz" lIns="91440" tIns="45720" rIns="91440" bIns="45720" rtlCol="0" anchor="t">
            <a:normAutofit/>
          </a:bodyPr>
          <a:lstStyle/>
          <a:p>
            <a:pPr algn="ctr"/>
            <a:r>
              <a:rPr lang="en-US" sz="8000" dirty="0">
                <a:solidFill>
                  <a:schemeClr val="tx2"/>
                </a:solidFill>
                <a:latin typeface="+mn-lt"/>
              </a:rPr>
              <a:t>Who are we?</a:t>
            </a:r>
          </a:p>
        </p:txBody>
      </p:sp>
      <p:sp>
        <p:nvSpPr>
          <p:cNvPr id="4" name="Title 1">
            <a:extLst>
              <a:ext uri="{FF2B5EF4-FFF2-40B4-BE49-F238E27FC236}">
                <a16:creationId xmlns:a16="http://schemas.microsoft.com/office/drawing/2014/main" id="{DFFDF148-6528-9437-CB94-B0E9785F00F0}"/>
              </a:ext>
            </a:extLst>
          </p:cNvPr>
          <p:cNvSpPr txBox="1">
            <a:spLocks/>
          </p:cNvSpPr>
          <p:nvPr/>
        </p:nvSpPr>
        <p:spPr>
          <a:xfrm>
            <a:off x="847344" y="3127143"/>
            <a:ext cx="5397688" cy="3365203"/>
          </a:xfrm>
          <a:prstGeom prst="rect">
            <a:avLst/>
          </a:prstGeom>
        </p:spPr>
        <p:txBody>
          <a:bodyPr vert="horz" wrap="square" lIns="91440" tIns="45720" rIns="91440" bIns="45720" rtlCol="0" anchor="ctr" anchorCtr="1">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457200" indent="-457200">
              <a:lnSpc>
                <a:spcPct val="150000"/>
              </a:lnSpc>
              <a:buFont typeface="Arial" panose="020B0604020202020204" pitchFamily="34" charset="0"/>
              <a:buChar char="•"/>
            </a:pPr>
            <a:r>
              <a:rPr lang="en-US" sz="2800" dirty="0">
                <a:solidFill>
                  <a:schemeClr val="tx2"/>
                </a:solidFill>
                <a:latin typeface="Avenir Next" panose="020B0503020202020204" pitchFamily="34" charset="0"/>
              </a:rPr>
              <a:t>Dad</a:t>
            </a:r>
          </a:p>
          <a:p>
            <a:pPr marL="457200" indent="-457200">
              <a:lnSpc>
                <a:spcPct val="150000"/>
              </a:lnSpc>
              <a:buFont typeface="Arial" panose="020B0604020202020204" pitchFamily="34" charset="0"/>
              <a:buChar char="•"/>
            </a:pPr>
            <a:r>
              <a:rPr lang="en-US" sz="2800" dirty="0">
                <a:solidFill>
                  <a:schemeClr val="tx2"/>
                </a:solidFill>
                <a:latin typeface="Avenir Next" panose="020B0503020202020204" pitchFamily="34" charset="0"/>
              </a:rPr>
              <a:t>Husband</a:t>
            </a:r>
          </a:p>
          <a:p>
            <a:pPr marL="457200" indent="-457200">
              <a:lnSpc>
                <a:spcPct val="150000"/>
              </a:lnSpc>
              <a:buFont typeface="Arial" panose="020B0604020202020204" pitchFamily="34" charset="0"/>
              <a:buChar char="•"/>
            </a:pPr>
            <a:r>
              <a:rPr lang="en-US" sz="2800" dirty="0">
                <a:solidFill>
                  <a:schemeClr val="tx2"/>
                </a:solidFill>
                <a:latin typeface="Avenir Next" panose="020B0503020202020204" pitchFamily="34" charset="0"/>
              </a:rPr>
              <a:t>Friend</a:t>
            </a:r>
          </a:p>
          <a:p>
            <a:pPr marL="457200" indent="-457200">
              <a:lnSpc>
                <a:spcPct val="150000"/>
              </a:lnSpc>
              <a:buFont typeface="Arial" panose="020B0604020202020204" pitchFamily="34" charset="0"/>
              <a:buChar char="•"/>
            </a:pPr>
            <a:r>
              <a:rPr lang="en-US" sz="2800" dirty="0">
                <a:solidFill>
                  <a:schemeClr val="tx2"/>
                </a:solidFill>
                <a:latin typeface="Avenir Next" panose="020B0503020202020204" pitchFamily="34" charset="0"/>
              </a:rPr>
              <a:t>Musician </a:t>
            </a:r>
          </a:p>
          <a:p>
            <a:pPr>
              <a:lnSpc>
                <a:spcPct val="150000"/>
              </a:lnSpc>
            </a:pPr>
            <a:endParaRPr lang="en-US" sz="2800" dirty="0">
              <a:solidFill>
                <a:schemeClr val="tx2"/>
              </a:solidFill>
              <a:latin typeface="Avenir Next" panose="020B0503020202020204" pitchFamily="34" charset="0"/>
            </a:endParaRPr>
          </a:p>
          <a:p>
            <a:pPr marL="457200" indent="-457200">
              <a:lnSpc>
                <a:spcPct val="150000"/>
              </a:lnSpc>
              <a:buFont typeface="Arial" panose="020B0604020202020204" pitchFamily="34" charset="0"/>
              <a:buChar char="•"/>
            </a:pPr>
            <a:endParaRPr lang="en-US" sz="2800" dirty="0">
              <a:solidFill>
                <a:schemeClr val="tx2"/>
              </a:solidFill>
              <a:latin typeface="Avenir Next" panose="020B0503020202020204" pitchFamily="34" charset="0"/>
            </a:endParaRPr>
          </a:p>
          <a:p>
            <a:pPr marL="457200" indent="-457200">
              <a:lnSpc>
                <a:spcPct val="150000"/>
              </a:lnSpc>
              <a:buFont typeface="Arial" panose="020B0604020202020204" pitchFamily="34" charset="0"/>
              <a:buChar char="•"/>
            </a:pPr>
            <a:endParaRPr lang="en-US" sz="2800" dirty="0">
              <a:solidFill>
                <a:schemeClr val="tx2"/>
              </a:solidFill>
              <a:latin typeface="Avenir Next" panose="020B0503020202020204" pitchFamily="34" charset="0"/>
            </a:endParaRPr>
          </a:p>
        </p:txBody>
      </p:sp>
      <p:sp>
        <p:nvSpPr>
          <p:cNvPr id="5" name="Title 1">
            <a:extLst>
              <a:ext uri="{FF2B5EF4-FFF2-40B4-BE49-F238E27FC236}">
                <a16:creationId xmlns:a16="http://schemas.microsoft.com/office/drawing/2014/main" id="{1F920B1B-78A2-6EA4-2BB7-DE3F36AE115E}"/>
              </a:ext>
            </a:extLst>
          </p:cNvPr>
          <p:cNvSpPr txBox="1">
            <a:spLocks/>
          </p:cNvSpPr>
          <p:nvPr/>
        </p:nvSpPr>
        <p:spPr>
          <a:xfrm>
            <a:off x="5377610" y="3127142"/>
            <a:ext cx="5397688" cy="3365203"/>
          </a:xfrm>
          <a:prstGeom prst="rect">
            <a:avLst/>
          </a:prstGeom>
        </p:spPr>
        <p:txBody>
          <a:bodyPr vert="horz" wrap="square" lIns="91440" tIns="45720" rIns="91440" bIns="45720" rtlCol="0" anchor="ctr" anchorCtr="1">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457200" indent="-457200">
              <a:lnSpc>
                <a:spcPct val="150000"/>
              </a:lnSpc>
              <a:buFont typeface="Arial" panose="020B0604020202020204" pitchFamily="34" charset="0"/>
              <a:buChar char="•"/>
            </a:pPr>
            <a:r>
              <a:rPr lang="en-US" sz="2800" dirty="0">
                <a:solidFill>
                  <a:schemeClr val="tx2"/>
                </a:solidFill>
                <a:latin typeface="Avenir Next" panose="020B0503020202020204" pitchFamily="34" charset="0"/>
              </a:rPr>
              <a:t>Colleague</a:t>
            </a:r>
          </a:p>
          <a:p>
            <a:pPr marL="457200" indent="-457200">
              <a:lnSpc>
                <a:spcPct val="150000"/>
              </a:lnSpc>
              <a:buFont typeface="Arial" panose="020B0604020202020204" pitchFamily="34" charset="0"/>
              <a:buChar char="•"/>
            </a:pPr>
            <a:r>
              <a:rPr lang="en-US" sz="2800" dirty="0">
                <a:solidFill>
                  <a:schemeClr val="tx2"/>
                </a:solidFill>
                <a:latin typeface="Avenir Next" panose="020B0503020202020204" pitchFamily="34" charset="0"/>
              </a:rPr>
              <a:t>Manager</a:t>
            </a:r>
          </a:p>
          <a:p>
            <a:pPr marL="457200" indent="-457200">
              <a:lnSpc>
                <a:spcPct val="150000"/>
              </a:lnSpc>
              <a:buFont typeface="Arial" panose="020B0604020202020204" pitchFamily="34" charset="0"/>
              <a:buChar char="•"/>
            </a:pPr>
            <a:r>
              <a:rPr lang="en-US" sz="2800" dirty="0">
                <a:solidFill>
                  <a:schemeClr val="tx2"/>
                </a:solidFill>
                <a:latin typeface="Avenir Next" panose="020B0503020202020204" pitchFamily="34" charset="0"/>
              </a:rPr>
              <a:t>Teacher</a:t>
            </a:r>
          </a:p>
          <a:p>
            <a:pPr marL="457200" indent="-457200">
              <a:lnSpc>
                <a:spcPct val="150000"/>
              </a:lnSpc>
              <a:buFont typeface="Arial" panose="020B0604020202020204" pitchFamily="34" charset="0"/>
              <a:buChar char="•"/>
            </a:pPr>
            <a:r>
              <a:rPr lang="en-US" sz="2800" dirty="0">
                <a:solidFill>
                  <a:schemeClr val="tx2"/>
                </a:solidFill>
                <a:latin typeface="Avenir Next" panose="020B0503020202020204" pitchFamily="34" charset="0"/>
              </a:rPr>
              <a:t>Advocate</a:t>
            </a:r>
          </a:p>
          <a:p>
            <a:pPr lvl="1">
              <a:lnSpc>
                <a:spcPct val="150000"/>
              </a:lnSpc>
            </a:pPr>
            <a:endParaRPr lang="en-US" sz="2800" dirty="0">
              <a:solidFill>
                <a:schemeClr val="tx2"/>
              </a:solidFill>
              <a:latin typeface="Avenir Next" panose="020B0503020202020204" pitchFamily="34" charset="0"/>
            </a:endParaRPr>
          </a:p>
          <a:p>
            <a:pPr marL="457200" indent="-457200">
              <a:lnSpc>
                <a:spcPct val="150000"/>
              </a:lnSpc>
              <a:buFont typeface="Arial" panose="020B0604020202020204" pitchFamily="34" charset="0"/>
              <a:buChar char="•"/>
            </a:pPr>
            <a:endParaRPr lang="en-US" sz="2800" dirty="0">
              <a:solidFill>
                <a:schemeClr val="tx2"/>
              </a:solidFill>
              <a:latin typeface="Avenir Next" panose="020B0503020202020204" pitchFamily="34" charset="0"/>
            </a:endParaRPr>
          </a:p>
          <a:p>
            <a:pPr marL="457200" indent="-457200">
              <a:lnSpc>
                <a:spcPct val="150000"/>
              </a:lnSpc>
              <a:buFont typeface="Arial" panose="020B0604020202020204" pitchFamily="34" charset="0"/>
              <a:buChar char="•"/>
            </a:pPr>
            <a:endParaRPr lang="en-US" sz="2800" dirty="0">
              <a:solidFill>
                <a:schemeClr val="tx2"/>
              </a:solidFill>
              <a:latin typeface="Avenir Next" panose="020B0503020202020204" pitchFamily="34" charset="0"/>
            </a:endParaRPr>
          </a:p>
        </p:txBody>
      </p:sp>
    </p:spTree>
    <p:extLst>
      <p:ext uri="{BB962C8B-B14F-4D97-AF65-F5344CB8AC3E}">
        <p14:creationId xmlns:p14="http://schemas.microsoft.com/office/powerpoint/2010/main" val="25533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a:extLst>
            <a:ext uri="{FF2B5EF4-FFF2-40B4-BE49-F238E27FC236}">
              <a16:creationId xmlns:a16="http://schemas.microsoft.com/office/drawing/2014/main" id="{1E649327-C591-F978-F188-7DBC78FD0A30}"/>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9801B5AF-5EC2-7E2C-4902-B2BB00DF6C9A}"/>
              </a:ext>
            </a:extLst>
          </p:cNvPr>
          <p:cNvPicPr>
            <a:picLocks noChangeAspect="1"/>
          </p:cNvPicPr>
          <p:nvPr/>
        </p:nvPicPr>
        <p:blipFill rotWithShape="1">
          <a:blip r:embed="rId2">
            <a:alphaModFix amt="30000"/>
          </a:blip>
          <a:srcRect r="-1" b="15708"/>
          <a:stretch/>
        </p:blipFill>
        <p:spPr>
          <a:xfrm>
            <a:off x="0" y="0"/>
            <a:ext cx="12188932" cy="6857990"/>
          </a:xfrm>
          <a:prstGeom prst="rect">
            <a:avLst/>
          </a:prstGeom>
        </p:spPr>
      </p:pic>
      <p:sp>
        <p:nvSpPr>
          <p:cNvPr id="38" name="Title 1">
            <a:extLst>
              <a:ext uri="{FF2B5EF4-FFF2-40B4-BE49-F238E27FC236}">
                <a16:creationId xmlns:a16="http://schemas.microsoft.com/office/drawing/2014/main" id="{F43FEC01-0E2E-74E4-AD0A-91653551A903}"/>
              </a:ext>
            </a:extLst>
          </p:cNvPr>
          <p:cNvSpPr>
            <a:spLocks noGrp="1"/>
          </p:cNvSpPr>
          <p:nvPr>
            <p:ph type="title"/>
          </p:nvPr>
        </p:nvSpPr>
        <p:spPr>
          <a:xfrm>
            <a:off x="691124" y="654465"/>
            <a:ext cx="10048810" cy="830673"/>
          </a:xfrm>
        </p:spPr>
        <p:txBody>
          <a:bodyPr vert="horz" lIns="91440" tIns="45720" rIns="91440" bIns="45720" rtlCol="0" anchor="t">
            <a:normAutofit fontScale="90000"/>
          </a:bodyPr>
          <a:lstStyle/>
          <a:p>
            <a:r>
              <a:rPr lang="en-US" dirty="0">
                <a:solidFill>
                  <a:schemeClr val="tx2"/>
                </a:solidFill>
                <a:latin typeface="+mn-lt"/>
              </a:rPr>
              <a:t>How routines impact </a:t>
            </a:r>
            <a:r>
              <a:rPr lang="en-US" dirty="0" err="1">
                <a:solidFill>
                  <a:schemeClr val="tx2"/>
                </a:solidFill>
                <a:latin typeface="+mn-lt"/>
              </a:rPr>
              <a:t>behaviour</a:t>
            </a:r>
            <a:r>
              <a:rPr lang="en-US" dirty="0">
                <a:solidFill>
                  <a:schemeClr val="tx2"/>
                </a:solidFill>
                <a:latin typeface="+mn-lt"/>
              </a:rPr>
              <a:t> and progress</a:t>
            </a:r>
          </a:p>
        </p:txBody>
      </p:sp>
      <p:sp>
        <p:nvSpPr>
          <p:cNvPr id="4" name="Title 1">
            <a:extLst>
              <a:ext uri="{FF2B5EF4-FFF2-40B4-BE49-F238E27FC236}">
                <a16:creationId xmlns:a16="http://schemas.microsoft.com/office/drawing/2014/main" id="{BDF922E2-C537-D16E-1145-BB7473C7776F}"/>
              </a:ext>
            </a:extLst>
          </p:cNvPr>
          <p:cNvSpPr txBox="1">
            <a:spLocks/>
          </p:cNvSpPr>
          <p:nvPr/>
        </p:nvSpPr>
        <p:spPr>
          <a:xfrm>
            <a:off x="915833" y="2920000"/>
            <a:ext cx="9824101" cy="1843582"/>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lnSpc>
                <a:spcPct val="150000"/>
              </a:lnSpc>
            </a:pPr>
            <a:r>
              <a:rPr lang="en-GB" sz="4000" dirty="0">
                <a:solidFill>
                  <a:schemeClr val="tx1"/>
                </a:solidFill>
                <a:latin typeface="+mn-lt"/>
              </a:rPr>
              <a:t>Let’s dig in and reflect</a:t>
            </a:r>
          </a:p>
          <a:p>
            <a:pPr algn="ctr">
              <a:lnSpc>
                <a:spcPct val="150000"/>
              </a:lnSpc>
            </a:pPr>
            <a:endParaRPr lang="en-GB" sz="4000" dirty="0">
              <a:solidFill>
                <a:schemeClr val="tx1"/>
              </a:solidFill>
              <a:latin typeface="+mn-lt"/>
            </a:endParaRPr>
          </a:p>
        </p:txBody>
      </p:sp>
    </p:spTree>
    <p:extLst>
      <p:ext uri="{BB962C8B-B14F-4D97-AF65-F5344CB8AC3E}">
        <p14:creationId xmlns:p14="http://schemas.microsoft.com/office/powerpoint/2010/main" val="295833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D5F72-E3DD-FF62-B440-A8FEEBC91D3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FDBD5CE-5DF2-4D79-CAEE-5012E7F605EA}"/>
              </a:ext>
            </a:extLst>
          </p:cNvPr>
          <p:cNvPicPr>
            <a:picLocks noChangeAspect="1"/>
          </p:cNvPicPr>
          <p:nvPr/>
        </p:nvPicPr>
        <p:blipFill rotWithShape="1">
          <a:blip r:embed="rId2">
            <a:alphaModFix amt="30000"/>
          </a:blip>
          <a:srcRect r="-1" b="15708"/>
          <a:stretch/>
        </p:blipFill>
        <p:spPr>
          <a:xfrm>
            <a:off x="20" y="10"/>
            <a:ext cx="12188932" cy="6857990"/>
          </a:xfrm>
          <a:prstGeom prst="rect">
            <a:avLst/>
          </a:prstGeom>
        </p:spPr>
      </p:pic>
      <p:sp>
        <p:nvSpPr>
          <p:cNvPr id="3" name="Subtitle 2">
            <a:extLst>
              <a:ext uri="{FF2B5EF4-FFF2-40B4-BE49-F238E27FC236}">
                <a16:creationId xmlns:a16="http://schemas.microsoft.com/office/drawing/2014/main" id="{4889BFED-5ADF-761A-8ECD-8D7B8270C437}"/>
              </a:ext>
            </a:extLst>
          </p:cNvPr>
          <p:cNvSpPr>
            <a:spLocks noGrp="1"/>
          </p:cNvSpPr>
          <p:nvPr>
            <p:ph type="subTitle" idx="1"/>
          </p:nvPr>
        </p:nvSpPr>
        <p:spPr>
          <a:xfrm>
            <a:off x="1975806" y="1778000"/>
            <a:ext cx="8237360" cy="2731728"/>
          </a:xfrm>
        </p:spPr>
        <p:txBody>
          <a:bodyPr anchor="b">
            <a:normAutofit/>
          </a:bodyPr>
          <a:lstStyle/>
          <a:p>
            <a:r>
              <a:rPr lang="en-US" sz="4500" i="1" dirty="0">
                <a:solidFill>
                  <a:schemeClr val="tx2"/>
                </a:solidFill>
              </a:rPr>
              <a:t>Self-determination Theory</a:t>
            </a:r>
          </a:p>
          <a:p>
            <a:endParaRPr lang="en-US" sz="4500"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658564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a:extLst>
            <a:ext uri="{FF2B5EF4-FFF2-40B4-BE49-F238E27FC236}">
              <a16:creationId xmlns:a16="http://schemas.microsoft.com/office/drawing/2014/main" id="{3BD29528-4C57-B5F6-6B6A-97A332DA9A36}"/>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8253DD28-10D7-7446-347D-F61FD39EA59A}"/>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38" name="Title 1">
            <a:extLst>
              <a:ext uri="{FF2B5EF4-FFF2-40B4-BE49-F238E27FC236}">
                <a16:creationId xmlns:a16="http://schemas.microsoft.com/office/drawing/2014/main" id="{FB9BD153-3315-EFF9-AB4F-F39CF671E251}"/>
              </a:ext>
            </a:extLst>
          </p:cNvPr>
          <p:cNvSpPr>
            <a:spLocks noGrp="1"/>
          </p:cNvSpPr>
          <p:nvPr>
            <p:ph type="title"/>
          </p:nvPr>
        </p:nvSpPr>
        <p:spPr>
          <a:xfrm>
            <a:off x="691124" y="654465"/>
            <a:ext cx="8897851" cy="830673"/>
          </a:xfrm>
        </p:spPr>
        <p:txBody>
          <a:bodyPr vert="horz" lIns="91440" tIns="45720" rIns="91440" bIns="45720" rtlCol="0" anchor="t">
            <a:normAutofit/>
          </a:bodyPr>
          <a:lstStyle/>
          <a:p>
            <a:r>
              <a:rPr lang="en-US" dirty="0">
                <a:solidFill>
                  <a:schemeClr val="tx2"/>
                </a:solidFill>
                <a:latin typeface="+mn-lt"/>
              </a:rPr>
              <a:t>Self-determination Theory</a:t>
            </a:r>
          </a:p>
        </p:txBody>
      </p:sp>
      <p:sp>
        <p:nvSpPr>
          <p:cNvPr id="4" name="Title 1">
            <a:extLst>
              <a:ext uri="{FF2B5EF4-FFF2-40B4-BE49-F238E27FC236}">
                <a16:creationId xmlns:a16="http://schemas.microsoft.com/office/drawing/2014/main" id="{44722662-28DE-3247-5AC6-4BFDFCB78DAB}"/>
              </a:ext>
            </a:extLst>
          </p:cNvPr>
          <p:cNvSpPr txBox="1">
            <a:spLocks/>
          </p:cNvSpPr>
          <p:nvPr/>
        </p:nvSpPr>
        <p:spPr>
          <a:xfrm>
            <a:off x="876077" y="1608995"/>
            <a:ext cx="9824101" cy="3034357"/>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342900" indent="-342900" algn="ctr">
              <a:lnSpc>
                <a:spcPct val="150000"/>
              </a:lnSpc>
              <a:buFont typeface="Arial" panose="020B0604020202020204" pitchFamily="34" charset="0"/>
              <a:buChar char="•"/>
            </a:pPr>
            <a:r>
              <a:rPr lang="en-GB" b="1" dirty="0">
                <a:solidFill>
                  <a:schemeClr val="tx1"/>
                </a:solidFill>
                <a:latin typeface="+mn-lt"/>
              </a:rPr>
              <a:t>Competence</a:t>
            </a:r>
            <a:r>
              <a:rPr lang="en-GB" dirty="0">
                <a:solidFill>
                  <a:schemeClr val="tx1"/>
                </a:solidFill>
                <a:latin typeface="+mn-lt"/>
              </a:rPr>
              <a:t> </a:t>
            </a:r>
          </a:p>
          <a:p>
            <a:pPr marL="342900" indent="-342900" algn="ctr">
              <a:lnSpc>
                <a:spcPct val="150000"/>
              </a:lnSpc>
              <a:buFont typeface="Arial" panose="020B0604020202020204" pitchFamily="34" charset="0"/>
              <a:buChar char="•"/>
            </a:pPr>
            <a:r>
              <a:rPr lang="en-GB" b="1" dirty="0">
                <a:solidFill>
                  <a:schemeClr val="tx1"/>
                </a:solidFill>
                <a:latin typeface="+mn-lt"/>
              </a:rPr>
              <a:t>Relatedness</a:t>
            </a:r>
            <a:r>
              <a:rPr lang="en-GB" dirty="0">
                <a:solidFill>
                  <a:schemeClr val="tx1"/>
                </a:solidFill>
                <a:latin typeface="+mn-lt"/>
              </a:rPr>
              <a:t> </a:t>
            </a:r>
          </a:p>
          <a:p>
            <a:pPr marL="342900" indent="-342900" algn="ctr">
              <a:lnSpc>
                <a:spcPct val="150000"/>
              </a:lnSpc>
              <a:buFont typeface="Arial" panose="020B0604020202020204" pitchFamily="34" charset="0"/>
              <a:buChar char="•"/>
            </a:pPr>
            <a:r>
              <a:rPr lang="en-GB" b="1" dirty="0">
                <a:solidFill>
                  <a:schemeClr val="tx1"/>
                </a:solidFill>
                <a:latin typeface="+mn-lt"/>
              </a:rPr>
              <a:t>Autonomy</a:t>
            </a:r>
            <a:endParaRPr lang="en-GB" dirty="0">
              <a:solidFill>
                <a:schemeClr val="tx1"/>
              </a:solidFill>
              <a:latin typeface="+mn-lt"/>
            </a:endParaRPr>
          </a:p>
        </p:txBody>
      </p:sp>
    </p:spTree>
    <p:extLst>
      <p:ext uri="{BB962C8B-B14F-4D97-AF65-F5344CB8AC3E}">
        <p14:creationId xmlns:p14="http://schemas.microsoft.com/office/powerpoint/2010/main" val="121543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a:extLst>
            <a:ext uri="{FF2B5EF4-FFF2-40B4-BE49-F238E27FC236}">
              <a16:creationId xmlns:a16="http://schemas.microsoft.com/office/drawing/2014/main" id="{85C2C250-8F7A-EAF1-122A-C5F6BE6C4539}"/>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50D5DA36-1DDD-2F2A-03B2-FC4D431B8DDD}"/>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38" name="Title 1">
            <a:extLst>
              <a:ext uri="{FF2B5EF4-FFF2-40B4-BE49-F238E27FC236}">
                <a16:creationId xmlns:a16="http://schemas.microsoft.com/office/drawing/2014/main" id="{A647D602-58C9-D6D8-7742-5BA4911B9C38}"/>
              </a:ext>
            </a:extLst>
          </p:cNvPr>
          <p:cNvSpPr>
            <a:spLocks noGrp="1"/>
          </p:cNvSpPr>
          <p:nvPr>
            <p:ph type="title"/>
          </p:nvPr>
        </p:nvSpPr>
        <p:spPr>
          <a:xfrm>
            <a:off x="691124" y="654465"/>
            <a:ext cx="8897851" cy="830673"/>
          </a:xfrm>
        </p:spPr>
        <p:txBody>
          <a:bodyPr vert="horz" lIns="91440" tIns="45720" rIns="91440" bIns="45720" rtlCol="0" anchor="t">
            <a:normAutofit/>
          </a:bodyPr>
          <a:lstStyle/>
          <a:p>
            <a:r>
              <a:rPr lang="en-US" dirty="0">
                <a:solidFill>
                  <a:schemeClr val="tx2"/>
                </a:solidFill>
                <a:latin typeface="+mn-lt"/>
              </a:rPr>
              <a:t>Self-determination Theory</a:t>
            </a:r>
          </a:p>
        </p:txBody>
      </p:sp>
      <p:sp>
        <p:nvSpPr>
          <p:cNvPr id="4" name="Title 1">
            <a:extLst>
              <a:ext uri="{FF2B5EF4-FFF2-40B4-BE49-F238E27FC236}">
                <a16:creationId xmlns:a16="http://schemas.microsoft.com/office/drawing/2014/main" id="{CB8408F8-8162-4E68-F547-CEE363B48296}"/>
              </a:ext>
            </a:extLst>
          </p:cNvPr>
          <p:cNvSpPr txBox="1">
            <a:spLocks/>
          </p:cNvSpPr>
          <p:nvPr/>
        </p:nvSpPr>
        <p:spPr>
          <a:xfrm>
            <a:off x="902581" y="3133455"/>
            <a:ext cx="9824101" cy="59093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342900" indent="-342900" algn="ctr">
              <a:buFont typeface="Arial" panose="020B0604020202020204" pitchFamily="34" charset="0"/>
              <a:buChar char="•"/>
            </a:pPr>
            <a:r>
              <a:rPr lang="en-GB" sz="3600" b="1" dirty="0">
                <a:solidFill>
                  <a:schemeClr val="tx1"/>
                </a:solidFill>
                <a:latin typeface="+mn-lt"/>
              </a:rPr>
              <a:t>Competence</a:t>
            </a:r>
            <a:r>
              <a:rPr lang="en-GB" sz="3600" dirty="0">
                <a:solidFill>
                  <a:schemeClr val="tx1"/>
                </a:solidFill>
                <a:latin typeface="+mn-lt"/>
              </a:rPr>
              <a:t> – student’s skill on an instrument</a:t>
            </a:r>
          </a:p>
        </p:txBody>
      </p:sp>
    </p:spTree>
    <p:extLst>
      <p:ext uri="{BB962C8B-B14F-4D97-AF65-F5344CB8AC3E}">
        <p14:creationId xmlns:p14="http://schemas.microsoft.com/office/powerpoint/2010/main" val="221737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a:extLst>
            <a:ext uri="{FF2B5EF4-FFF2-40B4-BE49-F238E27FC236}">
              <a16:creationId xmlns:a16="http://schemas.microsoft.com/office/drawing/2014/main" id="{903910C8-DAA0-2FE9-85CA-1631DEF12F35}"/>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66E51792-60E3-BDD6-44E3-D0667C8A2D12}"/>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38" name="Title 1">
            <a:extLst>
              <a:ext uri="{FF2B5EF4-FFF2-40B4-BE49-F238E27FC236}">
                <a16:creationId xmlns:a16="http://schemas.microsoft.com/office/drawing/2014/main" id="{0D9AA553-72C0-E2DF-BD19-EB399D8F7B36}"/>
              </a:ext>
            </a:extLst>
          </p:cNvPr>
          <p:cNvSpPr>
            <a:spLocks noGrp="1"/>
          </p:cNvSpPr>
          <p:nvPr>
            <p:ph type="title"/>
          </p:nvPr>
        </p:nvSpPr>
        <p:spPr>
          <a:xfrm>
            <a:off x="691124" y="654465"/>
            <a:ext cx="8897851" cy="830673"/>
          </a:xfrm>
        </p:spPr>
        <p:txBody>
          <a:bodyPr vert="horz" lIns="91440" tIns="45720" rIns="91440" bIns="45720" rtlCol="0" anchor="t">
            <a:normAutofit/>
          </a:bodyPr>
          <a:lstStyle/>
          <a:p>
            <a:r>
              <a:rPr lang="en-US" dirty="0">
                <a:solidFill>
                  <a:schemeClr val="tx2"/>
                </a:solidFill>
                <a:latin typeface="+mn-lt"/>
              </a:rPr>
              <a:t>Self-determination Theory</a:t>
            </a:r>
          </a:p>
        </p:txBody>
      </p:sp>
      <p:sp>
        <p:nvSpPr>
          <p:cNvPr id="4" name="Title 1">
            <a:extLst>
              <a:ext uri="{FF2B5EF4-FFF2-40B4-BE49-F238E27FC236}">
                <a16:creationId xmlns:a16="http://schemas.microsoft.com/office/drawing/2014/main" id="{42B0B5C9-5F56-5EC3-EDBC-47B0351AFE21}"/>
              </a:ext>
            </a:extLst>
          </p:cNvPr>
          <p:cNvSpPr txBox="1">
            <a:spLocks/>
          </p:cNvSpPr>
          <p:nvPr/>
        </p:nvSpPr>
        <p:spPr>
          <a:xfrm>
            <a:off x="889329" y="2884156"/>
            <a:ext cx="9824101" cy="1089529"/>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342900" indent="-342900" algn="ctr">
              <a:buFont typeface="Arial" panose="020B0604020202020204" pitchFamily="34" charset="0"/>
              <a:buChar char="•"/>
            </a:pPr>
            <a:r>
              <a:rPr lang="en-GB" sz="3600" b="1" dirty="0">
                <a:solidFill>
                  <a:schemeClr val="tx1"/>
                </a:solidFill>
                <a:latin typeface="+mn-lt"/>
              </a:rPr>
              <a:t>Relatedness</a:t>
            </a:r>
            <a:r>
              <a:rPr lang="en-GB" sz="3600" dirty="0">
                <a:solidFill>
                  <a:schemeClr val="tx1"/>
                </a:solidFill>
                <a:latin typeface="+mn-lt"/>
              </a:rPr>
              <a:t> – student’s connection with the environment</a:t>
            </a:r>
          </a:p>
        </p:txBody>
      </p:sp>
    </p:spTree>
    <p:extLst>
      <p:ext uri="{BB962C8B-B14F-4D97-AF65-F5344CB8AC3E}">
        <p14:creationId xmlns:p14="http://schemas.microsoft.com/office/powerpoint/2010/main" val="342326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a:extLst>
            <a:ext uri="{FF2B5EF4-FFF2-40B4-BE49-F238E27FC236}">
              <a16:creationId xmlns:a16="http://schemas.microsoft.com/office/drawing/2014/main" id="{EFF9C2FA-198F-86B2-34D9-97EA1F3D38AD}"/>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C841D887-D025-1893-5C1F-E37BA7F54A79}"/>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38" name="Title 1">
            <a:extLst>
              <a:ext uri="{FF2B5EF4-FFF2-40B4-BE49-F238E27FC236}">
                <a16:creationId xmlns:a16="http://schemas.microsoft.com/office/drawing/2014/main" id="{00193EBC-CF89-BBEE-D669-3B4C13DAEE19}"/>
              </a:ext>
            </a:extLst>
          </p:cNvPr>
          <p:cNvSpPr>
            <a:spLocks noGrp="1"/>
          </p:cNvSpPr>
          <p:nvPr>
            <p:ph type="title"/>
          </p:nvPr>
        </p:nvSpPr>
        <p:spPr>
          <a:xfrm>
            <a:off x="691124" y="654465"/>
            <a:ext cx="8897851" cy="830673"/>
          </a:xfrm>
        </p:spPr>
        <p:txBody>
          <a:bodyPr vert="horz" lIns="91440" tIns="45720" rIns="91440" bIns="45720" rtlCol="0" anchor="t">
            <a:normAutofit/>
          </a:bodyPr>
          <a:lstStyle/>
          <a:p>
            <a:r>
              <a:rPr lang="en-US" dirty="0">
                <a:solidFill>
                  <a:schemeClr val="tx2"/>
                </a:solidFill>
                <a:latin typeface="+mn-lt"/>
              </a:rPr>
              <a:t>Self-determination Theory</a:t>
            </a:r>
          </a:p>
        </p:txBody>
      </p:sp>
      <p:sp>
        <p:nvSpPr>
          <p:cNvPr id="4" name="Title 1">
            <a:extLst>
              <a:ext uri="{FF2B5EF4-FFF2-40B4-BE49-F238E27FC236}">
                <a16:creationId xmlns:a16="http://schemas.microsoft.com/office/drawing/2014/main" id="{311C1599-9A80-9899-08A0-DCDDCF293094}"/>
              </a:ext>
            </a:extLst>
          </p:cNvPr>
          <p:cNvSpPr txBox="1">
            <a:spLocks/>
          </p:cNvSpPr>
          <p:nvPr/>
        </p:nvSpPr>
        <p:spPr>
          <a:xfrm>
            <a:off x="836320" y="2385558"/>
            <a:ext cx="9824101" cy="2086725"/>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342900" indent="-342900" algn="ctr">
              <a:buFont typeface="Arial" panose="020B0604020202020204" pitchFamily="34" charset="0"/>
              <a:buChar char="•"/>
            </a:pPr>
            <a:endParaRPr lang="en-GB" sz="3600" b="1" dirty="0">
              <a:solidFill>
                <a:schemeClr val="tx1"/>
              </a:solidFill>
              <a:latin typeface="+mn-lt"/>
            </a:endParaRPr>
          </a:p>
          <a:p>
            <a:pPr marL="342900" indent="-342900" algn="ctr">
              <a:buFont typeface="Arial" panose="020B0604020202020204" pitchFamily="34" charset="0"/>
              <a:buChar char="•"/>
            </a:pPr>
            <a:r>
              <a:rPr lang="en-GB" sz="3600" b="1" dirty="0">
                <a:solidFill>
                  <a:schemeClr val="tx1"/>
                </a:solidFill>
                <a:latin typeface="+mn-lt"/>
              </a:rPr>
              <a:t>Autonomy</a:t>
            </a:r>
            <a:r>
              <a:rPr lang="en-GB" sz="3600" dirty="0">
                <a:solidFill>
                  <a:schemeClr val="tx1"/>
                </a:solidFill>
                <a:latin typeface="+mn-lt"/>
              </a:rPr>
              <a:t> – students have ownership over their own learning</a:t>
            </a:r>
          </a:p>
          <a:p>
            <a:pPr marL="342900" indent="-342900" algn="ctr">
              <a:buFont typeface="Arial" panose="020B0604020202020204" pitchFamily="34" charset="0"/>
              <a:buChar char="•"/>
            </a:pPr>
            <a:endParaRPr lang="en-GB" sz="3600" dirty="0">
              <a:solidFill>
                <a:schemeClr val="tx1"/>
              </a:solidFill>
              <a:latin typeface="+mn-lt"/>
            </a:endParaRPr>
          </a:p>
        </p:txBody>
      </p:sp>
    </p:spTree>
    <p:extLst>
      <p:ext uri="{BB962C8B-B14F-4D97-AF65-F5344CB8AC3E}">
        <p14:creationId xmlns:p14="http://schemas.microsoft.com/office/powerpoint/2010/main" val="4114259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a:extLst>
            <a:ext uri="{FF2B5EF4-FFF2-40B4-BE49-F238E27FC236}">
              <a16:creationId xmlns:a16="http://schemas.microsoft.com/office/drawing/2014/main" id="{AB1C4C5E-D774-408F-ACC2-E22016A19C2A}"/>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10C4F97A-5013-6D17-E48D-A43631A0B0A8}"/>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38" name="Title 1">
            <a:extLst>
              <a:ext uri="{FF2B5EF4-FFF2-40B4-BE49-F238E27FC236}">
                <a16:creationId xmlns:a16="http://schemas.microsoft.com/office/drawing/2014/main" id="{65A1D8AD-BDB8-85FD-4E41-8133015CDDF1}"/>
              </a:ext>
            </a:extLst>
          </p:cNvPr>
          <p:cNvSpPr>
            <a:spLocks noGrp="1"/>
          </p:cNvSpPr>
          <p:nvPr>
            <p:ph type="title"/>
          </p:nvPr>
        </p:nvSpPr>
        <p:spPr>
          <a:xfrm>
            <a:off x="691124" y="654465"/>
            <a:ext cx="8897851" cy="830673"/>
          </a:xfrm>
        </p:spPr>
        <p:txBody>
          <a:bodyPr vert="horz" lIns="91440" tIns="45720" rIns="91440" bIns="45720" rtlCol="0" anchor="t">
            <a:normAutofit/>
          </a:bodyPr>
          <a:lstStyle/>
          <a:p>
            <a:r>
              <a:rPr lang="en-US" dirty="0">
                <a:solidFill>
                  <a:schemeClr val="tx2"/>
                </a:solidFill>
                <a:latin typeface="+mn-lt"/>
              </a:rPr>
              <a:t>Self-determination Theory</a:t>
            </a:r>
          </a:p>
        </p:txBody>
      </p:sp>
      <p:sp>
        <p:nvSpPr>
          <p:cNvPr id="4" name="Title 1">
            <a:extLst>
              <a:ext uri="{FF2B5EF4-FFF2-40B4-BE49-F238E27FC236}">
                <a16:creationId xmlns:a16="http://schemas.microsoft.com/office/drawing/2014/main" id="{883B4DC7-1FBE-7972-0C94-85F2899BCB93}"/>
              </a:ext>
            </a:extLst>
          </p:cNvPr>
          <p:cNvSpPr txBox="1">
            <a:spLocks/>
          </p:cNvSpPr>
          <p:nvPr/>
        </p:nvSpPr>
        <p:spPr>
          <a:xfrm>
            <a:off x="836320" y="1812431"/>
            <a:ext cx="9824101" cy="4081117"/>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342900" indent="-342900" algn="ctr">
              <a:buFont typeface="Arial" panose="020B0604020202020204" pitchFamily="34" charset="0"/>
              <a:buChar char="•"/>
            </a:pPr>
            <a:r>
              <a:rPr lang="en-GB" sz="3600" b="1" dirty="0">
                <a:solidFill>
                  <a:schemeClr val="tx1"/>
                </a:solidFill>
                <a:latin typeface="+mn-lt"/>
              </a:rPr>
              <a:t>Competence </a:t>
            </a:r>
            <a:r>
              <a:rPr lang="en-GB" sz="3600" dirty="0">
                <a:solidFill>
                  <a:schemeClr val="tx1"/>
                </a:solidFill>
                <a:latin typeface="+mn-lt"/>
              </a:rPr>
              <a:t>– student’s skill on an instrument</a:t>
            </a:r>
          </a:p>
          <a:p>
            <a:pPr marL="342900" indent="-342900" algn="ctr">
              <a:buFont typeface="Arial" panose="020B0604020202020204" pitchFamily="34" charset="0"/>
              <a:buChar char="•"/>
            </a:pPr>
            <a:endParaRPr lang="en-GB" sz="3600" b="1" dirty="0">
              <a:solidFill>
                <a:schemeClr val="tx1"/>
              </a:solidFill>
              <a:latin typeface="+mn-lt"/>
            </a:endParaRPr>
          </a:p>
          <a:p>
            <a:pPr marL="342900" indent="-342900" algn="ctr">
              <a:buFont typeface="Arial" panose="020B0604020202020204" pitchFamily="34" charset="0"/>
              <a:buChar char="•"/>
            </a:pPr>
            <a:r>
              <a:rPr lang="en-GB" sz="3600" b="1" dirty="0">
                <a:solidFill>
                  <a:schemeClr val="tx1"/>
                </a:solidFill>
                <a:latin typeface="+mn-lt"/>
              </a:rPr>
              <a:t>Relatedness </a:t>
            </a:r>
            <a:r>
              <a:rPr lang="en-GB" sz="3600" dirty="0">
                <a:solidFill>
                  <a:schemeClr val="tx1"/>
                </a:solidFill>
                <a:latin typeface="+mn-lt"/>
              </a:rPr>
              <a:t>– student’s connection with the environment</a:t>
            </a:r>
            <a:endParaRPr lang="en-GB" sz="3600" b="1" dirty="0">
              <a:solidFill>
                <a:schemeClr val="tx1"/>
              </a:solidFill>
              <a:latin typeface="+mn-lt"/>
            </a:endParaRPr>
          </a:p>
          <a:p>
            <a:pPr marL="342900" indent="-342900" algn="ctr">
              <a:buFont typeface="Arial" panose="020B0604020202020204" pitchFamily="34" charset="0"/>
              <a:buChar char="•"/>
            </a:pPr>
            <a:endParaRPr lang="en-GB" sz="3600" b="1" dirty="0">
              <a:solidFill>
                <a:schemeClr val="tx1"/>
              </a:solidFill>
              <a:latin typeface="+mn-lt"/>
            </a:endParaRPr>
          </a:p>
          <a:p>
            <a:pPr marL="342900" indent="-342900" algn="ctr">
              <a:buFont typeface="Arial" panose="020B0604020202020204" pitchFamily="34" charset="0"/>
              <a:buChar char="•"/>
            </a:pPr>
            <a:r>
              <a:rPr lang="en-GB" sz="3600" b="1" dirty="0">
                <a:solidFill>
                  <a:schemeClr val="tx1"/>
                </a:solidFill>
                <a:latin typeface="+mn-lt"/>
              </a:rPr>
              <a:t>Autonomy</a:t>
            </a:r>
            <a:r>
              <a:rPr lang="en-GB" sz="3600" dirty="0">
                <a:solidFill>
                  <a:schemeClr val="tx1"/>
                </a:solidFill>
                <a:latin typeface="+mn-lt"/>
              </a:rPr>
              <a:t> – students have ownership over their own learning</a:t>
            </a:r>
          </a:p>
          <a:p>
            <a:pPr marL="342900" indent="-342900" algn="ctr">
              <a:buFont typeface="Arial" panose="020B0604020202020204" pitchFamily="34" charset="0"/>
              <a:buChar char="•"/>
            </a:pPr>
            <a:endParaRPr lang="en-GB" sz="3600" dirty="0">
              <a:solidFill>
                <a:schemeClr val="tx1"/>
              </a:solidFill>
              <a:latin typeface="+mn-lt"/>
            </a:endParaRPr>
          </a:p>
        </p:txBody>
      </p:sp>
    </p:spTree>
    <p:extLst>
      <p:ext uri="{BB962C8B-B14F-4D97-AF65-F5344CB8AC3E}">
        <p14:creationId xmlns:p14="http://schemas.microsoft.com/office/powerpoint/2010/main" val="422529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a:extLst>
            <a:ext uri="{FF2B5EF4-FFF2-40B4-BE49-F238E27FC236}">
              <a16:creationId xmlns:a16="http://schemas.microsoft.com/office/drawing/2014/main" id="{E28BD54C-79BF-45F6-A23A-F52F251B4B54}"/>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55F846EF-5DC6-0C8B-68B6-AEF965D896E1}"/>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38" name="Title 1">
            <a:extLst>
              <a:ext uri="{FF2B5EF4-FFF2-40B4-BE49-F238E27FC236}">
                <a16:creationId xmlns:a16="http://schemas.microsoft.com/office/drawing/2014/main" id="{5EC03C2C-2728-4021-11CA-B33FFD28189E}"/>
              </a:ext>
            </a:extLst>
          </p:cNvPr>
          <p:cNvSpPr>
            <a:spLocks noGrp="1"/>
          </p:cNvSpPr>
          <p:nvPr>
            <p:ph type="title"/>
          </p:nvPr>
        </p:nvSpPr>
        <p:spPr>
          <a:xfrm>
            <a:off x="691124" y="654465"/>
            <a:ext cx="8897851" cy="830673"/>
          </a:xfrm>
        </p:spPr>
        <p:txBody>
          <a:bodyPr vert="horz" lIns="91440" tIns="45720" rIns="91440" bIns="45720" rtlCol="0" anchor="t">
            <a:normAutofit/>
          </a:bodyPr>
          <a:lstStyle/>
          <a:p>
            <a:r>
              <a:rPr lang="en-US" dirty="0">
                <a:solidFill>
                  <a:schemeClr val="tx2"/>
                </a:solidFill>
                <a:latin typeface="+mn-lt"/>
              </a:rPr>
              <a:t>Discuss</a:t>
            </a:r>
          </a:p>
        </p:txBody>
      </p:sp>
      <p:sp>
        <p:nvSpPr>
          <p:cNvPr id="4" name="Title 1">
            <a:extLst>
              <a:ext uri="{FF2B5EF4-FFF2-40B4-BE49-F238E27FC236}">
                <a16:creationId xmlns:a16="http://schemas.microsoft.com/office/drawing/2014/main" id="{216FC70B-3F6F-E96A-0D4A-696A8CA61142}"/>
              </a:ext>
            </a:extLst>
          </p:cNvPr>
          <p:cNvSpPr txBox="1">
            <a:spLocks/>
          </p:cNvSpPr>
          <p:nvPr/>
        </p:nvSpPr>
        <p:spPr>
          <a:xfrm>
            <a:off x="6619461" y="1344886"/>
            <a:ext cx="4040960" cy="4856714"/>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342900" indent="-342900" algn="ctr">
              <a:buFont typeface="Arial" panose="020B0604020202020204" pitchFamily="34" charset="0"/>
              <a:buChar char="•"/>
            </a:pPr>
            <a:r>
              <a:rPr lang="en-GB" sz="2800" b="1" dirty="0">
                <a:solidFill>
                  <a:schemeClr val="tx1"/>
                </a:solidFill>
                <a:latin typeface="+mn-lt"/>
              </a:rPr>
              <a:t>Competence </a:t>
            </a:r>
            <a:r>
              <a:rPr lang="en-GB" sz="2800" dirty="0">
                <a:solidFill>
                  <a:schemeClr val="tx1"/>
                </a:solidFill>
                <a:latin typeface="+mn-lt"/>
              </a:rPr>
              <a:t>– student’s skill on an instrument</a:t>
            </a:r>
          </a:p>
          <a:p>
            <a:pPr marL="342900" indent="-342900" algn="ctr">
              <a:buFont typeface="Arial" panose="020B0604020202020204" pitchFamily="34" charset="0"/>
              <a:buChar char="•"/>
            </a:pPr>
            <a:endParaRPr lang="en-GB" sz="2800" b="1" dirty="0">
              <a:solidFill>
                <a:schemeClr val="tx1"/>
              </a:solidFill>
              <a:latin typeface="+mn-lt"/>
            </a:endParaRPr>
          </a:p>
          <a:p>
            <a:pPr marL="342900" indent="-342900" algn="ctr">
              <a:buFont typeface="Arial" panose="020B0604020202020204" pitchFamily="34" charset="0"/>
              <a:buChar char="•"/>
            </a:pPr>
            <a:r>
              <a:rPr lang="en-GB" sz="2800" b="1" dirty="0">
                <a:solidFill>
                  <a:schemeClr val="tx1"/>
                </a:solidFill>
                <a:latin typeface="+mn-lt"/>
              </a:rPr>
              <a:t>Relatedness </a:t>
            </a:r>
            <a:r>
              <a:rPr lang="en-GB" sz="2800" dirty="0">
                <a:solidFill>
                  <a:schemeClr val="tx1"/>
                </a:solidFill>
                <a:latin typeface="+mn-lt"/>
              </a:rPr>
              <a:t>– student’s connection with the environment</a:t>
            </a:r>
            <a:endParaRPr lang="en-GB" sz="2800" b="1" dirty="0">
              <a:solidFill>
                <a:schemeClr val="tx1"/>
              </a:solidFill>
              <a:latin typeface="+mn-lt"/>
            </a:endParaRPr>
          </a:p>
          <a:p>
            <a:pPr marL="342900" indent="-342900" algn="ctr">
              <a:buFont typeface="Arial" panose="020B0604020202020204" pitchFamily="34" charset="0"/>
              <a:buChar char="•"/>
            </a:pPr>
            <a:endParaRPr lang="en-GB" sz="2800" b="1" dirty="0">
              <a:solidFill>
                <a:schemeClr val="tx1"/>
              </a:solidFill>
              <a:latin typeface="+mn-lt"/>
            </a:endParaRPr>
          </a:p>
          <a:p>
            <a:pPr marL="342900" indent="-342900" algn="ctr">
              <a:buFont typeface="Arial" panose="020B0604020202020204" pitchFamily="34" charset="0"/>
              <a:buChar char="•"/>
            </a:pPr>
            <a:r>
              <a:rPr lang="en-GB" sz="2800" b="1" dirty="0">
                <a:solidFill>
                  <a:schemeClr val="tx1"/>
                </a:solidFill>
                <a:latin typeface="+mn-lt"/>
              </a:rPr>
              <a:t>Autonomy</a:t>
            </a:r>
            <a:r>
              <a:rPr lang="en-GB" sz="2800" dirty="0">
                <a:solidFill>
                  <a:schemeClr val="tx1"/>
                </a:solidFill>
                <a:latin typeface="+mn-lt"/>
              </a:rPr>
              <a:t> – students have ownership over their own learning</a:t>
            </a:r>
          </a:p>
          <a:p>
            <a:pPr marL="342900" indent="-342900" algn="ctr">
              <a:buFont typeface="Arial" panose="020B0604020202020204" pitchFamily="34" charset="0"/>
              <a:buChar char="•"/>
            </a:pPr>
            <a:endParaRPr lang="en-GB" sz="3600" dirty="0">
              <a:solidFill>
                <a:schemeClr val="tx1"/>
              </a:solidFill>
              <a:latin typeface="+mn-lt"/>
            </a:endParaRPr>
          </a:p>
        </p:txBody>
      </p:sp>
      <p:sp>
        <p:nvSpPr>
          <p:cNvPr id="2" name="Title 1">
            <a:extLst>
              <a:ext uri="{FF2B5EF4-FFF2-40B4-BE49-F238E27FC236}">
                <a16:creationId xmlns:a16="http://schemas.microsoft.com/office/drawing/2014/main" id="{DA538102-8E60-FA75-0045-D784605144FA}"/>
              </a:ext>
            </a:extLst>
          </p:cNvPr>
          <p:cNvSpPr txBox="1">
            <a:spLocks/>
          </p:cNvSpPr>
          <p:nvPr/>
        </p:nvSpPr>
        <p:spPr>
          <a:xfrm>
            <a:off x="368651" y="2801057"/>
            <a:ext cx="5034873" cy="1255728"/>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GB" sz="2800" dirty="0">
                <a:solidFill>
                  <a:schemeClr val="tx1"/>
                </a:solidFill>
                <a:latin typeface="+mn-lt"/>
              </a:rPr>
              <a:t>Think about ways in which we can support the three psychological needs</a:t>
            </a:r>
          </a:p>
        </p:txBody>
      </p:sp>
    </p:spTree>
    <p:extLst>
      <p:ext uri="{BB962C8B-B14F-4D97-AF65-F5344CB8AC3E}">
        <p14:creationId xmlns:p14="http://schemas.microsoft.com/office/powerpoint/2010/main" val="29196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a:extLst>
            <a:ext uri="{FF2B5EF4-FFF2-40B4-BE49-F238E27FC236}">
              <a16:creationId xmlns:a16="http://schemas.microsoft.com/office/drawing/2014/main" id="{BF2A20BF-1E14-C8F4-068E-4C8EB86BA929}"/>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07C52D68-5FF9-F18D-6E37-30BD6195243F}"/>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38" name="Title 1">
            <a:extLst>
              <a:ext uri="{FF2B5EF4-FFF2-40B4-BE49-F238E27FC236}">
                <a16:creationId xmlns:a16="http://schemas.microsoft.com/office/drawing/2014/main" id="{F235C774-36FE-7723-C945-83031F9ACAC4}"/>
              </a:ext>
            </a:extLst>
          </p:cNvPr>
          <p:cNvSpPr>
            <a:spLocks noGrp="1"/>
          </p:cNvSpPr>
          <p:nvPr>
            <p:ph type="title"/>
          </p:nvPr>
        </p:nvSpPr>
        <p:spPr>
          <a:xfrm>
            <a:off x="691124" y="654465"/>
            <a:ext cx="8897851" cy="830673"/>
          </a:xfrm>
        </p:spPr>
        <p:txBody>
          <a:bodyPr vert="horz" lIns="91440" tIns="45720" rIns="91440" bIns="45720" rtlCol="0" anchor="t">
            <a:normAutofit/>
          </a:bodyPr>
          <a:lstStyle/>
          <a:p>
            <a:r>
              <a:rPr lang="en-US" dirty="0">
                <a:solidFill>
                  <a:schemeClr val="tx2"/>
                </a:solidFill>
                <a:latin typeface="+mn-lt"/>
              </a:rPr>
              <a:t>Discuss</a:t>
            </a:r>
          </a:p>
        </p:txBody>
      </p:sp>
      <p:sp>
        <p:nvSpPr>
          <p:cNvPr id="4" name="Title 1">
            <a:extLst>
              <a:ext uri="{FF2B5EF4-FFF2-40B4-BE49-F238E27FC236}">
                <a16:creationId xmlns:a16="http://schemas.microsoft.com/office/drawing/2014/main" id="{7E361EA4-4A93-FAE0-17B0-90536BBDB18B}"/>
              </a:ext>
            </a:extLst>
          </p:cNvPr>
          <p:cNvSpPr txBox="1">
            <a:spLocks/>
          </p:cNvSpPr>
          <p:nvPr/>
        </p:nvSpPr>
        <p:spPr>
          <a:xfrm>
            <a:off x="6619461" y="1344886"/>
            <a:ext cx="4040960" cy="4856714"/>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342900" indent="-342900" algn="ctr">
              <a:buFont typeface="Arial" panose="020B0604020202020204" pitchFamily="34" charset="0"/>
              <a:buChar char="•"/>
            </a:pPr>
            <a:r>
              <a:rPr lang="en-GB" sz="2800" b="1" dirty="0">
                <a:solidFill>
                  <a:schemeClr val="tx1"/>
                </a:solidFill>
                <a:latin typeface="+mn-lt"/>
              </a:rPr>
              <a:t>Competence </a:t>
            </a:r>
            <a:r>
              <a:rPr lang="en-GB" sz="2800" dirty="0">
                <a:solidFill>
                  <a:schemeClr val="tx1"/>
                </a:solidFill>
                <a:latin typeface="+mn-lt"/>
              </a:rPr>
              <a:t>– student’s skill on an instrument</a:t>
            </a:r>
          </a:p>
          <a:p>
            <a:pPr marL="342900" indent="-342900" algn="ctr">
              <a:buFont typeface="Arial" panose="020B0604020202020204" pitchFamily="34" charset="0"/>
              <a:buChar char="•"/>
            </a:pPr>
            <a:endParaRPr lang="en-GB" sz="2800" b="1" dirty="0">
              <a:solidFill>
                <a:schemeClr val="tx1"/>
              </a:solidFill>
              <a:latin typeface="+mn-lt"/>
            </a:endParaRPr>
          </a:p>
          <a:p>
            <a:pPr marL="342900" indent="-342900" algn="ctr">
              <a:buFont typeface="Arial" panose="020B0604020202020204" pitchFamily="34" charset="0"/>
              <a:buChar char="•"/>
            </a:pPr>
            <a:r>
              <a:rPr lang="en-GB" sz="2800" b="1" dirty="0">
                <a:solidFill>
                  <a:schemeClr val="tx1"/>
                </a:solidFill>
                <a:latin typeface="+mn-lt"/>
              </a:rPr>
              <a:t>Relatedness </a:t>
            </a:r>
            <a:r>
              <a:rPr lang="en-GB" sz="2800" dirty="0">
                <a:solidFill>
                  <a:schemeClr val="tx1"/>
                </a:solidFill>
                <a:latin typeface="+mn-lt"/>
              </a:rPr>
              <a:t>– student’s connection with the environment</a:t>
            </a:r>
            <a:endParaRPr lang="en-GB" sz="2800" b="1" dirty="0">
              <a:solidFill>
                <a:schemeClr val="tx1"/>
              </a:solidFill>
              <a:latin typeface="+mn-lt"/>
            </a:endParaRPr>
          </a:p>
          <a:p>
            <a:pPr marL="342900" indent="-342900" algn="ctr">
              <a:buFont typeface="Arial" panose="020B0604020202020204" pitchFamily="34" charset="0"/>
              <a:buChar char="•"/>
            </a:pPr>
            <a:endParaRPr lang="en-GB" sz="2800" b="1" dirty="0">
              <a:solidFill>
                <a:schemeClr val="tx1"/>
              </a:solidFill>
              <a:latin typeface="+mn-lt"/>
            </a:endParaRPr>
          </a:p>
          <a:p>
            <a:pPr marL="342900" indent="-342900" algn="ctr">
              <a:buFont typeface="Arial" panose="020B0604020202020204" pitchFamily="34" charset="0"/>
              <a:buChar char="•"/>
            </a:pPr>
            <a:r>
              <a:rPr lang="en-GB" sz="2800" b="1" dirty="0">
                <a:solidFill>
                  <a:schemeClr val="tx1"/>
                </a:solidFill>
                <a:latin typeface="+mn-lt"/>
              </a:rPr>
              <a:t>Autonomy</a:t>
            </a:r>
            <a:r>
              <a:rPr lang="en-GB" sz="2800" dirty="0">
                <a:solidFill>
                  <a:schemeClr val="tx1"/>
                </a:solidFill>
                <a:latin typeface="+mn-lt"/>
              </a:rPr>
              <a:t> – students have ownership over their own learning</a:t>
            </a:r>
          </a:p>
          <a:p>
            <a:pPr marL="342900" indent="-342900" algn="ctr">
              <a:buFont typeface="Arial" panose="020B0604020202020204" pitchFamily="34" charset="0"/>
              <a:buChar char="•"/>
            </a:pPr>
            <a:endParaRPr lang="en-GB" sz="3600" dirty="0">
              <a:solidFill>
                <a:schemeClr val="tx1"/>
              </a:solidFill>
              <a:latin typeface="+mn-lt"/>
            </a:endParaRPr>
          </a:p>
        </p:txBody>
      </p:sp>
      <p:sp>
        <p:nvSpPr>
          <p:cNvPr id="2" name="Title 1">
            <a:extLst>
              <a:ext uri="{FF2B5EF4-FFF2-40B4-BE49-F238E27FC236}">
                <a16:creationId xmlns:a16="http://schemas.microsoft.com/office/drawing/2014/main" id="{828AA5F6-88F4-741B-EB5C-8032881A0421}"/>
              </a:ext>
            </a:extLst>
          </p:cNvPr>
          <p:cNvSpPr txBox="1">
            <a:spLocks/>
          </p:cNvSpPr>
          <p:nvPr/>
        </p:nvSpPr>
        <p:spPr>
          <a:xfrm>
            <a:off x="368651" y="2801057"/>
            <a:ext cx="5034873" cy="1255728"/>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GB" sz="2800" dirty="0">
                <a:solidFill>
                  <a:schemeClr val="tx1"/>
                </a:solidFill>
                <a:latin typeface="+mn-lt"/>
              </a:rPr>
              <a:t>Think about what we could be doing that is blocking these three psychological needs</a:t>
            </a:r>
          </a:p>
        </p:txBody>
      </p:sp>
    </p:spTree>
    <p:extLst>
      <p:ext uri="{BB962C8B-B14F-4D97-AF65-F5344CB8AC3E}">
        <p14:creationId xmlns:p14="http://schemas.microsoft.com/office/powerpoint/2010/main" val="190470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a:extLst>
            <a:ext uri="{FF2B5EF4-FFF2-40B4-BE49-F238E27FC236}">
              <a16:creationId xmlns:a16="http://schemas.microsoft.com/office/drawing/2014/main" id="{AC82F999-FCE4-177F-6896-5DAE0891D3DA}"/>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AF2DBBB1-6F09-7D23-96A7-5FF57908C461}"/>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38" name="Title 1">
            <a:extLst>
              <a:ext uri="{FF2B5EF4-FFF2-40B4-BE49-F238E27FC236}">
                <a16:creationId xmlns:a16="http://schemas.microsoft.com/office/drawing/2014/main" id="{7E562B3D-D83C-2C6D-E1DA-F6D3300DE315}"/>
              </a:ext>
            </a:extLst>
          </p:cNvPr>
          <p:cNvSpPr>
            <a:spLocks noGrp="1"/>
          </p:cNvSpPr>
          <p:nvPr>
            <p:ph type="title"/>
          </p:nvPr>
        </p:nvSpPr>
        <p:spPr>
          <a:xfrm>
            <a:off x="1647074" y="1953232"/>
            <a:ext cx="8897851" cy="2951377"/>
          </a:xfrm>
        </p:spPr>
        <p:txBody>
          <a:bodyPr vert="horz" lIns="91440" tIns="45720" rIns="91440" bIns="45720" rtlCol="0" anchor="t">
            <a:normAutofit/>
          </a:bodyPr>
          <a:lstStyle/>
          <a:p>
            <a:pPr algn="ctr"/>
            <a:r>
              <a:rPr lang="en-US" dirty="0" err="1">
                <a:solidFill>
                  <a:schemeClr val="tx2"/>
                </a:solidFill>
                <a:latin typeface="+mn-lt"/>
              </a:rPr>
              <a:t>Menti.com</a:t>
            </a:r>
            <a:br>
              <a:rPr lang="en-US" dirty="0">
                <a:solidFill>
                  <a:schemeClr val="tx2"/>
                </a:solidFill>
                <a:latin typeface="+mn-lt"/>
              </a:rPr>
            </a:br>
            <a:br>
              <a:rPr lang="en-US" dirty="0">
                <a:solidFill>
                  <a:schemeClr val="tx2"/>
                </a:solidFill>
                <a:latin typeface="+mn-lt"/>
              </a:rPr>
            </a:br>
            <a:r>
              <a:rPr lang="en-US" dirty="0">
                <a:solidFill>
                  <a:schemeClr val="tx2"/>
                </a:solidFill>
                <a:latin typeface="+mn-lt"/>
              </a:rPr>
              <a:t>Code – 3233 4139</a:t>
            </a:r>
          </a:p>
        </p:txBody>
      </p:sp>
    </p:spTree>
    <p:extLst>
      <p:ext uri="{BB962C8B-B14F-4D97-AF65-F5344CB8AC3E}">
        <p14:creationId xmlns:p14="http://schemas.microsoft.com/office/powerpoint/2010/main" val="2170009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EE009-4C39-9068-2978-CFB63CEBC88C}"/>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FAF4E090-F71D-8D9F-B444-80FADAECD043}"/>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2" name="Title 1">
            <a:extLst>
              <a:ext uri="{FF2B5EF4-FFF2-40B4-BE49-F238E27FC236}">
                <a16:creationId xmlns:a16="http://schemas.microsoft.com/office/drawing/2014/main" id="{8735AC42-64D5-3FBC-34F0-C9476E36729F}"/>
              </a:ext>
            </a:extLst>
          </p:cNvPr>
          <p:cNvSpPr>
            <a:spLocks noGrp="1"/>
          </p:cNvSpPr>
          <p:nvPr>
            <p:ph type="title"/>
          </p:nvPr>
        </p:nvSpPr>
        <p:spPr>
          <a:xfrm>
            <a:off x="591312" y="655754"/>
            <a:ext cx="11009376" cy="1392502"/>
          </a:xfrm>
        </p:spPr>
        <p:txBody>
          <a:bodyPr vert="horz" lIns="91440" tIns="45720" rIns="91440" bIns="45720" rtlCol="0" anchor="t">
            <a:normAutofit/>
          </a:bodyPr>
          <a:lstStyle/>
          <a:p>
            <a:pPr algn="ctr"/>
            <a:r>
              <a:rPr lang="en-US" sz="8000" dirty="0">
                <a:solidFill>
                  <a:schemeClr val="tx2"/>
                </a:solidFill>
                <a:latin typeface="+mn-lt"/>
              </a:rPr>
              <a:t>Who are we?</a:t>
            </a:r>
          </a:p>
        </p:txBody>
      </p:sp>
      <p:sp>
        <p:nvSpPr>
          <p:cNvPr id="4" name="Title 1">
            <a:extLst>
              <a:ext uri="{FF2B5EF4-FFF2-40B4-BE49-F238E27FC236}">
                <a16:creationId xmlns:a16="http://schemas.microsoft.com/office/drawing/2014/main" id="{A8472E1B-2E96-333F-DEDE-AAACFBF4F0B8}"/>
              </a:ext>
            </a:extLst>
          </p:cNvPr>
          <p:cNvSpPr txBox="1">
            <a:spLocks/>
          </p:cNvSpPr>
          <p:nvPr/>
        </p:nvSpPr>
        <p:spPr>
          <a:xfrm>
            <a:off x="847344" y="3127143"/>
            <a:ext cx="5397688" cy="3365203"/>
          </a:xfrm>
          <a:prstGeom prst="rect">
            <a:avLst/>
          </a:prstGeom>
        </p:spPr>
        <p:txBody>
          <a:bodyPr vert="horz" wrap="square" lIns="91440" tIns="45720" rIns="91440" bIns="45720" rtlCol="0" anchor="ctr" anchorCtr="1">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457200" indent="-457200">
              <a:lnSpc>
                <a:spcPct val="150000"/>
              </a:lnSpc>
              <a:buFont typeface="Arial" panose="020B0604020202020204" pitchFamily="34" charset="0"/>
              <a:buChar char="•"/>
            </a:pPr>
            <a:r>
              <a:rPr lang="en-US" sz="2800" dirty="0">
                <a:solidFill>
                  <a:schemeClr val="tx2"/>
                </a:solidFill>
                <a:latin typeface="Avenir Next" panose="020B0503020202020204" pitchFamily="34" charset="0"/>
              </a:rPr>
              <a:t>Positive</a:t>
            </a:r>
          </a:p>
          <a:p>
            <a:pPr marL="457200" indent="-457200">
              <a:lnSpc>
                <a:spcPct val="150000"/>
              </a:lnSpc>
              <a:buFont typeface="Arial" panose="020B0604020202020204" pitchFamily="34" charset="0"/>
              <a:buChar char="•"/>
            </a:pPr>
            <a:r>
              <a:rPr lang="en-US" sz="2800" dirty="0">
                <a:solidFill>
                  <a:schemeClr val="tx2"/>
                </a:solidFill>
                <a:latin typeface="Avenir Next" panose="020B0503020202020204" pitchFamily="34" charset="0"/>
              </a:rPr>
              <a:t>Organised</a:t>
            </a:r>
          </a:p>
          <a:p>
            <a:pPr marL="457200" indent="-457200">
              <a:lnSpc>
                <a:spcPct val="150000"/>
              </a:lnSpc>
              <a:buFont typeface="Arial" panose="020B0604020202020204" pitchFamily="34" charset="0"/>
              <a:buChar char="•"/>
            </a:pPr>
            <a:r>
              <a:rPr lang="en-US" sz="2800" dirty="0">
                <a:solidFill>
                  <a:schemeClr val="tx2"/>
                </a:solidFill>
                <a:latin typeface="Avenir Next" panose="020B0503020202020204" pitchFamily="34" charset="0"/>
              </a:rPr>
              <a:t>Approachable</a:t>
            </a:r>
          </a:p>
          <a:p>
            <a:pPr>
              <a:lnSpc>
                <a:spcPct val="150000"/>
              </a:lnSpc>
            </a:pPr>
            <a:endParaRPr lang="en-US" sz="2800" dirty="0">
              <a:solidFill>
                <a:schemeClr val="tx2"/>
              </a:solidFill>
              <a:latin typeface="Avenir Next" panose="020B0503020202020204" pitchFamily="34" charset="0"/>
            </a:endParaRPr>
          </a:p>
          <a:p>
            <a:pPr marL="457200" indent="-457200">
              <a:lnSpc>
                <a:spcPct val="150000"/>
              </a:lnSpc>
              <a:buFont typeface="Arial" panose="020B0604020202020204" pitchFamily="34" charset="0"/>
              <a:buChar char="•"/>
            </a:pPr>
            <a:endParaRPr lang="en-US" sz="2800" dirty="0">
              <a:solidFill>
                <a:schemeClr val="tx2"/>
              </a:solidFill>
              <a:latin typeface="Avenir Next" panose="020B0503020202020204" pitchFamily="34" charset="0"/>
            </a:endParaRPr>
          </a:p>
          <a:p>
            <a:pPr marL="457200" indent="-457200">
              <a:lnSpc>
                <a:spcPct val="150000"/>
              </a:lnSpc>
              <a:buFont typeface="Arial" panose="020B0604020202020204" pitchFamily="34" charset="0"/>
              <a:buChar char="•"/>
            </a:pPr>
            <a:endParaRPr lang="en-US" sz="2800" dirty="0">
              <a:solidFill>
                <a:schemeClr val="tx2"/>
              </a:solidFill>
              <a:latin typeface="Avenir Next" panose="020B0503020202020204" pitchFamily="34" charset="0"/>
            </a:endParaRPr>
          </a:p>
        </p:txBody>
      </p:sp>
      <p:sp>
        <p:nvSpPr>
          <p:cNvPr id="5" name="Title 1">
            <a:extLst>
              <a:ext uri="{FF2B5EF4-FFF2-40B4-BE49-F238E27FC236}">
                <a16:creationId xmlns:a16="http://schemas.microsoft.com/office/drawing/2014/main" id="{D2322C77-AA26-E4B4-8EF3-6A8000A96298}"/>
              </a:ext>
            </a:extLst>
          </p:cNvPr>
          <p:cNvSpPr txBox="1">
            <a:spLocks/>
          </p:cNvSpPr>
          <p:nvPr/>
        </p:nvSpPr>
        <p:spPr>
          <a:xfrm>
            <a:off x="5401056" y="2474929"/>
            <a:ext cx="5397688" cy="3365203"/>
          </a:xfrm>
          <a:prstGeom prst="rect">
            <a:avLst/>
          </a:prstGeom>
        </p:spPr>
        <p:txBody>
          <a:bodyPr vert="horz" wrap="square" lIns="91440" tIns="45720" rIns="91440" bIns="45720" rtlCol="0" anchor="ctr" anchorCtr="1">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457200" indent="-457200">
              <a:lnSpc>
                <a:spcPct val="150000"/>
              </a:lnSpc>
              <a:buFont typeface="Arial" panose="020B0604020202020204" pitchFamily="34" charset="0"/>
              <a:buChar char="•"/>
            </a:pPr>
            <a:r>
              <a:rPr lang="en-US" sz="2800" dirty="0">
                <a:solidFill>
                  <a:schemeClr val="tx2"/>
                </a:solidFill>
                <a:latin typeface="Avenir Next" panose="020B0503020202020204" pitchFamily="34" charset="0"/>
              </a:rPr>
              <a:t>Good communicator</a:t>
            </a:r>
          </a:p>
          <a:p>
            <a:pPr marL="457200" indent="-457200">
              <a:lnSpc>
                <a:spcPct val="150000"/>
              </a:lnSpc>
              <a:buFont typeface="Arial" panose="020B0604020202020204" pitchFamily="34" charset="0"/>
              <a:buChar char="•"/>
            </a:pPr>
            <a:r>
              <a:rPr lang="en-US" sz="2800" dirty="0">
                <a:solidFill>
                  <a:schemeClr val="tx2"/>
                </a:solidFill>
                <a:latin typeface="Avenir Next" panose="020B0503020202020204" pitchFamily="34" charset="0"/>
              </a:rPr>
              <a:t>Inspiring</a:t>
            </a:r>
          </a:p>
          <a:p>
            <a:pPr marL="457200" indent="-457200">
              <a:lnSpc>
                <a:spcPct val="150000"/>
              </a:lnSpc>
              <a:buFont typeface="Arial" panose="020B0604020202020204" pitchFamily="34" charset="0"/>
              <a:buChar char="•"/>
            </a:pPr>
            <a:r>
              <a:rPr lang="en-US" sz="2800" dirty="0">
                <a:solidFill>
                  <a:schemeClr val="tx2"/>
                </a:solidFill>
                <a:latin typeface="Avenir Next" panose="020B0503020202020204" pitchFamily="34" charset="0"/>
              </a:rPr>
              <a:t>Courageous</a:t>
            </a:r>
          </a:p>
          <a:p>
            <a:pPr marL="457200" indent="-457200">
              <a:lnSpc>
                <a:spcPct val="150000"/>
              </a:lnSpc>
              <a:buFont typeface="Arial" panose="020B0604020202020204" pitchFamily="34" charset="0"/>
              <a:buChar char="•"/>
            </a:pPr>
            <a:endParaRPr lang="en-US" sz="2800" dirty="0">
              <a:solidFill>
                <a:schemeClr val="tx2"/>
              </a:solidFill>
              <a:latin typeface="Avenir Next" panose="020B0503020202020204" pitchFamily="34" charset="0"/>
            </a:endParaRPr>
          </a:p>
        </p:txBody>
      </p:sp>
    </p:spTree>
    <p:extLst>
      <p:ext uri="{BB962C8B-B14F-4D97-AF65-F5344CB8AC3E}">
        <p14:creationId xmlns:p14="http://schemas.microsoft.com/office/powerpoint/2010/main" val="252255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a:extLst>
            <a:ext uri="{FF2B5EF4-FFF2-40B4-BE49-F238E27FC236}">
              <a16:creationId xmlns:a16="http://schemas.microsoft.com/office/drawing/2014/main" id="{F0CFD1DA-C708-AD2F-31AB-CBA14F00A020}"/>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D5D0D81E-9EEF-9B3F-EFAD-72A83C27BCD7}"/>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38" name="Title 1">
            <a:extLst>
              <a:ext uri="{FF2B5EF4-FFF2-40B4-BE49-F238E27FC236}">
                <a16:creationId xmlns:a16="http://schemas.microsoft.com/office/drawing/2014/main" id="{25C3B7E1-EE86-0A5B-DB5E-E76F920A18CB}"/>
              </a:ext>
            </a:extLst>
          </p:cNvPr>
          <p:cNvSpPr>
            <a:spLocks noGrp="1"/>
          </p:cNvSpPr>
          <p:nvPr>
            <p:ph type="title"/>
          </p:nvPr>
        </p:nvSpPr>
        <p:spPr>
          <a:xfrm>
            <a:off x="691124" y="654465"/>
            <a:ext cx="8897851" cy="830673"/>
          </a:xfrm>
        </p:spPr>
        <p:txBody>
          <a:bodyPr vert="horz" lIns="91440" tIns="45720" rIns="91440" bIns="45720" rtlCol="0" anchor="t">
            <a:normAutofit/>
          </a:bodyPr>
          <a:lstStyle/>
          <a:p>
            <a:r>
              <a:rPr lang="en-US" dirty="0">
                <a:solidFill>
                  <a:schemeClr val="tx2"/>
                </a:solidFill>
                <a:latin typeface="+mn-lt"/>
              </a:rPr>
              <a:t>Intrinsic vs Extrinsic Motivation</a:t>
            </a:r>
          </a:p>
        </p:txBody>
      </p:sp>
      <p:sp>
        <p:nvSpPr>
          <p:cNvPr id="2" name="Title 1">
            <a:extLst>
              <a:ext uri="{FF2B5EF4-FFF2-40B4-BE49-F238E27FC236}">
                <a16:creationId xmlns:a16="http://schemas.microsoft.com/office/drawing/2014/main" id="{D3991E80-08A3-8F24-7A0C-0B9F145FF0F0}"/>
              </a:ext>
            </a:extLst>
          </p:cNvPr>
          <p:cNvSpPr txBox="1">
            <a:spLocks/>
          </p:cNvSpPr>
          <p:nvPr/>
        </p:nvSpPr>
        <p:spPr>
          <a:xfrm>
            <a:off x="468042" y="2607157"/>
            <a:ext cx="9828897" cy="1643527"/>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GB" sz="2800" dirty="0">
                <a:solidFill>
                  <a:schemeClr val="tx1"/>
                </a:solidFill>
                <a:latin typeface="+mn-lt"/>
              </a:rPr>
              <a:t>Intrinsic – </a:t>
            </a:r>
            <a:r>
              <a:rPr lang="en-GB" sz="2800" b="1" dirty="0">
                <a:solidFill>
                  <a:schemeClr val="tx1"/>
                </a:solidFill>
                <a:latin typeface="+mn-lt"/>
              </a:rPr>
              <a:t>In</a:t>
            </a:r>
            <a:r>
              <a:rPr lang="en-GB" sz="2800" dirty="0">
                <a:solidFill>
                  <a:schemeClr val="tx1"/>
                </a:solidFill>
                <a:latin typeface="+mn-lt"/>
              </a:rPr>
              <a:t>ternal</a:t>
            </a:r>
          </a:p>
          <a:p>
            <a:pPr algn="ctr"/>
            <a:endParaRPr lang="en-GB" sz="2800" dirty="0">
              <a:solidFill>
                <a:schemeClr val="tx1"/>
              </a:solidFill>
              <a:latin typeface="+mn-lt"/>
            </a:endParaRPr>
          </a:p>
          <a:p>
            <a:pPr algn="ctr"/>
            <a:endParaRPr lang="en-GB" sz="2800" dirty="0">
              <a:solidFill>
                <a:schemeClr val="tx1"/>
              </a:solidFill>
              <a:latin typeface="+mn-lt"/>
            </a:endParaRPr>
          </a:p>
          <a:p>
            <a:pPr algn="ctr"/>
            <a:r>
              <a:rPr lang="en-GB" sz="2800" dirty="0">
                <a:solidFill>
                  <a:schemeClr val="tx1"/>
                </a:solidFill>
                <a:latin typeface="+mn-lt"/>
              </a:rPr>
              <a:t>Extrinsic - </a:t>
            </a:r>
            <a:r>
              <a:rPr lang="en-GB" sz="2800" b="1" dirty="0" err="1">
                <a:solidFill>
                  <a:schemeClr val="tx1"/>
                </a:solidFill>
                <a:latin typeface="+mn-lt"/>
              </a:rPr>
              <a:t>EX</a:t>
            </a:r>
            <a:r>
              <a:rPr lang="en-GB" sz="2800" dirty="0" err="1">
                <a:solidFill>
                  <a:schemeClr val="tx1"/>
                </a:solidFill>
                <a:latin typeface="+mn-lt"/>
              </a:rPr>
              <a:t>ternal</a:t>
            </a:r>
            <a:endParaRPr lang="en-GB" sz="2800" dirty="0">
              <a:solidFill>
                <a:schemeClr val="tx1"/>
              </a:solidFill>
              <a:latin typeface="+mn-lt"/>
            </a:endParaRPr>
          </a:p>
        </p:txBody>
      </p:sp>
    </p:spTree>
    <p:extLst>
      <p:ext uri="{BB962C8B-B14F-4D97-AF65-F5344CB8AC3E}">
        <p14:creationId xmlns:p14="http://schemas.microsoft.com/office/powerpoint/2010/main" val="133569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a:extLst>
            <a:ext uri="{FF2B5EF4-FFF2-40B4-BE49-F238E27FC236}">
              <a16:creationId xmlns:a16="http://schemas.microsoft.com/office/drawing/2014/main" id="{2B6AC55A-806E-C36F-CD7A-1CD0BC365051}"/>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FEBE4546-1A51-F840-9302-815CA729DE4A}"/>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38" name="Title 1">
            <a:extLst>
              <a:ext uri="{FF2B5EF4-FFF2-40B4-BE49-F238E27FC236}">
                <a16:creationId xmlns:a16="http://schemas.microsoft.com/office/drawing/2014/main" id="{4530AEBE-E576-E7AC-C219-DA5276ABBFF2}"/>
              </a:ext>
            </a:extLst>
          </p:cNvPr>
          <p:cNvSpPr>
            <a:spLocks noGrp="1"/>
          </p:cNvSpPr>
          <p:nvPr>
            <p:ph type="title"/>
          </p:nvPr>
        </p:nvSpPr>
        <p:spPr>
          <a:xfrm>
            <a:off x="691124" y="654465"/>
            <a:ext cx="8897851" cy="830673"/>
          </a:xfrm>
        </p:spPr>
        <p:txBody>
          <a:bodyPr vert="horz" lIns="91440" tIns="45720" rIns="91440" bIns="45720" rtlCol="0" anchor="t">
            <a:normAutofit/>
          </a:bodyPr>
          <a:lstStyle/>
          <a:p>
            <a:r>
              <a:rPr lang="en-US" dirty="0">
                <a:solidFill>
                  <a:schemeClr val="tx2"/>
                </a:solidFill>
                <a:latin typeface="+mn-lt"/>
              </a:rPr>
              <a:t>Discuss</a:t>
            </a:r>
          </a:p>
        </p:txBody>
      </p:sp>
      <p:sp>
        <p:nvSpPr>
          <p:cNvPr id="2" name="Title 1">
            <a:extLst>
              <a:ext uri="{FF2B5EF4-FFF2-40B4-BE49-F238E27FC236}">
                <a16:creationId xmlns:a16="http://schemas.microsoft.com/office/drawing/2014/main" id="{A7554CA8-F8AD-4D0D-B6E2-5EFA4C25E2A2}"/>
              </a:ext>
            </a:extLst>
          </p:cNvPr>
          <p:cNvSpPr txBox="1">
            <a:spLocks/>
          </p:cNvSpPr>
          <p:nvPr/>
        </p:nvSpPr>
        <p:spPr>
          <a:xfrm>
            <a:off x="6737882" y="3249106"/>
            <a:ext cx="3200400" cy="48013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GB" sz="2800" dirty="0">
                <a:solidFill>
                  <a:schemeClr val="tx1"/>
                </a:solidFill>
                <a:latin typeface="+mn-lt"/>
              </a:rPr>
              <a:t>Extrinsic - </a:t>
            </a:r>
            <a:r>
              <a:rPr lang="en-GB" sz="2800" b="1" dirty="0" err="1">
                <a:solidFill>
                  <a:schemeClr val="tx1"/>
                </a:solidFill>
                <a:latin typeface="+mn-lt"/>
              </a:rPr>
              <a:t>EX</a:t>
            </a:r>
            <a:r>
              <a:rPr lang="en-GB" sz="2800" dirty="0" err="1">
                <a:solidFill>
                  <a:schemeClr val="tx1"/>
                </a:solidFill>
                <a:latin typeface="+mn-lt"/>
              </a:rPr>
              <a:t>ternal</a:t>
            </a:r>
            <a:endParaRPr lang="en-GB" sz="2800" dirty="0">
              <a:solidFill>
                <a:schemeClr val="tx1"/>
              </a:solidFill>
              <a:latin typeface="+mn-lt"/>
            </a:endParaRPr>
          </a:p>
        </p:txBody>
      </p:sp>
      <p:sp>
        <p:nvSpPr>
          <p:cNvPr id="3" name="Title 1">
            <a:extLst>
              <a:ext uri="{FF2B5EF4-FFF2-40B4-BE49-F238E27FC236}">
                <a16:creationId xmlns:a16="http://schemas.microsoft.com/office/drawing/2014/main" id="{CCC5E91A-70CB-5F0C-503B-8F9B656B4E86}"/>
              </a:ext>
            </a:extLst>
          </p:cNvPr>
          <p:cNvSpPr txBox="1">
            <a:spLocks/>
          </p:cNvSpPr>
          <p:nvPr/>
        </p:nvSpPr>
        <p:spPr>
          <a:xfrm>
            <a:off x="1772615" y="3188855"/>
            <a:ext cx="3200400" cy="48013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GB" sz="2800" dirty="0">
                <a:solidFill>
                  <a:schemeClr val="tx1"/>
                </a:solidFill>
                <a:latin typeface="+mn-lt"/>
              </a:rPr>
              <a:t>Intrinsic – </a:t>
            </a:r>
            <a:r>
              <a:rPr lang="en-GB" sz="2800" b="1" dirty="0">
                <a:solidFill>
                  <a:schemeClr val="tx1"/>
                </a:solidFill>
                <a:latin typeface="+mn-lt"/>
              </a:rPr>
              <a:t>In</a:t>
            </a:r>
            <a:r>
              <a:rPr lang="en-GB" sz="2800" dirty="0">
                <a:solidFill>
                  <a:schemeClr val="tx1"/>
                </a:solidFill>
                <a:latin typeface="+mn-lt"/>
              </a:rPr>
              <a:t>ternal</a:t>
            </a:r>
          </a:p>
        </p:txBody>
      </p:sp>
      <p:sp>
        <p:nvSpPr>
          <p:cNvPr id="4" name="Title 1">
            <a:extLst>
              <a:ext uri="{FF2B5EF4-FFF2-40B4-BE49-F238E27FC236}">
                <a16:creationId xmlns:a16="http://schemas.microsoft.com/office/drawing/2014/main" id="{52E40FD9-550E-5C1C-ABA0-826A98B6675A}"/>
              </a:ext>
            </a:extLst>
          </p:cNvPr>
          <p:cNvSpPr txBox="1">
            <a:spLocks/>
          </p:cNvSpPr>
          <p:nvPr/>
        </p:nvSpPr>
        <p:spPr>
          <a:xfrm>
            <a:off x="3753814" y="1826740"/>
            <a:ext cx="4096223" cy="48013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GB" sz="2800" dirty="0">
                <a:solidFill>
                  <a:schemeClr val="tx1"/>
                </a:solidFill>
                <a:latin typeface="+mn-lt"/>
              </a:rPr>
              <a:t>What does it look like?</a:t>
            </a:r>
          </a:p>
        </p:txBody>
      </p:sp>
      <p:sp>
        <p:nvSpPr>
          <p:cNvPr id="5" name="Title 1">
            <a:extLst>
              <a:ext uri="{FF2B5EF4-FFF2-40B4-BE49-F238E27FC236}">
                <a16:creationId xmlns:a16="http://schemas.microsoft.com/office/drawing/2014/main" id="{7AF44A6A-87B7-AB6E-818F-58F1CE5C0539}"/>
              </a:ext>
            </a:extLst>
          </p:cNvPr>
          <p:cNvSpPr txBox="1">
            <a:spLocks/>
          </p:cNvSpPr>
          <p:nvPr/>
        </p:nvSpPr>
        <p:spPr>
          <a:xfrm>
            <a:off x="3753813" y="4952823"/>
            <a:ext cx="4096223" cy="48013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GB" sz="2800" dirty="0">
                <a:solidFill>
                  <a:schemeClr val="tx1"/>
                </a:solidFill>
                <a:latin typeface="+mn-lt"/>
              </a:rPr>
              <a:t>What does it feel like?</a:t>
            </a:r>
          </a:p>
        </p:txBody>
      </p:sp>
    </p:spTree>
    <p:extLst>
      <p:ext uri="{BB962C8B-B14F-4D97-AF65-F5344CB8AC3E}">
        <p14:creationId xmlns:p14="http://schemas.microsoft.com/office/powerpoint/2010/main" val="382080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a:extLst>
            <a:ext uri="{FF2B5EF4-FFF2-40B4-BE49-F238E27FC236}">
              <a16:creationId xmlns:a16="http://schemas.microsoft.com/office/drawing/2014/main" id="{295BEAED-6C07-E8FF-862D-BE3CBCBAB399}"/>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5C321C79-65A5-016C-CC0E-4F3EBCECBB0B}"/>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pic>
        <p:nvPicPr>
          <p:cNvPr id="4" name="Picture 3" descr="A close-up of a document&#10;&#10;AI-generated content may be incorrect.">
            <a:extLst>
              <a:ext uri="{FF2B5EF4-FFF2-40B4-BE49-F238E27FC236}">
                <a16:creationId xmlns:a16="http://schemas.microsoft.com/office/drawing/2014/main" id="{3704DC4F-79A4-C572-40E7-4974153B6CFA}"/>
              </a:ext>
            </a:extLst>
          </p:cNvPr>
          <p:cNvPicPr>
            <a:picLocks noChangeAspect="1"/>
          </p:cNvPicPr>
          <p:nvPr/>
        </p:nvPicPr>
        <p:blipFill>
          <a:blip r:embed="rId3"/>
          <a:stretch>
            <a:fillRect/>
          </a:stretch>
        </p:blipFill>
        <p:spPr>
          <a:xfrm rot="5400000">
            <a:off x="3190818" y="-2659253"/>
            <a:ext cx="5810366" cy="12176505"/>
          </a:xfrm>
          <a:prstGeom prst="rect">
            <a:avLst/>
          </a:prstGeom>
        </p:spPr>
      </p:pic>
    </p:spTree>
    <p:extLst>
      <p:ext uri="{BB962C8B-B14F-4D97-AF65-F5344CB8AC3E}">
        <p14:creationId xmlns:p14="http://schemas.microsoft.com/office/powerpoint/2010/main" val="3950080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F21D7-763A-E48B-84A1-C029C041F32D}"/>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D42592C0-83EE-CA91-2C68-27A478361184}"/>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4" name="Title 1">
            <a:extLst>
              <a:ext uri="{FF2B5EF4-FFF2-40B4-BE49-F238E27FC236}">
                <a16:creationId xmlns:a16="http://schemas.microsoft.com/office/drawing/2014/main" id="{0854BC52-EE02-5393-DBA5-7BA8B5607A53}"/>
              </a:ext>
            </a:extLst>
          </p:cNvPr>
          <p:cNvSpPr txBox="1">
            <a:spLocks/>
          </p:cNvSpPr>
          <p:nvPr/>
        </p:nvSpPr>
        <p:spPr>
          <a:xfrm>
            <a:off x="6619461" y="1344886"/>
            <a:ext cx="4040960" cy="4856714"/>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342900" indent="-342900" algn="ctr">
              <a:buFont typeface="Arial" panose="020B0604020202020204" pitchFamily="34" charset="0"/>
              <a:buChar char="•"/>
            </a:pPr>
            <a:r>
              <a:rPr lang="en-GB" sz="2800" b="1" dirty="0">
                <a:solidFill>
                  <a:schemeClr val="tx1"/>
                </a:solidFill>
                <a:latin typeface="+mn-lt"/>
              </a:rPr>
              <a:t>Competence </a:t>
            </a:r>
            <a:r>
              <a:rPr lang="en-GB" sz="2800" dirty="0">
                <a:solidFill>
                  <a:schemeClr val="tx1"/>
                </a:solidFill>
                <a:latin typeface="+mn-lt"/>
              </a:rPr>
              <a:t>– student’s skill on an instrument</a:t>
            </a:r>
          </a:p>
          <a:p>
            <a:pPr marL="342900" indent="-342900" algn="ctr">
              <a:buFont typeface="Arial" panose="020B0604020202020204" pitchFamily="34" charset="0"/>
              <a:buChar char="•"/>
            </a:pPr>
            <a:endParaRPr lang="en-GB" sz="2800" b="1" dirty="0">
              <a:solidFill>
                <a:schemeClr val="tx1"/>
              </a:solidFill>
              <a:latin typeface="+mn-lt"/>
            </a:endParaRPr>
          </a:p>
          <a:p>
            <a:pPr marL="342900" indent="-342900" algn="ctr">
              <a:buFont typeface="Arial" panose="020B0604020202020204" pitchFamily="34" charset="0"/>
              <a:buChar char="•"/>
            </a:pPr>
            <a:r>
              <a:rPr lang="en-GB" sz="2800" b="1" dirty="0">
                <a:solidFill>
                  <a:schemeClr val="tx1"/>
                </a:solidFill>
                <a:latin typeface="+mn-lt"/>
              </a:rPr>
              <a:t>Relatedness </a:t>
            </a:r>
            <a:r>
              <a:rPr lang="en-GB" sz="2800" dirty="0">
                <a:solidFill>
                  <a:schemeClr val="tx1"/>
                </a:solidFill>
                <a:latin typeface="+mn-lt"/>
              </a:rPr>
              <a:t>– student’s connection with the environment</a:t>
            </a:r>
            <a:endParaRPr lang="en-GB" sz="2800" b="1" dirty="0">
              <a:solidFill>
                <a:schemeClr val="tx1"/>
              </a:solidFill>
              <a:latin typeface="+mn-lt"/>
            </a:endParaRPr>
          </a:p>
          <a:p>
            <a:pPr marL="342900" indent="-342900" algn="ctr">
              <a:buFont typeface="Arial" panose="020B0604020202020204" pitchFamily="34" charset="0"/>
              <a:buChar char="•"/>
            </a:pPr>
            <a:endParaRPr lang="en-GB" sz="2800" b="1" dirty="0">
              <a:solidFill>
                <a:schemeClr val="tx1"/>
              </a:solidFill>
              <a:latin typeface="+mn-lt"/>
            </a:endParaRPr>
          </a:p>
          <a:p>
            <a:pPr marL="342900" indent="-342900" algn="ctr">
              <a:buFont typeface="Arial" panose="020B0604020202020204" pitchFamily="34" charset="0"/>
              <a:buChar char="•"/>
            </a:pPr>
            <a:r>
              <a:rPr lang="en-GB" sz="2800" b="1" dirty="0">
                <a:solidFill>
                  <a:schemeClr val="tx1"/>
                </a:solidFill>
                <a:latin typeface="+mn-lt"/>
              </a:rPr>
              <a:t>Autonomy</a:t>
            </a:r>
            <a:r>
              <a:rPr lang="en-GB" sz="2800" dirty="0">
                <a:solidFill>
                  <a:schemeClr val="tx1"/>
                </a:solidFill>
                <a:latin typeface="+mn-lt"/>
              </a:rPr>
              <a:t> – students have ownership over their own learning</a:t>
            </a:r>
          </a:p>
          <a:p>
            <a:pPr marL="342900" indent="-342900" algn="ctr">
              <a:buFont typeface="Arial" panose="020B0604020202020204" pitchFamily="34" charset="0"/>
              <a:buChar char="•"/>
            </a:pPr>
            <a:endParaRPr lang="en-GB" sz="3600" dirty="0">
              <a:solidFill>
                <a:schemeClr val="tx1"/>
              </a:solidFill>
              <a:latin typeface="+mn-lt"/>
            </a:endParaRPr>
          </a:p>
        </p:txBody>
      </p:sp>
      <p:sp>
        <p:nvSpPr>
          <p:cNvPr id="2" name="Title 1">
            <a:extLst>
              <a:ext uri="{FF2B5EF4-FFF2-40B4-BE49-F238E27FC236}">
                <a16:creationId xmlns:a16="http://schemas.microsoft.com/office/drawing/2014/main" id="{A577B14E-BC7D-7DE3-DE5F-41CD1291229D}"/>
              </a:ext>
            </a:extLst>
          </p:cNvPr>
          <p:cNvSpPr txBox="1">
            <a:spLocks/>
          </p:cNvSpPr>
          <p:nvPr/>
        </p:nvSpPr>
        <p:spPr>
          <a:xfrm>
            <a:off x="537667" y="2517515"/>
            <a:ext cx="5034873" cy="1255728"/>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GB" sz="2800" dirty="0">
                <a:solidFill>
                  <a:schemeClr val="tx1"/>
                </a:solidFill>
                <a:latin typeface="+mn-lt"/>
              </a:rPr>
              <a:t>Think about ways in which we can support the three psychological needs</a:t>
            </a:r>
          </a:p>
        </p:txBody>
      </p:sp>
    </p:spTree>
    <p:extLst>
      <p:ext uri="{BB962C8B-B14F-4D97-AF65-F5344CB8AC3E}">
        <p14:creationId xmlns:p14="http://schemas.microsoft.com/office/powerpoint/2010/main" val="63044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a:extLst>
            <a:ext uri="{FF2B5EF4-FFF2-40B4-BE49-F238E27FC236}">
              <a16:creationId xmlns:a16="http://schemas.microsoft.com/office/drawing/2014/main" id="{A1407F3D-DE7E-BB07-2B87-F027ACA541A2}"/>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EFEF632E-D634-0E62-0699-70A09A3AD108}"/>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2" name="Title 1">
            <a:extLst>
              <a:ext uri="{FF2B5EF4-FFF2-40B4-BE49-F238E27FC236}">
                <a16:creationId xmlns:a16="http://schemas.microsoft.com/office/drawing/2014/main" id="{C798C58A-8B74-88D9-EF43-8BE0AF64624C}"/>
              </a:ext>
            </a:extLst>
          </p:cNvPr>
          <p:cNvSpPr txBox="1">
            <a:spLocks/>
          </p:cNvSpPr>
          <p:nvPr/>
        </p:nvSpPr>
        <p:spPr>
          <a:xfrm>
            <a:off x="585204" y="1970708"/>
            <a:ext cx="11021592" cy="319472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GB" sz="3200" dirty="0">
                <a:solidFill>
                  <a:schemeClr val="tx1"/>
                </a:solidFill>
              </a:rPr>
              <a:t>“Teachers, parents, and peers of music students can do things to ensure that basic psychological needs are fulfilled—providing opportunities for </a:t>
            </a:r>
            <a:r>
              <a:rPr lang="en-GB" sz="3200" b="1" i="1" u="sng" dirty="0">
                <a:solidFill>
                  <a:schemeClr val="tx1"/>
                </a:solidFill>
              </a:rPr>
              <a:t>competence</a:t>
            </a:r>
            <a:r>
              <a:rPr lang="en-GB" sz="3200" dirty="0">
                <a:solidFill>
                  <a:schemeClr val="tx1"/>
                </a:solidFill>
              </a:rPr>
              <a:t> motivation, providing an environment of social connectedness and belongingness to support </a:t>
            </a:r>
            <a:r>
              <a:rPr lang="en-GB" sz="3200" b="1" i="1" u="sng" dirty="0">
                <a:solidFill>
                  <a:schemeClr val="tx1"/>
                </a:solidFill>
              </a:rPr>
              <a:t>relatedness</a:t>
            </a:r>
            <a:r>
              <a:rPr lang="en-GB" sz="3200" dirty="0">
                <a:solidFill>
                  <a:schemeClr val="tx1"/>
                </a:solidFill>
              </a:rPr>
              <a:t>, and providing choice, acknowledging feelings, and nurturing inner motivational resources to support </a:t>
            </a:r>
            <a:r>
              <a:rPr lang="en-GB" sz="3200" b="1" i="1" u="sng" dirty="0">
                <a:solidFill>
                  <a:schemeClr val="tx1"/>
                </a:solidFill>
              </a:rPr>
              <a:t>autonomy</a:t>
            </a:r>
            <a:r>
              <a:rPr lang="en-GB" sz="3200" dirty="0">
                <a:solidFill>
                  <a:schemeClr val="tx1"/>
                </a:solidFill>
              </a:rPr>
              <a:t>.” (Evans 2015: 77)</a:t>
            </a:r>
          </a:p>
        </p:txBody>
      </p:sp>
      <p:sp>
        <p:nvSpPr>
          <p:cNvPr id="3" name="Title 1">
            <a:extLst>
              <a:ext uri="{FF2B5EF4-FFF2-40B4-BE49-F238E27FC236}">
                <a16:creationId xmlns:a16="http://schemas.microsoft.com/office/drawing/2014/main" id="{32CF5C6F-F688-3512-E3BB-6659C6682443}"/>
              </a:ext>
            </a:extLst>
          </p:cNvPr>
          <p:cNvSpPr>
            <a:spLocks noGrp="1"/>
          </p:cNvSpPr>
          <p:nvPr>
            <p:ph type="title"/>
          </p:nvPr>
        </p:nvSpPr>
        <p:spPr>
          <a:xfrm>
            <a:off x="691124" y="654465"/>
            <a:ext cx="8897851" cy="830673"/>
          </a:xfrm>
        </p:spPr>
        <p:txBody>
          <a:bodyPr vert="horz" lIns="91440" tIns="45720" rIns="91440" bIns="45720" rtlCol="0" anchor="t">
            <a:normAutofit/>
          </a:bodyPr>
          <a:lstStyle/>
          <a:p>
            <a:r>
              <a:rPr lang="en-US" dirty="0">
                <a:solidFill>
                  <a:schemeClr val="tx2"/>
                </a:solidFill>
                <a:latin typeface="+mn-lt"/>
              </a:rPr>
              <a:t>To finish…</a:t>
            </a:r>
          </a:p>
        </p:txBody>
      </p:sp>
    </p:spTree>
    <p:extLst>
      <p:ext uri="{BB962C8B-B14F-4D97-AF65-F5344CB8AC3E}">
        <p14:creationId xmlns:p14="http://schemas.microsoft.com/office/powerpoint/2010/main" val="2415187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a:extLst>
            <a:ext uri="{FF2B5EF4-FFF2-40B4-BE49-F238E27FC236}">
              <a16:creationId xmlns:a16="http://schemas.microsoft.com/office/drawing/2014/main" id="{6CC30BED-7003-3885-A860-347F9B2E5753}"/>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14542DD5-B3EA-1087-8F2F-BCD5677B9829}"/>
              </a:ext>
            </a:extLst>
          </p:cNvPr>
          <p:cNvPicPr>
            <a:picLocks noChangeAspect="1"/>
          </p:cNvPicPr>
          <p:nvPr/>
        </p:nvPicPr>
        <p:blipFill rotWithShape="1">
          <a:blip r:embed="rId2">
            <a:alphaModFix amt="30000"/>
          </a:blip>
          <a:srcRect r="-1" b="15708"/>
          <a:stretch/>
        </p:blipFill>
        <p:spPr>
          <a:xfrm>
            <a:off x="0" y="10"/>
            <a:ext cx="12188932" cy="6857990"/>
          </a:xfrm>
          <a:prstGeom prst="rect">
            <a:avLst/>
          </a:prstGeom>
        </p:spPr>
      </p:pic>
      <p:sp>
        <p:nvSpPr>
          <p:cNvPr id="2" name="Title 1">
            <a:extLst>
              <a:ext uri="{FF2B5EF4-FFF2-40B4-BE49-F238E27FC236}">
                <a16:creationId xmlns:a16="http://schemas.microsoft.com/office/drawing/2014/main" id="{FD7539A8-3D94-16D8-5DC6-BFF48BF82332}"/>
              </a:ext>
            </a:extLst>
          </p:cNvPr>
          <p:cNvSpPr txBox="1">
            <a:spLocks/>
          </p:cNvSpPr>
          <p:nvPr/>
        </p:nvSpPr>
        <p:spPr>
          <a:xfrm>
            <a:off x="1169725" y="2139593"/>
            <a:ext cx="9247490" cy="2806922"/>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GB" sz="2800" dirty="0">
                <a:solidFill>
                  <a:schemeClr val="tx1"/>
                </a:solidFill>
              </a:rPr>
              <a:t>I'm struggling at the moment, with whole group disruption. It's a low but constant level. I have to stop endless times trying to say the same sentence to the group. I move children, but they just disrupt from their new position. I try loads of positive reinforcement , raffle tickets, stickers, names on the board of who's 'ready to learn'. But it gets hard to reinforce positively when you're running out of patience with the whole group. </a:t>
            </a:r>
            <a:endParaRPr lang="en-GB" sz="2800" dirty="0">
              <a:solidFill>
                <a:schemeClr val="tx1"/>
              </a:solidFill>
              <a:latin typeface="+mn-lt"/>
            </a:endParaRPr>
          </a:p>
        </p:txBody>
      </p:sp>
      <p:sp>
        <p:nvSpPr>
          <p:cNvPr id="3" name="Title 1">
            <a:extLst>
              <a:ext uri="{FF2B5EF4-FFF2-40B4-BE49-F238E27FC236}">
                <a16:creationId xmlns:a16="http://schemas.microsoft.com/office/drawing/2014/main" id="{700587CD-598B-F1B1-FD0B-F163948973B0}"/>
              </a:ext>
            </a:extLst>
          </p:cNvPr>
          <p:cNvSpPr>
            <a:spLocks noGrp="1"/>
          </p:cNvSpPr>
          <p:nvPr>
            <p:ph type="title"/>
          </p:nvPr>
        </p:nvSpPr>
        <p:spPr>
          <a:xfrm>
            <a:off x="691124" y="654465"/>
            <a:ext cx="8897851" cy="830673"/>
          </a:xfrm>
        </p:spPr>
        <p:txBody>
          <a:bodyPr vert="horz" lIns="91440" tIns="45720" rIns="91440" bIns="45720" rtlCol="0" anchor="t">
            <a:normAutofit/>
          </a:bodyPr>
          <a:lstStyle/>
          <a:p>
            <a:r>
              <a:rPr lang="en-US" dirty="0">
                <a:solidFill>
                  <a:schemeClr val="tx2"/>
                </a:solidFill>
                <a:latin typeface="+mn-lt"/>
              </a:rPr>
              <a:t>Scenario</a:t>
            </a:r>
          </a:p>
        </p:txBody>
      </p:sp>
    </p:spTree>
    <p:extLst>
      <p:ext uri="{BB962C8B-B14F-4D97-AF65-F5344CB8AC3E}">
        <p14:creationId xmlns:p14="http://schemas.microsoft.com/office/powerpoint/2010/main" val="2705432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02" name="Picture 301">
            <a:extLst>
              <a:ext uri="{FF2B5EF4-FFF2-40B4-BE49-F238E27FC236}">
                <a16:creationId xmlns:a16="http://schemas.microsoft.com/office/drawing/2014/main" id="{18FC4DE6-3B01-F446-9DE3-B8AFDFB437FC}"/>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38" name="Title 1">
            <a:extLst>
              <a:ext uri="{FF2B5EF4-FFF2-40B4-BE49-F238E27FC236}">
                <a16:creationId xmlns:a16="http://schemas.microsoft.com/office/drawing/2014/main" id="{3FBBF165-9CB0-D744-A529-62F121CA8C93}"/>
              </a:ext>
            </a:extLst>
          </p:cNvPr>
          <p:cNvSpPr>
            <a:spLocks noGrp="1"/>
          </p:cNvSpPr>
          <p:nvPr>
            <p:ph type="title"/>
          </p:nvPr>
        </p:nvSpPr>
        <p:spPr>
          <a:xfrm>
            <a:off x="2217372" y="2691393"/>
            <a:ext cx="6359216" cy="830673"/>
          </a:xfrm>
        </p:spPr>
        <p:txBody>
          <a:bodyPr vert="horz" lIns="91440" tIns="45720" rIns="91440" bIns="45720" rtlCol="0" anchor="t">
            <a:normAutofit fontScale="90000"/>
          </a:bodyPr>
          <a:lstStyle/>
          <a:p>
            <a:pPr algn="ctr"/>
            <a:r>
              <a:rPr lang="en-US" dirty="0">
                <a:solidFill>
                  <a:schemeClr val="tx2"/>
                </a:solidFill>
                <a:latin typeface="+mn-lt"/>
              </a:rPr>
              <a:t>Thank you</a:t>
            </a:r>
            <a:br>
              <a:rPr lang="en-US" dirty="0">
                <a:solidFill>
                  <a:schemeClr val="tx2"/>
                </a:solidFill>
                <a:latin typeface="+mn-lt"/>
              </a:rPr>
            </a:br>
            <a:br>
              <a:rPr lang="en-US" dirty="0">
                <a:solidFill>
                  <a:schemeClr val="tx2"/>
                </a:solidFill>
                <a:latin typeface="+mn-lt"/>
              </a:rPr>
            </a:br>
            <a:r>
              <a:rPr lang="en-US" dirty="0">
                <a:solidFill>
                  <a:schemeClr val="tx2"/>
                </a:solidFill>
                <a:latin typeface="+mn-lt"/>
              </a:rPr>
              <a:t>Questions?</a:t>
            </a:r>
          </a:p>
        </p:txBody>
      </p:sp>
    </p:spTree>
    <p:extLst>
      <p:ext uri="{BB962C8B-B14F-4D97-AF65-F5344CB8AC3E}">
        <p14:creationId xmlns:p14="http://schemas.microsoft.com/office/powerpoint/2010/main" val="2721193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02" name="Picture 301">
            <a:extLst>
              <a:ext uri="{FF2B5EF4-FFF2-40B4-BE49-F238E27FC236}">
                <a16:creationId xmlns:a16="http://schemas.microsoft.com/office/drawing/2014/main" id="{18FC4DE6-3B01-F446-9DE3-B8AFDFB437FC}"/>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308" name="Title 1">
            <a:extLst>
              <a:ext uri="{FF2B5EF4-FFF2-40B4-BE49-F238E27FC236}">
                <a16:creationId xmlns:a16="http://schemas.microsoft.com/office/drawing/2014/main" id="{6C3C171D-A3A8-6145-9805-65CD6649838D}"/>
              </a:ext>
            </a:extLst>
          </p:cNvPr>
          <p:cNvSpPr txBox="1">
            <a:spLocks/>
          </p:cNvSpPr>
          <p:nvPr/>
        </p:nvSpPr>
        <p:spPr>
          <a:xfrm>
            <a:off x="965003" y="1241052"/>
            <a:ext cx="9824101" cy="4081117"/>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endParaRPr lang="en-GB" sz="1600" dirty="0">
              <a:solidFill>
                <a:schemeClr val="tx1">
                  <a:lumMod val="95000"/>
                  <a:lumOff val="5000"/>
                </a:schemeClr>
              </a:solidFill>
            </a:endParaRPr>
          </a:p>
          <a:p>
            <a:r>
              <a:rPr lang="en-GB" sz="1600" dirty="0">
                <a:solidFill>
                  <a:schemeClr val="tx1">
                    <a:lumMod val="95000"/>
                    <a:lumOff val="5000"/>
                  </a:schemeClr>
                </a:solidFill>
              </a:rPr>
              <a:t>Chaplain, R., </a:t>
            </a:r>
            <a:r>
              <a:rPr lang="en-GB" sz="1600" dirty="0" err="1">
                <a:solidFill>
                  <a:schemeClr val="tx1">
                    <a:lumMod val="95000"/>
                    <a:lumOff val="5000"/>
                  </a:schemeClr>
                </a:solidFill>
              </a:rPr>
              <a:t>Cremlin</a:t>
            </a:r>
            <a:r>
              <a:rPr lang="en-GB" sz="1600" dirty="0">
                <a:solidFill>
                  <a:schemeClr val="tx1">
                    <a:lumMod val="95000"/>
                    <a:lumOff val="5000"/>
                  </a:schemeClr>
                </a:solidFill>
              </a:rPr>
              <a:t>, T., Arthur, J. (2014) </a:t>
            </a:r>
            <a:r>
              <a:rPr lang="en-GB" sz="1600" i="1" dirty="0">
                <a:solidFill>
                  <a:schemeClr val="tx1">
                    <a:lumMod val="95000"/>
                    <a:lumOff val="5000"/>
                  </a:schemeClr>
                </a:solidFill>
              </a:rPr>
              <a:t>Learning to Teach in the Primary School</a:t>
            </a:r>
            <a:r>
              <a:rPr lang="en-GB" sz="1600" dirty="0">
                <a:solidFill>
                  <a:schemeClr val="tx1">
                    <a:lumMod val="95000"/>
                    <a:lumOff val="5000"/>
                  </a:schemeClr>
                </a:solidFill>
              </a:rPr>
              <a:t>.</a:t>
            </a:r>
            <a:r>
              <a:rPr lang="en-GB" sz="1600" i="1" dirty="0">
                <a:solidFill>
                  <a:schemeClr val="tx1">
                    <a:lumMod val="95000"/>
                    <a:lumOff val="5000"/>
                  </a:schemeClr>
                </a:solidFill>
              </a:rPr>
              <a:t> </a:t>
            </a:r>
            <a:r>
              <a:rPr lang="en-GB" sz="1600" dirty="0">
                <a:solidFill>
                  <a:schemeClr val="tx1">
                    <a:lumMod val="95000"/>
                    <a:lumOff val="5000"/>
                  </a:schemeClr>
                </a:solidFill>
              </a:rPr>
              <a:t>Hoboken: Routledge </a:t>
            </a:r>
          </a:p>
          <a:p>
            <a:endParaRPr lang="en-GB" sz="1600" dirty="0">
              <a:solidFill>
                <a:schemeClr val="tx1">
                  <a:lumMod val="95000"/>
                  <a:lumOff val="5000"/>
                </a:schemeClr>
              </a:solidFill>
            </a:endParaRPr>
          </a:p>
          <a:p>
            <a:r>
              <a:rPr lang="en-GB" sz="1600" dirty="0">
                <a:solidFill>
                  <a:schemeClr val="tx1">
                    <a:lumMod val="95000"/>
                    <a:lumOff val="5000"/>
                  </a:schemeClr>
                </a:solidFill>
              </a:rPr>
              <a:t>Cowley, S. (2014) </a:t>
            </a:r>
            <a:r>
              <a:rPr lang="en-GB" sz="1600" i="1" dirty="0">
                <a:solidFill>
                  <a:schemeClr val="tx1">
                    <a:lumMod val="95000"/>
                    <a:lumOff val="5000"/>
                  </a:schemeClr>
                </a:solidFill>
              </a:rPr>
              <a:t>Getting the Buggers to Behave, </a:t>
            </a:r>
            <a:r>
              <a:rPr lang="en-GB" sz="1600" dirty="0">
                <a:solidFill>
                  <a:schemeClr val="tx1">
                    <a:lumMod val="95000"/>
                    <a:lumOff val="5000"/>
                  </a:schemeClr>
                </a:solidFill>
              </a:rPr>
              <a:t>Bloomsbury Education</a:t>
            </a:r>
          </a:p>
          <a:p>
            <a:endParaRPr lang="en-GB" sz="1600" dirty="0">
              <a:solidFill>
                <a:schemeClr val="tx1">
                  <a:lumMod val="95000"/>
                  <a:lumOff val="5000"/>
                </a:schemeClr>
              </a:solidFill>
            </a:endParaRPr>
          </a:p>
          <a:p>
            <a:r>
              <a:rPr lang="en-GB" sz="1600" dirty="0" err="1">
                <a:solidFill>
                  <a:schemeClr val="tx1">
                    <a:lumMod val="95000"/>
                    <a:lumOff val="5000"/>
                  </a:schemeClr>
                </a:solidFill>
              </a:rPr>
              <a:t>Daubney</a:t>
            </a:r>
            <a:r>
              <a:rPr lang="en-GB" sz="1600" dirty="0">
                <a:solidFill>
                  <a:schemeClr val="tx1">
                    <a:lumMod val="95000"/>
                    <a:lumOff val="5000"/>
                  </a:schemeClr>
                </a:solidFill>
              </a:rPr>
              <a:t>, A. (2017) </a:t>
            </a:r>
            <a:r>
              <a:rPr lang="en-GB" sz="1600" i="1" dirty="0">
                <a:solidFill>
                  <a:schemeClr val="tx1">
                    <a:lumMod val="95000"/>
                    <a:lumOff val="5000"/>
                  </a:schemeClr>
                </a:solidFill>
              </a:rPr>
              <a:t>Teaching Primary Music</a:t>
            </a:r>
            <a:r>
              <a:rPr lang="en-GB" sz="1600" dirty="0">
                <a:solidFill>
                  <a:schemeClr val="tx1">
                    <a:lumMod val="95000"/>
                    <a:lumOff val="5000"/>
                  </a:schemeClr>
                </a:solidFill>
              </a:rPr>
              <a:t>. Sage</a:t>
            </a:r>
          </a:p>
          <a:p>
            <a:endParaRPr lang="en-GB" sz="1600" dirty="0">
              <a:solidFill>
                <a:schemeClr val="tx1">
                  <a:lumMod val="95000"/>
                  <a:lumOff val="5000"/>
                </a:schemeClr>
              </a:solidFill>
            </a:endParaRPr>
          </a:p>
          <a:p>
            <a:r>
              <a:rPr lang="en-GB" sz="1600" dirty="0">
                <a:solidFill>
                  <a:schemeClr val="tx1">
                    <a:lumMod val="95000"/>
                    <a:lumOff val="5000"/>
                  </a:schemeClr>
                </a:solidFill>
              </a:rPr>
              <a:t>Dixie, G. (2011) </a:t>
            </a:r>
            <a:r>
              <a:rPr lang="en-GB" sz="1600" i="1" dirty="0">
                <a:solidFill>
                  <a:schemeClr val="tx1">
                    <a:lumMod val="95000"/>
                    <a:lumOff val="5000"/>
                  </a:schemeClr>
                </a:solidFill>
              </a:rPr>
              <a:t>The Ultimate Teaching Manual : A Route to Success for Beginning Teachers</a:t>
            </a:r>
            <a:r>
              <a:rPr lang="en-GB" sz="1600" dirty="0">
                <a:solidFill>
                  <a:schemeClr val="tx1">
                    <a:lumMod val="95000"/>
                    <a:lumOff val="5000"/>
                  </a:schemeClr>
                </a:solidFill>
              </a:rPr>
              <a:t>. Bloomsbury Publishing Plc</a:t>
            </a:r>
          </a:p>
          <a:p>
            <a:endParaRPr lang="en-GB" sz="1600" dirty="0">
              <a:solidFill>
                <a:schemeClr val="tx1">
                  <a:lumMod val="95000"/>
                  <a:lumOff val="5000"/>
                </a:schemeClr>
              </a:solidFill>
            </a:endParaRPr>
          </a:p>
          <a:p>
            <a:r>
              <a:rPr lang="en-GB" sz="1600" dirty="0">
                <a:solidFill>
                  <a:schemeClr val="tx1">
                    <a:lumMod val="95000"/>
                    <a:lumOff val="5000"/>
                  </a:schemeClr>
                </a:solidFill>
              </a:rPr>
              <a:t>Evans, P. (2015) </a:t>
            </a:r>
            <a:r>
              <a:rPr lang="en-GB" sz="1600" i="1" dirty="0">
                <a:solidFill>
                  <a:schemeClr val="tx1">
                    <a:lumMod val="95000"/>
                    <a:lumOff val="5000"/>
                  </a:schemeClr>
                </a:solidFill>
              </a:rPr>
              <a:t>Self-determination theory: An approach to motivation in music education</a:t>
            </a:r>
            <a:r>
              <a:rPr lang="en-GB" sz="1600" dirty="0">
                <a:solidFill>
                  <a:schemeClr val="tx1">
                    <a:lumMod val="95000"/>
                    <a:lumOff val="5000"/>
                  </a:schemeClr>
                </a:solidFill>
              </a:rPr>
              <a:t>, Sage</a:t>
            </a:r>
          </a:p>
          <a:p>
            <a:endParaRPr lang="en-GB" sz="1600" dirty="0">
              <a:solidFill>
                <a:schemeClr val="tx1">
                  <a:lumMod val="95000"/>
                  <a:lumOff val="5000"/>
                </a:schemeClr>
              </a:solidFill>
            </a:endParaRPr>
          </a:p>
          <a:p>
            <a:r>
              <a:rPr lang="en-GB" sz="1600" dirty="0">
                <a:solidFill>
                  <a:schemeClr val="tx1">
                    <a:lumMod val="95000"/>
                    <a:lumOff val="5000"/>
                  </a:schemeClr>
                </a:solidFill>
              </a:rPr>
              <a:t>Harris, P. (2012) </a:t>
            </a:r>
            <a:r>
              <a:rPr lang="en-GB" sz="1600" i="1" dirty="0">
                <a:solidFill>
                  <a:schemeClr val="tx1">
                    <a:lumMod val="95000"/>
                    <a:lumOff val="5000"/>
                  </a:schemeClr>
                </a:solidFill>
              </a:rPr>
              <a:t>The Virtuoso Teacher: the inspirational guide for instrumental and singing teachers</a:t>
            </a:r>
            <a:r>
              <a:rPr lang="en-GB" sz="1600" dirty="0">
                <a:solidFill>
                  <a:schemeClr val="tx1">
                    <a:lumMod val="95000"/>
                    <a:lumOff val="5000"/>
                  </a:schemeClr>
                </a:solidFill>
              </a:rPr>
              <a:t>. London:</a:t>
            </a:r>
            <a:r>
              <a:rPr lang="en-GB" sz="1600" i="1" dirty="0">
                <a:solidFill>
                  <a:schemeClr val="tx1">
                    <a:lumMod val="95000"/>
                    <a:lumOff val="5000"/>
                  </a:schemeClr>
                </a:solidFill>
              </a:rPr>
              <a:t> </a:t>
            </a:r>
            <a:r>
              <a:rPr lang="en-GB" sz="1600" dirty="0">
                <a:solidFill>
                  <a:schemeClr val="tx1">
                    <a:lumMod val="95000"/>
                    <a:lumOff val="5000"/>
                  </a:schemeClr>
                </a:solidFill>
              </a:rPr>
              <a:t>Faber, p. 30</a:t>
            </a:r>
          </a:p>
          <a:p>
            <a:r>
              <a:rPr lang="en-GB" sz="1600" dirty="0">
                <a:solidFill>
                  <a:schemeClr val="tx1">
                    <a:lumMod val="95000"/>
                    <a:lumOff val="5000"/>
                  </a:schemeClr>
                </a:solidFill>
              </a:rPr>
              <a:t> </a:t>
            </a:r>
          </a:p>
          <a:p>
            <a:r>
              <a:rPr lang="en-GB" sz="1600" dirty="0">
                <a:solidFill>
                  <a:schemeClr val="tx1">
                    <a:lumMod val="95000"/>
                    <a:lumOff val="5000"/>
                  </a:schemeClr>
                </a:solidFill>
              </a:rPr>
              <a:t>Rogers, B. (2011) </a:t>
            </a:r>
            <a:r>
              <a:rPr lang="en-GB" sz="1600" i="1" dirty="0">
                <a:solidFill>
                  <a:schemeClr val="tx1">
                    <a:lumMod val="95000"/>
                    <a:lumOff val="5000"/>
                  </a:schemeClr>
                </a:solidFill>
              </a:rPr>
              <a:t>You Know the Fair Rule</a:t>
            </a:r>
            <a:r>
              <a:rPr lang="en-GB" sz="1600" dirty="0">
                <a:solidFill>
                  <a:schemeClr val="tx1">
                    <a:lumMod val="95000"/>
                    <a:lumOff val="5000"/>
                  </a:schemeClr>
                </a:solidFill>
              </a:rPr>
              <a:t>. 3</a:t>
            </a:r>
            <a:r>
              <a:rPr lang="en-GB" sz="1600" baseline="30000" dirty="0">
                <a:solidFill>
                  <a:schemeClr val="tx1">
                    <a:lumMod val="95000"/>
                    <a:lumOff val="5000"/>
                  </a:schemeClr>
                </a:solidFill>
              </a:rPr>
              <a:t>rd</a:t>
            </a:r>
            <a:r>
              <a:rPr lang="en-GB" sz="1600" dirty="0">
                <a:solidFill>
                  <a:schemeClr val="tx1">
                    <a:lumMod val="95000"/>
                    <a:lumOff val="5000"/>
                  </a:schemeClr>
                </a:solidFill>
              </a:rPr>
              <a:t> edition Camberwell, Vic : ACER PRESS</a:t>
            </a:r>
          </a:p>
          <a:p>
            <a:r>
              <a:rPr lang="en-GB" sz="1600" dirty="0">
                <a:solidFill>
                  <a:schemeClr val="tx1">
                    <a:lumMod val="95000"/>
                    <a:lumOff val="5000"/>
                  </a:schemeClr>
                </a:solidFill>
              </a:rPr>
              <a:t> </a:t>
            </a:r>
          </a:p>
          <a:p>
            <a:r>
              <a:rPr lang="en-GB" sz="1600" dirty="0">
                <a:solidFill>
                  <a:schemeClr val="tx1">
                    <a:lumMod val="95000"/>
                    <a:lumOff val="5000"/>
                  </a:schemeClr>
                </a:solidFill>
              </a:rPr>
              <a:t>Rogers, B and McPherson, E. (2014) </a:t>
            </a:r>
            <a:r>
              <a:rPr lang="en-GB" sz="1600" i="1" dirty="0">
                <a:solidFill>
                  <a:schemeClr val="tx1">
                    <a:lumMod val="95000"/>
                    <a:lumOff val="5000"/>
                  </a:schemeClr>
                </a:solidFill>
              </a:rPr>
              <a:t>Behaviour Management with Young Children: Crucial First Steps with Children 3-7 Years</a:t>
            </a:r>
            <a:r>
              <a:rPr lang="en-GB" sz="1600" dirty="0">
                <a:solidFill>
                  <a:schemeClr val="tx1">
                    <a:lumMod val="95000"/>
                    <a:lumOff val="5000"/>
                  </a:schemeClr>
                </a:solidFill>
              </a:rPr>
              <a:t>. Sage</a:t>
            </a:r>
          </a:p>
        </p:txBody>
      </p:sp>
      <p:sp>
        <p:nvSpPr>
          <p:cNvPr id="41" name="Title 1">
            <a:extLst>
              <a:ext uri="{FF2B5EF4-FFF2-40B4-BE49-F238E27FC236}">
                <a16:creationId xmlns:a16="http://schemas.microsoft.com/office/drawing/2014/main" id="{4EC808B6-C9C6-F44E-B7A9-0D4F485CE39A}"/>
              </a:ext>
            </a:extLst>
          </p:cNvPr>
          <p:cNvSpPr>
            <a:spLocks noGrp="1"/>
          </p:cNvSpPr>
          <p:nvPr>
            <p:ph type="title"/>
          </p:nvPr>
        </p:nvSpPr>
        <p:spPr>
          <a:xfrm>
            <a:off x="608753" y="631294"/>
            <a:ext cx="8897851" cy="830673"/>
          </a:xfrm>
        </p:spPr>
        <p:txBody>
          <a:bodyPr vert="horz" lIns="91440" tIns="45720" rIns="91440" bIns="45720" rtlCol="0" anchor="t">
            <a:normAutofit/>
          </a:bodyPr>
          <a:lstStyle/>
          <a:p>
            <a:r>
              <a:rPr lang="en-US" dirty="0">
                <a:solidFill>
                  <a:schemeClr val="tx2"/>
                </a:solidFill>
                <a:latin typeface="+mn-lt"/>
              </a:rPr>
              <a:t>Bibliography</a:t>
            </a:r>
          </a:p>
        </p:txBody>
      </p:sp>
    </p:spTree>
    <p:extLst>
      <p:ext uri="{BB962C8B-B14F-4D97-AF65-F5344CB8AC3E}">
        <p14:creationId xmlns:p14="http://schemas.microsoft.com/office/powerpoint/2010/main" val="2977113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02" name="Picture 301">
            <a:extLst>
              <a:ext uri="{FF2B5EF4-FFF2-40B4-BE49-F238E27FC236}">
                <a16:creationId xmlns:a16="http://schemas.microsoft.com/office/drawing/2014/main" id="{18FC4DE6-3B01-F446-9DE3-B8AFDFB437FC}"/>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308" name="Title 1">
            <a:extLst>
              <a:ext uri="{FF2B5EF4-FFF2-40B4-BE49-F238E27FC236}">
                <a16:creationId xmlns:a16="http://schemas.microsoft.com/office/drawing/2014/main" id="{6C3C171D-A3A8-6145-9805-65CD6649838D}"/>
              </a:ext>
            </a:extLst>
          </p:cNvPr>
          <p:cNvSpPr txBox="1">
            <a:spLocks/>
          </p:cNvSpPr>
          <p:nvPr/>
        </p:nvSpPr>
        <p:spPr>
          <a:xfrm>
            <a:off x="965003" y="1351857"/>
            <a:ext cx="9824101" cy="3859518"/>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endParaRPr lang="en-GB" sz="1600" dirty="0">
              <a:solidFill>
                <a:schemeClr val="tx1">
                  <a:lumMod val="95000"/>
                  <a:lumOff val="5000"/>
                </a:schemeClr>
              </a:solidFill>
            </a:endParaRPr>
          </a:p>
          <a:p>
            <a:r>
              <a:rPr lang="en-GB" sz="1600" dirty="0">
                <a:solidFill>
                  <a:schemeClr val="tx1">
                    <a:lumMod val="95000"/>
                    <a:lumOff val="5000"/>
                  </a:schemeClr>
                </a:solidFill>
                <a:hlinkClick r:id="rId3"/>
              </a:rPr>
              <a:t>https://www.youtube.com/watch?v=b97TNZisixM&amp;list=RDCMUCexXWCxK6L-Iz0Fxg2DZMMA&amp;start_radio=1&amp;rv=b97TNZisixM&amp;t=5</a:t>
            </a:r>
            <a:endParaRPr lang="en-GB" sz="1600" dirty="0">
              <a:solidFill>
                <a:schemeClr val="tx1">
                  <a:lumMod val="95000"/>
                  <a:lumOff val="5000"/>
                </a:schemeClr>
              </a:solidFill>
            </a:endParaRPr>
          </a:p>
          <a:p>
            <a:endParaRPr lang="en-GB" sz="1600" dirty="0">
              <a:solidFill>
                <a:schemeClr val="tx1">
                  <a:lumMod val="95000"/>
                  <a:lumOff val="5000"/>
                </a:schemeClr>
              </a:solidFill>
            </a:endParaRPr>
          </a:p>
          <a:p>
            <a:r>
              <a:rPr lang="en-GB" sz="1600" dirty="0">
                <a:solidFill>
                  <a:schemeClr val="tx1">
                    <a:lumMod val="95000"/>
                    <a:lumOff val="5000"/>
                  </a:schemeClr>
                </a:solidFill>
                <a:hlinkClick r:id="rId4"/>
              </a:rPr>
              <a:t>https://www.youtube.com/watch?v=bgs2jwDc2bE&amp;list=RDCMUCexXWCxK6L-Iz0Fxg2DZMMA&amp;index=2</a:t>
            </a:r>
            <a:endParaRPr lang="en-GB" sz="1600" dirty="0">
              <a:solidFill>
                <a:schemeClr val="tx1">
                  <a:lumMod val="95000"/>
                  <a:lumOff val="5000"/>
                </a:schemeClr>
              </a:solidFill>
            </a:endParaRPr>
          </a:p>
          <a:p>
            <a:endParaRPr lang="en-GB" sz="1600" dirty="0">
              <a:solidFill>
                <a:schemeClr val="tx1">
                  <a:lumMod val="95000"/>
                  <a:lumOff val="5000"/>
                </a:schemeClr>
              </a:solidFill>
            </a:endParaRPr>
          </a:p>
          <a:p>
            <a:r>
              <a:rPr lang="en-GB" sz="1600" dirty="0">
                <a:solidFill>
                  <a:schemeClr val="tx1">
                    <a:lumMod val="95000"/>
                    <a:lumOff val="5000"/>
                  </a:schemeClr>
                </a:solidFill>
                <a:hlinkClick r:id="rId5"/>
              </a:rPr>
              <a:t>https://www.youtube.com/watch?v=qo3c0iHhyEw&amp;list=RDCMUCexXWCxK6L-Iz0Fxg2DZMMA&amp;index=3</a:t>
            </a:r>
            <a:endParaRPr lang="en-GB" sz="1600" dirty="0">
              <a:solidFill>
                <a:schemeClr val="tx1">
                  <a:lumMod val="95000"/>
                  <a:lumOff val="5000"/>
                </a:schemeClr>
              </a:solidFill>
            </a:endParaRPr>
          </a:p>
          <a:p>
            <a:endParaRPr lang="en-GB" sz="1600" dirty="0">
              <a:solidFill>
                <a:schemeClr val="tx1">
                  <a:lumMod val="95000"/>
                  <a:lumOff val="5000"/>
                </a:schemeClr>
              </a:solidFill>
            </a:endParaRPr>
          </a:p>
          <a:p>
            <a:r>
              <a:rPr lang="en-GB" sz="1600" dirty="0">
                <a:solidFill>
                  <a:schemeClr val="tx1">
                    <a:lumMod val="95000"/>
                    <a:lumOff val="5000"/>
                  </a:schemeClr>
                </a:solidFill>
                <a:hlinkClick r:id="rId6"/>
              </a:rPr>
              <a:t>https://www.youtube.com/watch?v=0_O-kGuPmuM&amp;list=RDCMUCexXWCxK6L-Iz0Fxg2DZMMA&amp;index=4</a:t>
            </a:r>
            <a:endParaRPr lang="en-GB" sz="1600" dirty="0">
              <a:solidFill>
                <a:schemeClr val="tx1">
                  <a:lumMod val="95000"/>
                  <a:lumOff val="5000"/>
                </a:schemeClr>
              </a:solidFill>
            </a:endParaRPr>
          </a:p>
          <a:p>
            <a:endParaRPr lang="en-GB" sz="1600" dirty="0">
              <a:solidFill>
                <a:schemeClr val="tx1">
                  <a:lumMod val="95000"/>
                  <a:lumOff val="5000"/>
                </a:schemeClr>
              </a:solidFill>
            </a:endParaRPr>
          </a:p>
          <a:p>
            <a:r>
              <a:rPr lang="en-GB" sz="1600" dirty="0">
                <a:solidFill>
                  <a:schemeClr val="tx1">
                    <a:lumMod val="95000"/>
                    <a:lumOff val="5000"/>
                  </a:schemeClr>
                </a:solidFill>
                <a:hlinkClick r:id="rId7"/>
              </a:rPr>
              <a:t>https://www.youtube.com/watch?v=_uiYAAkkTaE&amp;list=RDCMUCexXWCxK6L-Iz0Fxg2DZMMA&amp;index=5</a:t>
            </a:r>
            <a:endParaRPr lang="en-GB" sz="1600" dirty="0">
              <a:solidFill>
                <a:schemeClr val="tx1">
                  <a:lumMod val="95000"/>
                  <a:lumOff val="5000"/>
                </a:schemeClr>
              </a:solidFill>
            </a:endParaRPr>
          </a:p>
          <a:p>
            <a:endParaRPr lang="en-GB" sz="1600" dirty="0">
              <a:solidFill>
                <a:schemeClr val="tx1">
                  <a:lumMod val="95000"/>
                  <a:lumOff val="5000"/>
                </a:schemeClr>
              </a:solidFill>
            </a:endParaRPr>
          </a:p>
          <a:p>
            <a:r>
              <a:rPr lang="en-GB" sz="1600" dirty="0">
                <a:solidFill>
                  <a:schemeClr val="tx1">
                    <a:lumMod val="95000"/>
                    <a:lumOff val="5000"/>
                  </a:schemeClr>
                </a:solidFill>
                <a:hlinkClick r:id="rId8"/>
              </a:rPr>
              <a:t>https://www.youtube.com/watch?v=NvCh0jN_IHw&amp;list=RDCMUCexXWCxK6L-Iz0Fxg2DZMMA&amp;index=6</a:t>
            </a:r>
            <a:endParaRPr lang="en-GB" sz="1600" dirty="0">
              <a:solidFill>
                <a:schemeClr val="tx1">
                  <a:lumMod val="95000"/>
                  <a:lumOff val="5000"/>
                </a:schemeClr>
              </a:solidFill>
            </a:endParaRPr>
          </a:p>
          <a:p>
            <a:endParaRPr lang="en-GB" sz="1600" dirty="0">
              <a:solidFill>
                <a:schemeClr val="tx1">
                  <a:lumMod val="95000"/>
                  <a:lumOff val="5000"/>
                </a:schemeClr>
              </a:solidFill>
            </a:endParaRPr>
          </a:p>
          <a:p>
            <a:r>
              <a:rPr lang="en-GB" sz="1600" dirty="0">
                <a:solidFill>
                  <a:schemeClr val="tx1">
                    <a:lumMod val="95000"/>
                    <a:lumOff val="5000"/>
                  </a:schemeClr>
                </a:solidFill>
                <a:hlinkClick r:id="rId9"/>
              </a:rPr>
              <a:t>https://www.youtube.com/watch?v=U70LSDL2_Xs&amp;list=RDCMUCexXWCxK6L-Iz0Fxg2DZMMA&amp;index=7</a:t>
            </a:r>
            <a:endParaRPr lang="en-GB" sz="1600" dirty="0">
              <a:solidFill>
                <a:schemeClr val="tx1">
                  <a:lumMod val="95000"/>
                  <a:lumOff val="5000"/>
                </a:schemeClr>
              </a:solidFill>
            </a:endParaRPr>
          </a:p>
          <a:p>
            <a:endParaRPr lang="en-GB" sz="1600" dirty="0">
              <a:solidFill>
                <a:schemeClr val="tx1">
                  <a:lumMod val="95000"/>
                  <a:lumOff val="5000"/>
                </a:schemeClr>
              </a:solidFill>
            </a:endParaRPr>
          </a:p>
          <a:p>
            <a:endParaRPr lang="en-GB" sz="1600" dirty="0">
              <a:solidFill>
                <a:schemeClr val="tx1">
                  <a:lumMod val="95000"/>
                  <a:lumOff val="5000"/>
                </a:schemeClr>
              </a:solidFill>
            </a:endParaRPr>
          </a:p>
        </p:txBody>
      </p:sp>
      <p:sp>
        <p:nvSpPr>
          <p:cNvPr id="41" name="Title 1">
            <a:extLst>
              <a:ext uri="{FF2B5EF4-FFF2-40B4-BE49-F238E27FC236}">
                <a16:creationId xmlns:a16="http://schemas.microsoft.com/office/drawing/2014/main" id="{4EC808B6-C9C6-F44E-B7A9-0D4F485CE39A}"/>
              </a:ext>
            </a:extLst>
          </p:cNvPr>
          <p:cNvSpPr>
            <a:spLocks noGrp="1"/>
          </p:cNvSpPr>
          <p:nvPr>
            <p:ph type="title"/>
          </p:nvPr>
        </p:nvSpPr>
        <p:spPr>
          <a:xfrm>
            <a:off x="608753" y="631294"/>
            <a:ext cx="8897851" cy="830673"/>
          </a:xfrm>
        </p:spPr>
        <p:txBody>
          <a:bodyPr vert="horz" lIns="91440" tIns="45720" rIns="91440" bIns="45720" rtlCol="0" anchor="t">
            <a:normAutofit/>
          </a:bodyPr>
          <a:lstStyle/>
          <a:p>
            <a:r>
              <a:rPr lang="en-US" dirty="0">
                <a:solidFill>
                  <a:schemeClr val="tx2"/>
                </a:solidFill>
                <a:latin typeface="+mn-lt"/>
              </a:rPr>
              <a:t>Useful videos from Sue Cowley</a:t>
            </a:r>
          </a:p>
        </p:txBody>
      </p:sp>
    </p:spTree>
    <p:extLst>
      <p:ext uri="{BB962C8B-B14F-4D97-AF65-F5344CB8AC3E}">
        <p14:creationId xmlns:p14="http://schemas.microsoft.com/office/powerpoint/2010/main" val="126910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Picture 301">
            <a:extLst>
              <a:ext uri="{FF2B5EF4-FFF2-40B4-BE49-F238E27FC236}">
                <a16:creationId xmlns:a16="http://schemas.microsoft.com/office/drawing/2014/main" id="{18FC4DE6-3B01-F446-9DE3-B8AFDFB437FC}"/>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2" name="Title 1">
            <a:extLst>
              <a:ext uri="{FF2B5EF4-FFF2-40B4-BE49-F238E27FC236}">
                <a16:creationId xmlns:a16="http://schemas.microsoft.com/office/drawing/2014/main" id="{AE443881-BF56-054E-80DD-7DC9DA7B14AE}"/>
              </a:ext>
            </a:extLst>
          </p:cNvPr>
          <p:cNvSpPr>
            <a:spLocks noGrp="1"/>
          </p:cNvSpPr>
          <p:nvPr>
            <p:ph type="title"/>
          </p:nvPr>
        </p:nvSpPr>
        <p:spPr>
          <a:xfrm>
            <a:off x="591312" y="655754"/>
            <a:ext cx="11009376" cy="1392502"/>
          </a:xfrm>
        </p:spPr>
        <p:txBody>
          <a:bodyPr vert="horz" lIns="91440" tIns="45720" rIns="91440" bIns="45720" rtlCol="0" anchor="t">
            <a:noAutofit/>
          </a:bodyPr>
          <a:lstStyle/>
          <a:p>
            <a:pPr algn="ctr"/>
            <a:r>
              <a:rPr lang="en-US" sz="6000" dirty="0">
                <a:solidFill>
                  <a:schemeClr val="tx2"/>
                </a:solidFill>
                <a:latin typeface="+mn-lt"/>
              </a:rPr>
              <a:t>Who do you want to be when you are teaching?</a:t>
            </a:r>
          </a:p>
        </p:txBody>
      </p:sp>
      <p:sp>
        <p:nvSpPr>
          <p:cNvPr id="4" name="Title 1">
            <a:extLst>
              <a:ext uri="{FF2B5EF4-FFF2-40B4-BE49-F238E27FC236}">
                <a16:creationId xmlns:a16="http://schemas.microsoft.com/office/drawing/2014/main" id="{DFFDF148-6528-9437-CB94-B0E9785F00F0}"/>
              </a:ext>
            </a:extLst>
          </p:cNvPr>
          <p:cNvSpPr txBox="1">
            <a:spLocks/>
          </p:cNvSpPr>
          <p:nvPr/>
        </p:nvSpPr>
        <p:spPr>
          <a:xfrm>
            <a:off x="847344" y="3127143"/>
            <a:ext cx="5397688" cy="3365203"/>
          </a:xfrm>
          <a:prstGeom prst="rect">
            <a:avLst/>
          </a:prstGeom>
        </p:spPr>
        <p:txBody>
          <a:bodyPr vert="horz" wrap="square" lIns="91440" tIns="45720" rIns="91440" bIns="45720" rtlCol="0" anchor="ctr" anchorCtr="1">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457200" indent="-457200">
              <a:lnSpc>
                <a:spcPct val="150000"/>
              </a:lnSpc>
              <a:buFont typeface="Arial" panose="020B0604020202020204" pitchFamily="34" charset="0"/>
              <a:buChar char="•"/>
            </a:pPr>
            <a:endParaRPr lang="en-US" sz="2800" dirty="0">
              <a:solidFill>
                <a:schemeClr val="tx2"/>
              </a:solidFill>
              <a:latin typeface="Avenir Next" panose="020B0503020202020204" pitchFamily="34" charset="0"/>
            </a:endParaRPr>
          </a:p>
          <a:p>
            <a:pPr marL="457200" indent="-457200">
              <a:lnSpc>
                <a:spcPct val="150000"/>
              </a:lnSpc>
              <a:buFont typeface="Arial" panose="020B0604020202020204" pitchFamily="34" charset="0"/>
              <a:buChar char="•"/>
            </a:pPr>
            <a:endParaRPr lang="en-US" sz="2800" dirty="0">
              <a:solidFill>
                <a:schemeClr val="tx2"/>
              </a:solidFill>
              <a:latin typeface="Avenir Next" panose="020B0503020202020204" pitchFamily="34" charset="0"/>
            </a:endParaRPr>
          </a:p>
          <a:p>
            <a:pPr marL="457200" indent="-457200">
              <a:lnSpc>
                <a:spcPct val="150000"/>
              </a:lnSpc>
              <a:buFont typeface="Arial" panose="020B0604020202020204" pitchFamily="34" charset="0"/>
              <a:buChar char="•"/>
            </a:pPr>
            <a:endParaRPr lang="en-US" sz="2800" dirty="0">
              <a:solidFill>
                <a:schemeClr val="tx2"/>
              </a:solidFill>
              <a:latin typeface="Avenir Next" panose="020B0503020202020204" pitchFamily="34" charset="0"/>
            </a:endParaRPr>
          </a:p>
        </p:txBody>
      </p:sp>
      <p:sp>
        <p:nvSpPr>
          <p:cNvPr id="3" name="Title 1">
            <a:extLst>
              <a:ext uri="{FF2B5EF4-FFF2-40B4-BE49-F238E27FC236}">
                <a16:creationId xmlns:a16="http://schemas.microsoft.com/office/drawing/2014/main" id="{03CBC1E5-1B2C-777C-A73B-EC9B88B76FEB}"/>
              </a:ext>
            </a:extLst>
          </p:cNvPr>
          <p:cNvSpPr txBox="1">
            <a:spLocks/>
          </p:cNvSpPr>
          <p:nvPr/>
        </p:nvSpPr>
        <p:spPr>
          <a:xfrm>
            <a:off x="591312" y="5157643"/>
            <a:ext cx="11009376" cy="15936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tx2"/>
                </a:solidFill>
                <a:latin typeface="+mn-lt"/>
              </a:rPr>
              <a:t>Go to </a:t>
            </a:r>
            <a:r>
              <a:rPr lang="en-US" sz="4800" dirty="0" err="1">
                <a:solidFill>
                  <a:schemeClr val="tx2"/>
                </a:solidFill>
                <a:latin typeface="+mn-lt"/>
              </a:rPr>
              <a:t>menti.com</a:t>
            </a:r>
            <a:r>
              <a:rPr lang="en-US" sz="4800" dirty="0">
                <a:solidFill>
                  <a:schemeClr val="tx2"/>
                </a:solidFill>
                <a:latin typeface="+mn-lt"/>
              </a:rPr>
              <a:t> and use the </a:t>
            </a:r>
          </a:p>
          <a:p>
            <a:pPr algn="ctr"/>
            <a:r>
              <a:rPr lang="en-US" sz="4800" dirty="0">
                <a:solidFill>
                  <a:schemeClr val="tx2"/>
                </a:solidFill>
                <a:latin typeface="+mn-lt"/>
              </a:rPr>
              <a:t>code 8945 2192</a:t>
            </a:r>
          </a:p>
        </p:txBody>
      </p:sp>
      <p:sp>
        <p:nvSpPr>
          <p:cNvPr id="5" name="Title 1">
            <a:extLst>
              <a:ext uri="{FF2B5EF4-FFF2-40B4-BE49-F238E27FC236}">
                <a16:creationId xmlns:a16="http://schemas.microsoft.com/office/drawing/2014/main" id="{FFD6C30B-F354-7A4A-43D3-9AD3C0EB3CA6}"/>
              </a:ext>
            </a:extLst>
          </p:cNvPr>
          <p:cNvSpPr txBox="1">
            <a:spLocks/>
          </p:cNvSpPr>
          <p:nvPr/>
        </p:nvSpPr>
        <p:spPr>
          <a:xfrm>
            <a:off x="591312" y="3024530"/>
            <a:ext cx="11009376" cy="15936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tx2"/>
                </a:solidFill>
                <a:latin typeface="+mn-lt"/>
              </a:rPr>
              <a:t>What does poor/good </a:t>
            </a:r>
            <a:r>
              <a:rPr lang="en-US" sz="6000" dirty="0" err="1">
                <a:solidFill>
                  <a:schemeClr val="tx2"/>
                </a:solidFill>
                <a:latin typeface="+mn-lt"/>
              </a:rPr>
              <a:t>behaviour</a:t>
            </a:r>
            <a:r>
              <a:rPr lang="en-US" sz="6000" dirty="0">
                <a:solidFill>
                  <a:schemeClr val="tx2"/>
                </a:solidFill>
                <a:latin typeface="+mn-lt"/>
              </a:rPr>
              <a:t> look like?</a:t>
            </a:r>
          </a:p>
        </p:txBody>
      </p:sp>
    </p:spTree>
    <p:extLst>
      <p:ext uri="{BB962C8B-B14F-4D97-AF65-F5344CB8AC3E}">
        <p14:creationId xmlns:p14="http://schemas.microsoft.com/office/powerpoint/2010/main" val="400888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9714C-149F-CD50-D1D6-7DBB4550ABD5}"/>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EA34D93D-BBB8-A9A3-CA40-F1DC180CCF8F}"/>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4" name="Title 1">
            <a:extLst>
              <a:ext uri="{FF2B5EF4-FFF2-40B4-BE49-F238E27FC236}">
                <a16:creationId xmlns:a16="http://schemas.microsoft.com/office/drawing/2014/main" id="{B8F4BDEE-2E0F-6C8D-1B15-B3C633970A5D}"/>
              </a:ext>
            </a:extLst>
          </p:cNvPr>
          <p:cNvSpPr txBox="1">
            <a:spLocks/>
          </p:cNvSpPr>
          <p:nvPr/>
        </p:nvSpPr>
        <p:spPr>
          <a:xfrm>
            <a:off x="847344" y="3127143"/>
            <a:ext cx="5397688" cy="3365203"/>
          </a:xfrm>
          <a:prstGeom prst="rect">
            <a:avLst/>
          </a:prstGeom>
        </p:spPr>
        <p:txBody>
          <a:bodyPr vert="horz" wrap="square" lIns="91440" tIns="45720" rIns="91440" bIns="45720" rtlCol="0" anchor="ctr" anchorCtr="1">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457200" indent="-457200">
              <a:lnSpc>
                <a:spcPct val="150000"/>
              </a:lnSpc>
              <a:buFont typeface="Arial" panose="020B0604020202020204" pitchFamily="34" charset="0"/>
              <a:buChar char="•"/>
            </a:pPr>
            <a:endParaRPr lang="en-US" sz="2800" dirty="0">
              <a:solidFill>
                <a:schemeClr val="tx2"/>
              </a:solidFill>
              <a:latin typeface="Avenir Next" panose="020B0503020202020204" pitchFamily="34" charset="0"/>
            </a:endParaRPr>
          </a:p>
          <a:p>
            <a:pPr marL="457200" indent="-457200">
              <a:lnSpc>
                <a:spcPct val="150000"/>
              </a:lnSpc>
              <a:buFont typeface="Arial" panose="020B0604020202020204" pitchFamily="34" charset="0"/>
              <a:buChar char="•"/>
            </a:pPr>
            <a:endParaRPr lang="en-US" sz="2800" dirty="0">
              <a:solidFill>
                <a:schemeClr val="tx2"/>
              </a:solidFill>
              <a:latin typeface="Avenir Next" panose="020B0503020202020204" pitchFamily="34" charset="0"/>
            </a:endParaRPr>
          </a:p>
          <a:p>
            <a:pPr marL="457200" indent="-457200">
              <a:lnSpc>
                <a:spcPct val="150000"/>
              </a:lnSpc>
              <a:buFont typeface="Arial" panose="020B0604020202020204" pitchFamily="34" charset="0"/>
              <a:buChar char="•"/>
            </a:pPr>
            <a:endParaRPr lang="en-US" sz="2800" dirty="0">
              <a:solidFill>
                <a:schemeClr val="tx2"/>
              </a:solidFill>
              <a:latin typeface="Avenir Next" panose="020B0503020202020204" pitchFamily="34" charset="0"/>
            </a:endParaRPr>
          </a:p>
        </p:txBody>
      </p:sp>
      <p:pic>
        <p:nvPicPr>
          <p:cNvPr id="15" name="Picture 14" descr="A close-up of words&#10;&#10;AI-generated content may be incorrect.">
            <a:extLst>
              <a:ext uri="{FF2B5EF4-FFF2-40B4-BE49-F238E27FC236}">
                <a16:creationId xmlns:a16="http://schemas.microsoft.com/office/drawing/2014/main" id="{B93B8201-5C89-826A-3C6E-D089655F8BF0}"/>
              </a:ext>
            </a:extLst>
          </p:cNvPr>
          <p:cNvPicPr>
            <a:picLocks noChangeAspect="1"/>
          </p:cNvPicPr>
          <p:nvPr/>
        </p:nvPicPr>
        <p:blipFill>
          <a:blip r:embed="rId3"/>
          <a:stretch>
            <a:fillRect/>
          </a:stretch>
        </p:blipFill>
        <p:spPr>
          <a:xfrm>
            <a:off x="2209800" y="966013"/>
            <a:ext cx="7772400" cy="4322259"/>
          </a:xfrm>
          <a:prstGeom prst="rect">
            <a:avLst/>
          </a:prstGeom>
        </p:spPr>
      </p:pic>
    </p:spTree>
    <p:extLst>
      <p:ext uri="{BB962C8B-B14F-4D97-AF65-F5344CB8AC3E}">
        <p14:creationId xmlns:p14="http://schemas.microsoft.com/office/powerpoint/2010/main" val="3275904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78103-4B70-F6D7-3644-7E2EAEFDE964}"/>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DED34D5E-D993-2352-2912-D99CDD6A0695}"/>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4" name="Title 1">
            <a:extLst>
              <a:ext uri="{FF2B5EF4-FFF2-40B4-BE49-F238E27FC236}">
                <a16:creationId xmlns:a16="http://schemas.microsoft.com/office/drawing/2014/main" id="{FEE94C99-A91B-A2C7-7F35-2EC6648E9E51}"/>
              </a:ext>
            </a:extLst>
          </p:cNvPr>
          <p:cNvSpPr txBox="1">
            <a:spLocks/>
          </p:cNvSpPr>
          <p:nvPr/>
        </p:nvSpPr>
        <p:spPr>
          <a:xfrm>
            <a:off x="847344" y="3127143"/>
            <a:ext cx="5397688" cy="3365203"/>
          </a:xfrm>
          <a:prstGeom prst="rect">
            <a:avLst/>
          </a:prstGeom>
        </p:spPr>
        <p:txBody>
          <a:bodyPr vert="horz" wrap="square" lIns="91440" tIns="45720" rIns="91440" bIns="45720" rtlCol="0" anchor="ctr" anchorCtr="1">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457200" indent="-457200">
              <a:lnSpc>
                <a:spcPct val="150000"/>
              </a:lnSpc>
              <a:buFont typeface="Arial" panose="020B0604020202020204" pitchFamily="34" charset="0"/>
              <a:buChar char="•"/>
            </a:pPr>
            <a:endParaRPr lang="en-US" sz="2800" dirty="0">
              <a:solidFill>
                <a:schemeClr val="tx2"/>
              </a:solidFill>
              <a:latin typeface="Avenir Next" panose="020B0503020202020204" pitchFamily="34" charset="0"/>
            </a:endParaRPr>
          </a:p>
          <a:p>
            <a:pPr marL="457200" indent="-457200">
              <a:lnSpc>
                <a:spcPct val="150000"/>
              </a:lnSpc>
              <a:buFont typeface="Arial" panose="020B0604020202020204" pitchFamily="34" charset="0"/>
              <a:buChar char="•"/>
            </a:pPr>
            <a:endParaRPr lang="en-US" sz="2800" dirty="0">
              <a:solidFill>
                <a:schemeClr val="tx2"/>
              </a:solidFill>
              <a:latin typeface="Avenir Next" panose="020B0503020202020204" pitchFamily="34" charset="0"/>
            </a:endParaRPr>
          </a:p>
          <a:p>
            <a:pPr marL="457200" indent="-457200">
              <a:lnSpc>
                <a:spcPct val="150000"/>
              </a:lnSpc>
              <a:buFont typeface="Arial" panose="020B0604020202020204" pitchFamily="34" charset="0"/>
              <a:buChar char="•"/>
            </a:pPr>
            <a:endParaRPr lang="en-US" sz="2800" dirty="0">
              <a:solidFill>
                <a:schemeClr val="tx2"/>
              </a:solidFill>
              <a:latin typeface="Avenir Next" panose="020B0503020202020204" pitchFamily="34" charset="0"/>
            </a:endParaRPr>
          </a:p>
        </p:txBody>
      </p:sp>
      <p:pic>
        <p:nvPicPr>
          <p:cNvPr id="3" name="Picture 2" descr="A close-up of words&#10;&#10;AI-generated content may be incorrect.">
            <a:extLst>
              <a:ext uri="{FF2B5EF4-FFF2-40B4-BE49-F238E27FC236}">
                <a16:creationId xmlns:a16="http://schemas.microsoft.com/office/drawing/2014/main" id="{26416313-6C9F-A795-3409-DA625A144202}"/>
              </a:ext>
            </a:extLst>
          </p:cNvPr>
          <p:cNvPicPr>
            <a:picLocks noChangeAspect="1"/>
          </p:cNvPicPr>
          <p:nvPr/>
        </p:nvPicPr>
        <p:blipFill>
          <a:blip r:embed="rId3"/>
          <a:stretch>
            <a:fillRect/>
          </a:stretch>
        </p:blipFill>
        <p:spPr>
          <a:xfrm>
            <a:off x="2209800" y="966013"/>
            <a:ext cx="7772400" cy="4322259"/>
          </a:xfrm>
          <a:prstGeom prst="rect">
            <a:avLst/>
          </a:prstGeom>
        </p:spPr>
      </p:pic>
    </p:spTree>
    <p:extLst>
      <p:ext uri="{BB962C8B-B14F-4D97-AF65-F5344CB8AC3E}">
        <p14:creationId xmlns:p14="http://schemas.microsoft.com/office/powerpoint/2010/main" val="2976531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0583C-D0FA-D569-925A-B5D0CCEB2501}"/>
            </a:ext>
          </a:extLst>
        </p:cNvPr>
        <p:cNvGrpSpPr/>
        <p:nvPr/>
      </p:nvGrpSpPr>
      <p:grpSpPr>
        <a:xfrm>
          <a:off x="0" y="0"/>
          <a:ext cx="0" cy="0"/>
          <a:chOff x="0" y="0"/>
          <a:chExt cx="0" cy="0"/>
        </a:xfrm>
      </p:grpSpPr>
      <p:pic>
        <p:nvPicPr>
          <p:cNvPr id="302" name="Picture 301">
            <a:extLst>
              <a:ext uri="{FF2B5EF4-FFF2-40B4-BE49-F238E27FC236}">
                <a16:creationId xmlns:a16="http://schemas.microsoft.com/office/drawing/2014/main" id="{BFDE616B-24B3-56A5-5EDB-E122D3E5D543}"/>
              </a:ext>
            </a:extLst>
          </p:cNvPr>
          <p:cNvPicPr>
            <a:picLocks noChangeAspect="1"/>
          </p:cNvPicPr>
          <p:nvPr/>
        </p:nvPicPr>
        <p:blipFill rotWithShape="1">
          <a:blip r:embed="rId2">
            <a:alphaModFix amt="30000"/>
          </a:blip>
          <a:srcRect r="-1" b="15708"/>
          <a:stretch/>
        </p:blipFill>
        <p:spPr>
          <a:xfrm>
            <a:off x="7748" y="-74"/>
            <a:ext cx="12188932" cy="6857990"/>
          </a:xfrm>
          <a:prstGeom prst="rect">
            <a:avLst/>
          </a:prstGeom>
        </p:spPr>
      </p:pic>
      <p:sp>
        <p:nvSpPr>
          <p:cNvPr id="4" name="Title 1">
            <a:extLst>
              <a:ext uri="{FF2B5EF4-FFF2-40B4-BE49-F238E27FC236}">
                <a16:creationId xmlns:a16="http://schemas.microsoft.com/office/drawing/2014/main" id="{CB411F8D-E5E2-950E-F468-D3C849F116D8}"/>
              </a:ext>
            </a:extLst>
          </p:cNvPr>
          <p:cNvSpPr txBox="1">
            <a:spLocks/>
          </p:cNvSpPr>
          <p:nvPr/>
        </p:nvSpPr>
        <p:spPr>
          <a:xfrm>
            <a:off x="847344" y="3127143"/>
            <a:ext cx="5397688" cy="3365203"/>
          </a:xfrm>
          <a:prstGeom prst="rect">
            <a:avLst/>
          </a:prstGeom>
        </p:spPr>
        <p:txBody>
          <a:bodyPr vert="horz" wrap="square" lIns="91440" tIns="45720" rIns="91440" bIns="45720" rtlCol="0" anchor="ctr" anchorCtr="1">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457200" indent="-457200">
              <a:lnSpc>
                <a:spcPct val="150000"/>
              </a:lnSpc>
              <a:buFont typeface="Arial" panose="020B0604020202020204" pitchFamily="34" charset="0"/>
              <a:buChar char="•"/>
            </a:pPr>
            <a:endParaRPr lang="en-US" sz="2800" dirty="0">
              <a:solidFill>
                <a:schemeClr val="tx2"/>
              </a:solidFill>
              <a:latin typeface="Avenir Next" panose="020B0503020202020204" pitchFamily="34" charset="0"/>
            </a:endParaRPr>
          </a:p>
          <a:p>
            <a:pPr marL="457200" indent="-457200">
              <a:lnSpc>
                <a:spcPct val="150000"/>
              </a:lnSpc>
              <a:buFont typeface="Arial" panose="020B0604020202020204" pitchFamily="34" charset="0"/>
              <a:buChar char="•"/>
            </a:pPr>
            <a:endParaRPr lang="en-US" sz="2800" dirty="0">
              <a:solidFill>
                <a:schemeClr val="tx2"/>
              </a:solidFill>
              <a:latin typeface="Avenir Next" panose="020B0503020202020204" pitchFamily="34" charset="0"/>
            </a:endParaRPr>
          </a:p>
          <a:p>
            <a:pPr marL="457200" indent="-457200">
              <a:lnSpc>
                <a:spcPct val="150000"/>
              </a:lnSpc>
              <a:buFont typeface="Arial" panose="020B0604020202020204" pitchFamily="34" charset="0"/>
              <a:buChar char="•"/>
            </a:pPr>
            <a:endParaRPr lang="en-US" sz="2800" dirty="0">
              <a:solidFill>
                <a:schemeClr val="tx2"/>
              </a:solidFill>
              <a:latin typeface="Avenir Next" panose="020B0503020202020204" pitchFamily="34" charset="0"/>
            </a:endParaRPr>
          </a:p>
        </p:txBody>
      </p:sp>
      <p:pic>
        <p:nvPicPr>
          <p:cNvPr id="3" name="Picture 2" descr="A close-up of words&#10;&#10;AI-generated content may be incorrect.">
            <a:extLst>
              <a:ext uri="{FF2B5EF4-FFF2-40B4-BE49-F238E27FC236}">
                <a16:creationId xmlns:a16="http://schemas.microsoft.com/office/drawing/2014/main" id="{9964D3C2-1896-5C1C-F5F1-BCEDEFA1229B}"/>
              </a:ext>
            </a:extLst>
          </p:cNvPr>
          <p:cNvPicPr>
            <a:picLocks noChangeAspect="1"/>
          </p:cNvPicPr>
          <p:nvPr/>
        </p:nvPicPr>
        <p:blipFill>
          <a:blip r:embed="rId3"/>
          <a:stretch>
            <a:fillRect/>
          </a:stretch>
        </p:blipFill>
        <p:spPr>
          <a:xfrm>
            <a:off x="2209800" y="1267791"/>
            <a:ext cx="7772400" cy="4322259"/>
          </a:xfrm>
          <a:prstGeom prst="rect">
            <a:avLst/>
          </a:prstGeom>
        </p:spPr>
      </p:pic>
    </p:spTree>
    <p:extLst>
      <p:ext uri="{BB962C8B-B14F-4D97-AF65-F5344CB8AC3E}">
        <p14:creationId xmlns:p14="http://schemas.microsoft.com/office/powerpoint/2010/main" val="1765663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74E78F-4700-4D81-81B6-A27C6718BDC6}"/>
              </a:ext>
            </a:extLst>
          </p:cNvPr>
          <p:cNvPicPr>
            <a:picLocks noChangeAspect="1"/>
          </p:cNvPicPr>
          <p:nvPr/>
        </p:nvPicPr>
        <p:blipFill rotWithShape="1">
          <a:blip r:embed="rId2">
            <a:alphaModFix amt="30000"/>
          </a:blip>
          <a:srcRect r="-1" b="15708"/>
          <a:stretch/>
        </p:blipFill>
        <p:spPr>
          <a:xfrm>
            <a:off x="20" y="10"/>
            <a:ext cx="12188932" cy="6857990"/>
          </a:xfrm>
          <a:prstGeom prst="rect">
            <a:avLst/>
          </a:prstGeom>
        </p:spPr>
      </p:pic>
      <p:sp>
        <p:nvSpPr>
          <p:cNvPr id="2" name="Title 1">
            <a:extLst>
              <a:ext uri="{FF2B5EF4-FFF2-40B4-BE49-F238E27FC236}">
                <a16:creationId xmlns:a16="http://schemas.microsoft.com/office/drawing/2014/main" id="{184596B1-369F-3245-B544-1480F0A5E748}"/>
              </a:ext>
            </a:extLst>
          </p:cNvPr>
          <p:cNvSpPr>
            <a:spLocks noGrp="1"/>
          </p:cNvSpPr>
          <p:nvPr>
            <p:ph type="ctrTitle"/>
          </p:nvPr>
        </p:nvSpPr>
        <p:spPr>
          <a:xfrm>
            <a:off x="1605118" y="2551444"/>
            <a:ext cx="9865699" cy="2288382"/>
          </a:xfrm>
        </p:spPr>
        <p:txBody>
          <a:bodyPr anchor="t">
            <a:normAutofit/>
          </a:bodyPr>
          <a:lstStyle/>
          <a:p>
            <a:pPr algn="l"/>
            <a:r>
              <a:rPr lang="en-US" dirty="0" err="1">
                <a:solidFill>
                  <a:schemeClr val="tx2"/>
                </a:solidFill>
              </a:rPr>
              <a:t>Behaviour</a:t>
            </a:r>
            <a:r>
              <a:rPr lang="en-US" dirty="0">
                <a:solidFill>
                  <a:schemeClr val="tx2"/>
                </a:solidFill>
              </a:rPr>
              <a:t> </a:t>
            </a:r>
            <a:r>
              <a:rPr lang="en-US" sz="8000" b="1" i="1" u="sng" dirty="0">
                <a:solidFill>
                  <a:schemeClr val="tx2"/>
                </a:solidFill>
              </a:rPr>
              <a:t>for Learning</a:t>
            </a:r>
          </a:p>
        </p:txBody>
      </p:sp>
    </p:spTree>
    <p:extLst>
      <p:ext uri="{BB962C8B-B14F-4D97-AF65-F5344CB8AC3E}">
        <p14:creationId xmlns:p14="http://schemas.microsoft.com/office/powerpoint/2010/main" val="2514208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10557</TotalTime>
  <Words>1380</Words>
  <Application>Microsoft Macintosh PowerPoint</Application>
  <PresentationFormat>Widescreen</PresentationFormat>
  <Paragraphs>219</Paragraphs>
  <Slides>48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Avenir Next</vt:lpstr>
      <vt:lpstr>Calibri</vt:lpstr>
      <vt:lpstr>Calibri Light</vt:lpstr>
      <vt:lpstr>Office Theme</vt:lpstr>
      <vt:lpstr>Behaviour Management</vt:lpstr>
      <vt:lpstr>The session this afternoon</vt:lpstr>
      <vt:lpstr>Who are we?</vt:lpstr>
      <vt:lpstr>Who are we?</vt:lpstr>
      <vt:lpstr>Who do you want to be when you are teaching?</vt:lpstr>
      <vt:lpstr>PowerPoint Presentation</vt:lpstr>
      <vt:lpstr>PowerPoint Presentation</vt:lpstr>
      <vt:lpstr>PowerPoint Presentation</vt:lpstr>
      <vt:lpstr>Behaviour for Learning</vt:lpstr>
      <vt:lpstr>Behaviour leadership</vt:lpstr>
      <vt:lpstr>What’s the difference between management and leadership?</vt:lpstr>
      <vt:lpstr>We are in the mucky middle</vt:lpstr>
      <vt:lpstr>PowerPoint Presentation</vt:lpstr>
      <vt:lpstr>PowerPoint Presentation</vt:lpstr>
      <vt:lpstr>PowerPoint Presentation</vt:lpstr>
      <vt:lpstr>Reflection on my own practice</vt:lpstr>
      <vt:lpstr>PowerPoint Presentation</vt:lpstr>
      <vt:lpstr>PowerPoint Presentation</vt:lpstr>
      <vt:lpstr>Consistency</vt:lpstr>
      <vt:lpstr>Consistency</vt:lpstr>
      <vt:lpstr>Flexibility</vt:lpstr>
      <vt:lpstr>Flexibility</vt:lpstr>
      <vt:lpstr>Flexibility</vt:lpstr>
      <vt:lpstr>Flexible consistency</vt:lpstr>
      <vt:lpstr>PowerPoint Presentation</vt:lpstr>
      <vt:lpstr>Routines</vt:lpstr>
      <vt:lpstr>Elements of a lesson</vt:lpstr>
      <vt:lpstr>Elements of a lesson</vt:lpstr>
      <vt:lpstr>Macro and micro routines</vt:lpstr>
      <vt:lpstr>How routines impact behaviour and progress</vt:lpstr>
      <vt:lpstr>PowerPoint Presentation</vt:lpstr>
      <vt:lpstr>Self-determination Theory</vt:lpstr>
      <vt:lpstr>Self-determination Theory</vt:lpstr>
      <vt:lpstr>Self-determination Theory</vt:lpstr>
      <vt:lpstr>Self-determination Theory</vt:lpstr>
      <vt:lpstr>Self-determination Theory</vt:lpstr>
      <vt:lpstr>Discuss</vt:lpstr>
      <vt:lpstr>Discuss</vt:lpstr>
      <vt:lpstr>Menti.com  Code – 3233 4139</vt:lpstr>
      <vt:lpstr>Intrinsic vs Extrinsic Motivation</vt:lpstr>
      <vt:lpstr>Discuss</vt:lpstr>
      <vt:lpstr>PowerPoint Presentation</vt:lpstr>
      <vt:lpstr>PowerPoint Presentation</vt:lpstr>
      <vt:lpstr>To finish…</vt:lpstr>
      <vt:lpstr>Scenario</vt:lpstr>
      <vt:lpstr>Thank you  Questions?</vt:lpstr>
      <vt:lpstr>Bibliography</vt:lpstr>
      <vt:lpstr>Useful videos from Sue Cowley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 Pedagogy</dc:title>
  <dc:creator>Chris Jolly</dc:creator>
  <cp:lastModifiedBy>OfficeUser3537</cp:lastModifiedBy>
  <cp:revision>30</cp:revision>
  <dcterms:created xsi:type="dcterms:W3CDTF">2022-03-02T12:15:49Z</dcterms:created>
  <dcterms:modified xsi:type="dcterms:W3CDTF">2026-01-20T21:35:22Z</dcterms:modified>
</cp:coreProperties>
</file>