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6" r:id="rId2"/>
    <p:sldId id="281" r:id="rId3"/>
    <p:sldId id="395" r:id="rId4"/>
    <p:sldId id="513" r:id="rId5"/>
    <p:sldId id="495" r:id="rId6"/>
    <p:sldId id="463" r:id="rId7"/>
    <p:sldId id="531" r:id="rId8"/>
    <p:sldId id="497" r:id="rId9"/>
    <p:sldId id="283" r:id="rId10"/>
    <p:sldId id="496" r:id="rId11"/>
    <p:sldId id="482" r:id="rId12"/>
    <p:sldId id="286" r:id="rId13"/>
    <p:sldId id="483" r:id="rId14"/>
    <p:sldId id="288" r:id="rId15"/>
    <p:sldId id="262" r:id="rId16"/>
    <p:sldId id="494" r:id="rId17"/>
    <p:sldId id="465" r:id="rId18"/>
    <p:sldId id="472" r:id="rId19"/>
    <p:sldId id="466" r:id="rId20"/>
    <p:sldId id="393" r:id="rId21"/>
    <p:sldId id="479" r:id="rId22"/>
    <p:sldId id="291" r:id="rId23"/>
    <p:sldId id="295" r:id="rId24"/>
    <p:sldId id="643" r:id="rId25"/>
    <p:sldId id="644" r:id="rId26"/>
    <p:sldId id="264" r:id="rId27"/>
    <p:sldId id="261" r:id="rId28"/>
    <p:sldId id="269" r:id="rId29"/>
    <p:sldId id="270" r:id="rId30"/>
    <p:sldId id="26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2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40669-B299-42A4-A166-9BD91C482AC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A2D8F5-D766-4063-856D-D389B2C6F479}">
      <dgm:prSet/>
      <dgm:spPr/>
      <dgm:t>
        <a:bodyPr/>
        <a:lstStyle/>
        <a:p>
          <a:r>
            <a:rPr lang="en-US" b="0" i="0" baseline="0" dirty="0"/>
            <a:t>Copying and pasting from an AI tool into your assignment?</a:t>
          </a:r>
          <a:endParaRPr lang="en-US" dirty="0"/>
        </a:p>
      </dgm:t>
    </dgm:pt>
    <dgm:pt modelId="{F8370D88-85D7-419E-993C-1DB129D95733}" type="parTrans" cxnId="{CBFB1D8F-A8F5-4A52-BFE0-D4375980FA87}">
      <dgm:prSet/>
      <dgm:spPr/>
      <dgm:t>
        <a:bodyPr/>
        <a:lstStyle/>
        <a:p>
          <a:endParaRPr lang="en-US"/>
        </a:p>
      </dgm:t>
    </dgm:pt>
    <dgm:pt modelId="{9D561AB1-6CBD-4A26-9C2E-274E19C19A84}" type="sibTrans" cxnId="{CBFB1D8F-A8F5-4A52-BFE0-D4375980FA87}">
      <dgm:prSet/>
      <dgm:spPr/>
      <dgm:t>
        <a:bodyPr/>
        <a:lstStyle/>
        <a:p>
          <a:endParaRPr lang="en-US"/>
        </a:p>
      </dgm:t>
    </dgm:pt>
    <dgm:pt modelId="{0AB10901-198E-4544-88C7-70A8219A4870}">
      <dgm:prSet/>
      <dgm:spPr/>
      <dgm:t>
        <a:bodyPr/>
        <a:lstStyle/>
        <a:p>
          <a:r>
            <a:rPr lang="en-US" b="0" i="0" baseline="0"/>
            <a:t>Using AI to help you understand/break down a difficult concept?</a:t>
          </a:r>
          <a:endParaRPr lang="en-US"/>
        </a:p>
      </dgm:t>
    </dgm:pt>
    <dgm:pt modelId="{E8932795-2F2A-4AEC-96F1-198EF6CE8A32}" type="parTrans" cxnId="{971345CA-407F-4881-9502-E9BD0843D4BE}">
      <dgm:prSet/>
      <dgm:spPr/>
      <dgm:t>
        <a:bodyPr/>
        <a:lstStyle/>
        <a:p>
          <a:endParaRPr lang="en-US"/>
        </a:p>
      </dgm:t>
    </dgm:pt>
    <dgm:pt modelId="{9275A1B4-ED2E-4CFB-BA5D-F86F5D2F1190}" type="sibTrans" cxnId="{971345CA-407F-4881-9502-E9BD0843D4BE}">
      <dgm:prSet/>
      <dgm:spPr/>
      <dgm:t>
        <a:bodyPr/>
        <a:lstStyle/>
        <a:p>
          <a:endParaRPr lang="en-US"/>
        </a:p>
      </dgm:t>
    </dgm:pt>
    <dgm:pt modelId="{4181A6ED-28D5-435C-B6DE-0FE99626AED0}">
      <dgm:prSet/>
      <dgm:spPr/>
      <dgm:t>
        <a:bodyPr/>
        <a:lstStyle/>
        <a:p>
          <a:r>
            <a:rPr lang="en-US" b="0" i="0" baseline="0"/>
            <a:t>Using references the AI tool gives you without reading or checking them yourself?</a:t>
          </a:r>
          <a:endParaRPr lang="en-US"/>
        </a:p>
      </dgm:t>
    </dgm:pt>
    <dgm:pt modelId="{FDBD0E42-8866-40A0-9446-D57C8C1D706A}" type="parTrans" cxnId="{B502E974-A76C-4346-909B-435B559630BA}">
      <dgm:prSet/>
      <dgm:spPr/>
      <dgm:t>
        <a:bodyPr/>
        <a:lstStyle/>
        <a:p>
          <a:endParaRPr lang="en-US"/>
        </a:p>
      </dgm:t>
    </dgm:pt>
    <dgm:pt modelId="{29AC8238-4036-4CA5-9333-A923C5E912A8}" type="sibTrans" cxnId="{B502E974-A76C-4346-909B-435B559630BA}">
      <dgm:prSet/>
      <dgm:spPr/>
      <dgm:t>
        <a:bodyPr/>
        <a:lstStyle/>
        <a:p>
          <a:endParaRPr lang="en-US"/>
        </a:p>
      </dgm:t>
    </dgm:pt>
    <dgm:pt modelId="{3A7C6345-221E-4C93-A6C1-F80C7B885D56}">
      <dgm:prSet/>
      <dgm:spPr/>
      <dgm:t>
        <a:bodyPr/>
        <a:lstStyle/>
        <a:p>
          <a:r>
            <a:rPr lang="en-US" b="0" i="0" baseline="0"/>
            <a:t>Using AI to help you find possible sources for your work?</a:t>
          </a:r>
          <a:endParaRPr lang="en-US"/>
        </a:p>
      </dgm:t>
    </dgm:pt>
    <dgm:pt modelId="{0EC2E71C-E319-40F8-A6EB-175E00129CD7}" type="parTrans" cxnId="{D1EA69B9-9953-4D24-ABC1-8515AD8D6F50}">
      <dgm:prSet/>
      <dgm:spPr/>
      <dgm:t>
        <a:bodyPr/>
        <a:lstStyle/>
        <a:p>
          <a:endParaRPr lang="en-US"/>
        </a:p>
      </dgm:t>
    </dgm:pt>
    <dgm:pt modelId="{1E13AC49-A387-4DCF-B9B6-D679C169E95E}" type="sibTrans" cxnId="{D1EA69B9-9953-4D24-ABC1-8515AD8D6F50}">
      <dgm:prSet/>
      <dgm:spPr/>
      <dgm:t>
        <a:bodyPr/>
        <a:lstStyle/>
        <a:p>
          <a:endParaRPr lang="en-US"/>
        </a:p>
      </dgm:t>
    </dgm:pt>
    <dgm:pt modelId="{5657C076-1791-44D0-873C-D942514105D1}">
      <dgm:prSet/>
      <dgm:spPr/>
      <dgm:t>
        <a:bodyPr/>
        <a:lstStyle/>
        <a:p>
          <a:r>
            <a:rPr lang="en-US" b="0" i="0" baseline="0"/>
            <a:t>Using AI to rewrite your work?</a:t>
          </a:r>
          <a:endParaRPr lang="en-US"/>
        </a:p>
      </dgm:t>
    </dgm:pt>
    <dgm:pt modelId="{326CD799-CC75-4EBE-A773-C8C4DD64151E}" type="parTrans" cxnId="{957E0C84-5349-43C9-A5DF-328173DE2062}">
      <dgm:prSet/>
      <dgm:spPr/>
      <dgm:t>
        <a:bodyPr/>
        <a:lstStyle/>
        <a:p>
          <a:endParaRPr lang="en-US"/>
        </a:p>
      </dgm:t>
    </dgm:pt>
    <dgm:pt modelId="{2272B0AE-F751-4FDF-BE3F-090BEFF755DE}" type="sibTrans" cxnId="{957E0C84-5349-43C9-A5DF-328173DE2062}">
      <dgm:prSet/>
      <dgm:spPr/>
      <dgm:t>
        <a:bodyPr/>
        <a:lstStyle/>
        <a:p>
          <a:endParaRPr lang="en-US"/>
        </a:p>
      </dgm:t>
    </dgm:pt>
    <dgm:pt modelId="{1C61082F-7C47-4275-AF8A-850330D740AC}">
      <dgm:prSet/>
      <dgm:spPr/>
      <dgm:t>
        <a:bodyPr/>
        <a:lstStyle/>
        <a:p>
          <a:r>
            <a:rPr lang="en-US" b="0" i="0" baseline="0"/>
            <a:t>Using AI to help you with grammar and spelling?</a:t>
          </a:r>
          <a:endParaRPr lang="en-US"/>
        </a:p>
      </dgm:t>
    </dgm:pt>
    <dgm:pt modelId="{FAAD71F5-F99A-4CCE-BC99-C0AB95094956}" type="parTrans" cxnId="{58F25DD9-4D22-4599-AD7F-6BA7F7E5C326}">
      <dgm:prSet/>
      <dgm:spPr/>
      <dgm:t>
        <a:bodyPr/>
        <a:lstStyle/>
        <a:p>
          <a:endParaRPr lang="en-US"/>
        </a:p>
      </dgm:t>
    </dgm:pt>
    <dgm:pt modelId="{2E1A5281-03C5-4A36-9520-DDC9716B6583}" type="sibTrans" cxnId="{58F25DD9-4D22-4599-AD7F-6BA7F7E5C326}">
      <dgm:prSet/>
      <dgm:spPr/>
      <dgm:t>
        <a:bodyPr/>
        <a:lstStyle/>
        <a:p>
          <a:endParaRPr lang="en-US"/>
        </a:p>
      </dgm:t>
    </dgm:pt>
    <dgm:pt modelId="{21158C33-E1EC-4846-A5A6-52BE3E30D83B}">
      <dgm:prSet/>
      <dgm:spPr/>
      <dgm:t>
        <a:bodyPr/>
        <a:lstStyle/>
        <a:p>
          <a:r>
            <a:rPr lang="en-US" b="0" i="0" baseline="0"/>
            <a:t>Using AI to help you plan/structure your work?</a:t>
          </a:r>
          <a:endParaRPr lang="en-US"/>
        </a:p>
      </dgm:t>
    </dgm:pt>
    <dgm:pt modelId="{01F2647C-C965-409A-ADD2-C18BD3CF4C46}" type="parTrans" cxnId="{21608CCF-7871-458F-8898-9C6405165C84}">
      <dgm:prSet/>
      <dgm:spPr/>
      <dgm:t>
        <a:bodyPr/>
        <a:lstStyle/>
        <a:p>
          <a:endParaRPr lang="en-US"/>
        </a:p>
      </dgm:t>
    </dgm:pt>
    <dgm:pt modelId="{295DEFDB-55BA-4B78-BE42-77332F0EF518}" type="sibTrans" cxnId="{21608CCF-7871-458F-8898-9C6405165C84}">
      <dgm:prSet/>
      <dgm:spPr/>
      <dgm:t>
        <a:bodyPr/>
        <a:lstStyle/>
        <a:p>
          <a:endParaRPr lang="en-US"/>
        </a:p>
      </dgm:t>
    </dgm:pt>
    <dgm:pt modelId="{E4068DAD-9D38-4EE6-97EB-8D172596AC31}">
      <dgm:prSet/>
      <dgm:spPr/>
      <dgm:t>
        <a:bodyPr/>
        <a:lstStyle/>
        <a:p>
          <a:r>
            <a:rPr lang="en-US" b="0" i="0" baseline="0"/>
            <a:t>Using AI to paraphrase for you?</a:t>
          </a:r>
          <a:endParaRPr lang="en-US"/>
        </a:p>
      </dgm:t>
    </dgm:pt>
    <dgm:pt modelId="{61439FAF-B68D-44CB-9BE8-7D60A29BD63F}" type="parTrans" cxnId="{0715D2D0-20FC-4F92-8782-5C8B6DE00C4B}">
      <dgm:prSet/>
      <dgm:spPr/>
      <dgm:t>
        <a:bodyPr/>
        <a:lstStyle/>
        <a:p>
          <a:endParaRPr lang="en-US"/>
        </a:p>
      </dgm:t>
    </dgm:pt>
    <dgm:pt modelId="{A185D4A7-AA2B-42F9-BB63-D6BCC62F752F}" type="sibTrans" cxnId="{0715D2D0-20FC-4F92-8782-5C8B6DE00C4B}">
      <dgm:prSet/>
      <dgm:spPr/>
      <dgm:t>
        <a:bodyPr/>
        <a:lstStyle/>
        <a:p>
          <a:endParaRPr lang="en-US"/>
        </a:p>
      </dgm:t>
    </dgm:pt>
    <dgm:pt modelId="{A491A546-39CE-4DE0-B0C9-7BA141C2471E}">
      <dgm:prSet/>
      <dgm:spPr/>
      <dgm:t>
        <a:bodyPr/>
        <a:lstStyle/>
        <a:p>
          <a:r>
            <a:rPr lang="en-US" b="0" i="0" baseline="0"/>
            <a:t>Using AI to help you brainstorm ideas?</a:t>
          </a:r>
          <a:endParaRPr lang="en-US"/>
        </a:p>
      </dgm:t>
    </dgm:pt>
    <dgm:pt modelId="{7600CA17-DDD5-4EAB-933E-44A4A9FEA156}" type="parTrans" cxnId="{DF80F966-EB10-46C0-9BCE-00CE19768478}">
      <dgm:prSet/>
      <dgm:spPr/>
      <dgm:t>
        <a:bodyPr/>
        <a:lstStyle/>
        <a:p>
          <a:endParaRPr lang="en-US"/>
        </a:p>
      </dgm:t>
    </dgm:pt>
    <dgm:pt modelId="{25A1295F-9694-4131-802D-1FC44AAA14F6}" type="sibTrans" cxnId="{DF80F966-EB10-46C0-9BCE-00CE19768478}">
      <dgm:prSet/>
      <dgm:spPr/>
      <dgm:t>
        <a:bodyPr/>
        <a:lstStyle/>
        <a:p>
          <a:endParaRPr lang="en-US"/>
        </a:p>
      </dgm:t>
    </dgm:pt>
    <dgm:pt modelId="{6550FD36-0A5C-4BC8-9392-6270B88B7BBE}">
      <dgm:prSet/>
      <dgm:spPr/>
      <dgm:t>
        <a:bodyPr/>
        <a:lstStyle/>
        <a:p>
          <a:r>
            <a:rPr lang="en-US" b="0" i="0" baseline="0"/>
            <a:t>Using the information AI gives you without checking it in a reliable source?</a:t>
          </a:r>
          <a:endParaRPr lang="en-US"/>
        </a:p>
      </dgm:t>
    </dgm:pt>
    <dgm:pt modelId="{1AAD7827-1EF6-4AF9-82CE-77C091D030E6}" type="parTrans" cxnId="{7C40BD7B-1A2F-4FBC-9856-58A48ADEC969}">
      <dgm:prSet/>
      <dgm:spPr/>
      <dgm:t>
        <a:bodyPr/>
        <a:lstStyle/>
        <a:p>
          <a:endParaRPr lang="en-US"/>
        </a:p>
      </dgm:t>
    </dgm:pt>
    <dgm:pt modelId="{AD31B812-D2E5-4F9F-B7E1-55C145DDE9CD}" type="sibTrans" cxnId="{7C40BD7B-1A2F-4FBC-9856-58A48ADEC969}">
      <dgm:prSet/>
      <dgm:spPr/>
      <dgm:t>
        <a:bodyPr/>
        <a:lstStyle/>
        <a:p>
          <a:endParaRPr lang="en-US"/>
        </a:p>
      </dgm:t>
    </dgm:pt>
    <dgm:pt modelId="{4C7FA9EE-83B8-440F-BA30-19A5B7E8C709}">
      <dgm:prSet/>
      <dgm:spPr/>
      <dgm:t>
        <a:bodyPr/>
        <a:lstStyle/>
        <a:p>
          <a:r>
            <a:rPr lang="en-US" b="0" i="0" baseline="0"/>
            <a:t>Using AI to create quizzes to help you revise for an exam?</a:t>
          </a:r>
          <a:endParaRPr lang="en-US"/>
        </a:p>
      </dgm:t>
    </dgm:pt>
    <dgm:pt modelId="{DF374E4A-018E-4DEC-B410-44C8607D7763}" type="parTrans" cxnId="{C635B2E3-9537-49B3-870C-DF39F106E9B2}">
      <dgm:prSet/>
      <dgm:spPr/>
      <dgm:t>
        <a:bodyPr/>
        <a:lstStyle/>
        <a:p>
          <a:endParaRPr lang="en-US"/>
        </a:p>
      </dgm:t>
    </dgm:pt>
    <dgm:pt modelId="{3A4EB81B-2D95-4AE2-A34B-122AEDCCA897}" type="sibTrans" cxnId="{C635B2E3-9537-49B3-870C-DF39F106E9B2}">
      <dgm:prSet/>
      <dgm:spPr/>
      <dgm:t>
        <a:bodyPr/>
        <a:lstStyle/>
        <a:p>
          <a:endParaRPr lang="en-US"/>
        </a:p>
      </dgm:t>
    </dgm:pt>
    <dgm:pt modelId="{6C704343-730C-43D7-91FA-BEBECA60251A}" type="pres">
      <dgm:prSet presAssocID="{4F940669-B299-42A4-A166-9BD91C482AC9}" presName="diagram" presStyleCnt="0">
        <dgm:presLayoutVars>
          <dgm:dir/>
          <dgm:resizeHandles val="exact"/>
        </dgm:presLayoutVars>
      </dgm:prSet>
      <dgm:spPr/>
    </dgm:pt>
    <dgm:pt modelId="{143C919E-B0E0-4131-BE6B-34ADD41E6A65}" type="pres">
      <dgm:prSet presAssocID="{C4A2D8F5-D766-4063-856D-D389B2C6F479}" presName="node" presStyleLbl="node1" presStyleIdx="0" presStyleCnt="11">
        <dgm:presLayoutVars>
          <dgm:bulletEnabled val="1"/>
        </dgm:presLayoutVars>
      </dgm:prSet>
      <dgm:spPr/>
    </dgm:pt>
    <dgm:pt modelId="{CC91FD20-0D8D-45FE-9AAB-3E7FCE8ABA19}" type="pres">
      <dgm:prSet presAssocID="{9D561AB1-6CBD-4A26-9C2E-274E19C19A84}" presName="sibTrans" presStyleCnt="0"/>
      <dgm:spPr/>
    </dgm:pt>
    <dgm:pt modelId="{15B629EF-E7E3-4472-92AC-FDBBD65E1D0A}" type="pres">
      <dgm:prSet presAssocID="{0AB10901-198E-4544-88C7-70A8219A4870}" presName="node" presStyleLbl="node1" presStyleIdx="1" presStyleCnt="11">
        <dgm:presLayoutVars>
          <dgm:bulletEnabled val="1"/>
        </dgm:presLayoutVars>
      </dgm:prSet>
      <dgm:spPr/>
    </dgm:pt>
    <dgm:pt modelId="{61947563-F563-438A-A8C3-023ADF4D9E2A}" type="pres">
      <dgm:prSet presAssocID="{9275A1B4-ED2E-4CFB-BA5D-F86F5D2F1190}" presName="sibTrans" presStyleCnt="0"/>
      <dgm:spPr/>
    </dgm:pt>
    <dgm:pt modelId="{1EACDA18-094F-4E11-A90F-767BB0BBE005}" type="pres">
      <dgm:prSet presAssocID="{4181A6ED-28D5-435C-B6DE-0FE99626AED0}" presName="node" presStyleLbl="node1" presStyleIdx="2" presStyleCnt="11">
        <dgm:presLayoutVars>
          <dgm:bulletEnabled val="1"/>
        </dgm:presLayoutVars>
      </dgm:prSet>
      <dgm:spPr/>
    </dgm:pt>
    <dgm:pt modelId="{CA7032B6-32E5-4F7A-891C-5193F51BAE2A}" type="pres">
      <dgm:prSet presAssocID="{29AC8238-4036-4CA5-9333-A923C5E912A8}" presName="sibTrans" presStyleCnt="0"/>
      <dgm:spPr/>
    </dgm:pt>
    <dgm:pt modelId="{C36D2F47-EFA0-4B68-B54A-19C2497F439B}" type="pres">
      <dgm:prSet presAssocID="{3A7C6345-221E-4C93-A6C1-F80C7B885D56}" presName="node" presStyleLbl="node1" presStyleIdx="3" presStyleCnt="11">
        <dgm:presLayoutVars>
          <dgm:bulletEnabled val="1"/>
        </dgm:presLayoutVars>
      </dgm:prSet>
      <dgm:spPr/>
    </dgm:pt>
    <dgm:pt modelId="{31B9799B-E65A-443E-A819-8D39682E070A}" type="pres">
      <dgm:prSet presAssocID="{1E13AC49-A387-4DCF-B9B6-D679C169E95E}" presName="sibTrans" presStyleCnt="0"/>
      <dgm:spPr/>
    </dgm:pt>
    <dgm:pt modelId="{87312DD5-E9EB-4B06-9A60-D8AB09A596A7}" type="pres">
      <dgm:prSet presAssocID="{5657C076-1791-44D0-873C-D942514105D1}" presName="node" presStyleLbl="node1" presStyleIdx="4" presStyleCnt="11">
        <dgm:presLayoutVars>
          <dgm:bulletEnabled val="1"/>
        </dgm:presLayoutVars>
      </dgm:prSet>
      <dgm:spPr/>
    </dgm:pt>
    <dgm:pt modelId="{A58EE548-4B3D-4733-B91F-19D4D5AD9D93}" type="pres">
      <dgm:prSet presAssocID="{2272B0AE-F751-4FDF-BE3F-090BEFF755DE}" presName="sibTrans" presStyleCnt="0"/>
      <dgm:spPr/>
    </dgm:pt>
    <dgm:pt modelId="{3DF0ED53-CFDA-4B6C-BFCE-26B756E2BDC0}" type="pres">
      <dgm:prSet presAssocID="{1C61082F-7C47-4275-AF8A-850330D740AC}" presName="node" presStyleLbl="node1" presStyleIdx="5" presStyleCnt="11">
        <dgm:presLayoutVars>
          <dgm:bulletEnabled val="1"/>
        </dgm:presLayoutVars>
      </dgm:prSet>
      <dgm:spPr/>
    </dgm:pt>
    <dgm:pt modelId="{FB8935EF-13D6-4F38-881B-1E111D3930C6}" type="pres">
      <dgm:prSet presAssocID="{2E1A5281-03C5-4A36-9520-DDC9716B6583}" presName="sibTrans" presStyleCnt="0"/>
      <dgm:spPr/>
    </dgm:pt>
    <dgm:pt modelId="{2467F7AD-4DE7-42DF-915C-68AFEDEEA7FA}" type="pres">
      <dgm:prSet presAssocID="{21158C33-E1EC-4846-A5A6-52BE3E30D83B}" presName="node" presStyleLbl="node1" presStyleIdx="6" presStyleCnt="11">
        <dgm:presLayoutVars>
          <dgm:bulletEnabled val="1"/>
        </dgm:presLayoutVars>
      </dgm:prSet>
      <dgm:spPr/>
    </dgm:pt>
    <dgm:pt modelId="{59EF1E35-DDA6-4CC1-8431-C488E622A1A8}" type="pres">
      <dgm:prSet presAssocID="{295DEFDB-55BA-4B78-BE42-77332F0EF518}" presName="sibTrans" presStyleCnt="0"/>
      <dgm:spPr/>
    </dgm:pt>
    <dgm:pt modelId="{86FDC537-B038-4279-83DF-FEA00F9ADC1D}" type="pres">
      <dgm:prSet presAssocID="{E4068DAD-9D38-4EE6-97EB-8D172596AC31}" presName="node" presStyleLbl="node1" presStyleIdx="7" presStyleCnt="11">
        <dgm:presLayoutVars>
          <dgm:bulletEnabled val="1"/>
        </dgm:presLayoutVars>
      </dgm:prSet>
      <dgm:spPr/>
    </dgm:pt>
    <dgm:pt modelId="{1F81AE89-BC32-4A22-A84C-1042A564502A}" type="pres">
      <dgm:prSet presAssocID="{A185D4A7-AA2B-42F9-BB63-D6BCC62F752F}" presName="sibTrans" presStyleCnt="0"/>
      <dgm:spPr/>
    </dgm:pt>
    <dgm:pt modelId="{D3300316-A1D3-4E8E-B261-4D66263B25BA}" type="pres">
      <dgm:prSet presAssocID="{A491A546-39CE-4DE0-B0C9-7BA141C2471E}" presName="node" presStyleLbl="node1" presStyleIdx="8" presStyleCnt="11">
        <dgm:presLayoutVars>
          <dgm:bulletEnabled val="1"/>
        </dgm:presLayoutVars>
      </dgm:prSet>
      <dgm:spPr/>
    </dgm:pt>
    <dgm:pt modelId="{D350FCDE-7E0D-40AF-937D-5EAC1F52E137}" type="pres">
      <dgm:prSet presAssocID="{25A1295F-9694-4131-802D-1FC44AAA14F6}" presName="sibTrans" presStyleCnt="0"/>
      <dgm:spPr/>
    </dgm:pt>
    <dgm:pt modelId="{B8BAB284-AA9E-424B-A103-4CC3162A53FE}" type="pres">
      <dgm:prSet presAssocID="{6550FD36-0A5C-4BC8-9392-6270B88B7BBE}" presName="node" presStyleLbl="node1" presStyleIdx="9" presStyleCnt="11">
        <dgm:presLayoutVars>
          <dgm:bulletEnabled val="1"/>
        </dgm:presLayoutVars>
      </dgm:prSet>
      <dgm:spPr/>
    </dgm:pt>
    <dgm:pt modelId="{32067CB8-6EBF-4CBF-A091-D16097771AF5}" type="pres">
      <dgm:prSet presAssocID="{AD31B812-D2E5-4F9F-B7E1-55C145DDE9CD}" presName="sibTrans" presStyleCnt="0"/>
      <dgm:spPr/>
    </dgm:pt>
    <dgm:pt modelId="{DA2A13AE-9FD1-401C-A0D2-9FA509F8057F}" type="pres">
      <dgm:prSet presAssocID="{4C7FA9EE-83B8-440F-BA30-19A5B7E8C709}" presName="node" presStyleLbl="node1" presStyleIdx="10" presStyleCnt="11">
        <dgm:presLayoutVars>
          <dgm:bulletEnabled val="1"/>
        </dgm:presLayoutVars>
      </dgm:prSet>
      <dgm:spPr/>
    </dgm:pt>
  </dgm:ptLst>
  <dgm:cxnLst>
    <dgm:cxn modelId="{B0C0B10F-5FAB-40C2-8BED-492BC719ACE2}" type="presOf" srcId="{C4A2D8F5-D766-4063-856D-D389B2C6F479}" destId="{143C919E-B0E0-4131-BE6B-34ADD41E6A65}" srcOrd="0" destOrd="0" presId="urn:microsoft.com/office/officeart/2005/8/layout/default"/>
    <dgm:cxn modelId="{103AC819-2BDD-4B45-AD3C-8C37D391CFE1}" type="presOf" srcId="{4F940669-B299-42A4-A166-9BD91C482AC9}" destId="{6C704343-730C-43D7-91FA-BEBECA60251A}" srcOrd="0" destOrd="0" presId="urn:microsoft.com/office/officeart/2005/8/layout/default"/>
    <dgm:cxn modelId="{55302021-D3E9-4B42-A3A1-C2A5552825C9}" type="presOf" srcId="{6550FD36-0A5C-4BC8-9392-6270B88B7BBE}" destId="{B8BAB284-AA9E-424B-A103-4CC3162A53FE}" srcOrd="0" destOrd="0" presId="urn:microsoft.com/office/officeart/2005/8/layout/default"/>
    <dgm:cxn modelId="{9D7EAA36-2255-4B8A-80CE-1E7D36891C3E}" type="presOf" srcId="{5657C076-1791-44D0-873C-D942514105D1}" destId="{87312DD5-E9EB-4B06-9A60-D8AB09A596A7}" srcOrd="0" destOrd="0" presId="urn:microsoft.com/office/officeart/2005/8/layout/default"/>
    <dgm:cxn modelId="{22406860-6642-478F-B691-95B5C8F68952}" type="presOf" srcId="{0AB10901-198E-4544-88C7-70A8219A4870}" destId="{15B629EF-E7E3-4472-92AC-FDBBD65E1D0A}" srcOrd="0" destOrd="0" presId="urn:microsoft.com/office/officeart/2005/8/layout/default"/>
    <dgm:cxn modelId="{E4CB2D66-C349-4325-A524-1CBCE4990133}" type="presOf" srcId="{4C7FA9EE-83B8-440F-BA30-19A5B7E8C709}" destId="{DA2A13AE-9FD1-401C-A0D2-9FA509F8057F}" srcOrd="0" destOrd="0" presId="urn:microsoft.com/office/officeart/2005/8/layout/default"/>
    <dgm:cxn modelId="{DF80F966-EB10-46C0-9BCE-00CE19768478}" srcId="{4F940669-B299-42A4-A166-9BD91C482AC9}" destId="{A491A546-39CE-4DE0-B0C9-7BA141C2471E}" srcOrd="8" destOrd="0" parTransId="{7600CA17-DDD5-4EAB-933E-44A4A9FEA156}" sibTransId="{25A1295F-9694-4131-802D-1FC44AAA14F6}"/>
    <dgm:cxn modelId="{4548C16C-3351-46E6-B066-7A06FDE84874}" type="presOf" srcId="{3A7C6345-221E-4C93-A6C1-F80C7B885D56}" destId="{C36D2F47-EFA0-4B68-B54A-19C2497F439B}" srcOrd="0" destOrd="0" presId="urn:microsoft.com/office/officeart/2005/8/layout/default"/>
    <dgm:cxn modelId="{B502E974-A76C-4346-909B-435B559630BA}" srcId="{4F940669-B299-42A4-A166-9BD91C482AC9}" destId="{4181A6ED-28D5-435C-B6DE-0FE99626AED0}" srcOrd="2" destOrd="0" parTransId="{FDBD0E42-8866-40A0-9446-D57C8C1D706A}" sibTransId="{29AC8238-4036-4CA5-9333-A923C5E912A8}"/>
    <dgm:cxn modelId="{7C40BD7B-1A2F-4FBC-9856-58A48ADEC969}" srcId="{4F940669-B299-42A4-A166-9BD91C482AC9}" destId="{6550FD36-0A5C-4BC8-9392-6270B88B7BBE}" srcOrd="9" destOrd="0" parTransId="{1AAD7827-1EF6-4AF9-82CE-77C091D030E6}" sibTransId="{AD31B812-D2E5-4F9F-B7E1-55C145DDE9CD}"/>
    <dgm:cxn modelId="{957E0C84-5349-43C9-A5DF-328173DE2062}" srcId="{4F940669-B299-42A4-A166-9BD91C482AC9}" destId="{5657C076-1791-44D0-873C-D942514105D1}" srcOrd="4" destOrd="0" parTransId="{326CD799-CC75-4EBE-A773-C8C4DD64151E}" sibTransId="{2272B0AE-F751-4FDF-BE3F-090BEFF755DE}"/>
    <dgm:cxn modelId="{CBFB1D8F-A8F5-4A52-BFE0-D4375980FA87}" srcId="{4F940669-B299-42A4-A166-9BD91C482AC9}" destId="{C4A2D8F5-D766-4063-856D-D389B2C6F479}" srcOrd="0" destOrd="0" parTransId="{F8370D88-85D7-419E-993C-1DB129D95733}" sibTransId="{9D561AB1-6CBD-4A26-9C2E-274E19C19A84}"/>
    <dgm:cxn modelId="{902594A6-9194-412A-A55D-A3DF815302B4}" type="presOf" srcId="{4181A6ED-28D5-435C-B6DE-0FE99626AED0}" destId="{1EACDA18-094F-4E11-A90F-767BB0BBE005}" srcOrd="0" destOrd="0" presId="urn:microsoft.com/office/officeart/2005/8/layout/default"/>
    <dgm:cxn modelId="{CA6370B1-96FF-49B1-9ED3-B8A4EC27B6C8}" type="presOf" srcId="{E4068DAD-9D38-4EE6-97EB-8D172596AC31}" destId="{86FDC537-B038-4279-83DF-FEA00F9ADC1D}" srcOrd="0" destOrd="0" presId="urn:microsoft.com/office/officeart/2005/8/layout/default"/>
    <dgm:cxn modelId="{D1EA69B9-9953-4D24-ABC1-8515AD8D6F50}" srcId="{4F940669-B299-42A4-A166-9BD91C482AC9}" destId="{3A7C6345-221E-4C93-A6C1-F80C7B885D56}" srcOrd="3" destOrd="0" parTransId="{0EC2E71C-E319-40F8-A6EB-175E00129CD7}" sibTransId="{1E13AC49-A387-4DCF-B9B6-D679C169E95E}"/>
    <dgm:cxn modelId="{EC7B16C1-B67C-4E56-B74D-739702D432FF}" type="presOf" srcId="{A491A546-39CE-4DE0-B0C9-7BA141C2471E}" destId="{D3300316-A1D3-4E8E-B261-4D66263B25BA}" srcOrd="0" destOrd="0" presId="urn:microsoft.com/office/officeart/2005/8/layout/default"/>
    <dgm:cxn modelId="{971345CA-407F-4881-9502-E9BD0843D4BE}" srcId="{4F940669-B299-42A4-A166-9BD91C482AC9}" destId="{0AB10901-198E-4544-88C7-70A8219A4870}" srcOrd="1" destOrd="0" parTransId="{E8932795-2F2A-4AEC-96F1-198EF6CE8A32}" sibTransId="{9275A1B4-ED2E-4CFB-BA5D-F86F5D2F1190}"/>
    <dgm:cxn modelId="{21608CCF-7871-458F-8898-9C6405165C84}" srcId="{4F940669-B299-42A4-A166-9BD91C482AC9}" destId="{21158C33-E1EC-4846-A5A6-52BE3E30D83B}" srcOrd="6" destOrd="0" parTransId="{01F2647C-C965-409A-ADD2-C18BD3CF4C46}" sibTransId="{295DEFDB-55BA-4B78-BE42-77332F0EF518}"/>
    <dgm:cxn modelId="{0715D2D0-20FC-4F92-8782-5C8B6DE00C4B}" srcId="{4F940669-B299-42A4-A166-9BD91C482AC9}" destId="{E4068DAD-9D38-4EE6-97EB-8D172596AC31}" srcOrd="7" destOrd="0" parTransId="{61439FAF-B68D-44CB-9BE8-7D60A29BD63F}" sibTransId="{A185D4A7-AA2B-42F9-BB63-D6BCC62F752F}"/>
    <dgm:cxn modelId="{58F25DD9-4D22-4599-AD7F-6BA7F7E5C326}" srcId="{4F940669-B299-42A4-A166-9BD91C482AC9}" destId="{1C61082F-7C47-4275-AF8A-850330D740AC}" srcOrd="5" destOrd="0" parTransId="{FAAD71F5-F99A-4CCE-BC99-C0AB95094956}" sibTransId="{2E1A5281-03C5-4A36-9520-DDC9716B6583}"/>
    <dgm:cxn modelId="{C635B2E3-9537-49B3-870C-DF39F106E9B2}" srcId="{4F940669-B299-42A4-A166-9BD91C482AC9}" destId="{4C7FA9EE-83B8-440F-BA30-19A5B7E8C709}" srcOrd="10" destOrd="0" parTransId="{DF374E4A-018E-4DEC-B410-44C8607D7763}" sibTransId="{3A4EB81B-2D95-4AE2-A34B-122AEDCCA897}"/>
    <dgm:cxn modelId="{207B7BEA-410F-49E3-9CA4-D991110128A1}" type="presOf" srcId="{21158C33-E1EC-4846-A5A6-52BE3E30D83B}" destId="{2467F7AD-4DE7-42DF-915C-68AFEDEEA7FA}" srcOrd="0" destOrd="0" presId="urn:microsoft.com/office/officeart/2005/8/layout/default"/>
    <dgm:cxn modelId="{6661A5FF-8FFE-48B6-AB18-353C2EBADDA5}" type="presOf" srcId="{1C61082F-7C47-4275-AF8A-850330D740AC}" destId="{3DF0ED53-CFDA-4B6C-BFCE-26B756E2BDC0}" srcOrd="0" destOrd="0" presId="urn:microsoft.com/office/officeart/2005/8/layout/default"/>
    <dgm:cxn modelId="{824AC685-0642-4F97-ABC7-69C0E2CAF5A6}" type="presParOf" srcId="{6C704343-730C-43D7-91FA-BEBECA60251A}" destId="{143C919E-B0E0-4131-BE6B-34ADD41E6A65}" srcOrd="0" destOrd="0" presId="urn:microsoft.com/office/officeart/2005/8/layout/default"/>
    <dgm:cxn modelId="{B5B196A1-92CF-458B-BF7D-6BFCE3D580C0}" type="presParOf" srcId="{6C704343-730C-43D7-91FA-BEBECA60251A}" destId="{CC91FD20-0D8D-45FE-9AAB-3E7FCE8ABA19}" srcOrd="1" destOrd="0" presId="urn:microsoft.com/office/officeart/2005/8/layout/default"/>
    <dgm:cxn modelId="{E6C2AA16-CA56-455D-80E8-3CD9E21161BA}" type="presParOf" srcId="{6C704343-730C-43D7-91FA-BEBECA60251A}" destId="{15B629EF-E7E3-4472-92AC-FDBBD65E1D0A}" srcOrd="2" destOrd="0" presId="urn:microsoft.com/office/officeart/2005/8/layout/default"/>
    <dgm:cxn modelId="{8CD184AF-B445-4FC8-8BD4-AA9232DBFD1B}" type="presParOf" srcId="{6C704343-730C-43D7-91FA-BEBECA60251A}" destId="{61947563-F563-438A-A8C3-023ADF4D9E2A}" srcOrd="3" destOrd="0" presId="urn:microsoft.com/office/officeart/2005/8/layout/default"/>
    <dgm:cxn modelId="{D04E81AF-F682-428C-8B18-D74F0ED5596D}" type="presParOf" srcId="{6C704343-730C-43D7-91FA-BEBECA60251A}" destId="{1EACDA18-094F-4E11-A90F-767BB0BBE005}" srcOrd="4" destOrd="0" presId="urn:microsoft.com/office/officeart/2005/8/layout/default"/>
    <dgm:cxn modelId="{CE019509-C2EB-4D0E-B21A-C0FB8B76BCCD}" type="presParOf" srcId="{6C704343-730C-43D7-91FA-BEBECA60251A}" destId="{CA7032B6-32E5-4F7A-891C-5193F51BAE2A}" srcOrd="5" destOrd="0" presId="urn:microsoft.com/office/officeart/2005/8/layout/default"/>
    <dgm:cxn modelId="{FB1A7E30-988C-4532-BCB9-D542EA9671E0}" type="presParOf" srcId="{6C704343-730C-43D7-91FA-BEBECA60251A}" destId="{C36D2F47-EFA0-4B68-B54A-19C2497F439B}" srcOrd="6" destOrd="0" presId="urn:microsoft.com/office/officeart/2005/8/layout/default"/>
    <dgm:cxn modelId="{C3243BC9-EA8A-439A-92FF-B62A6D9FFC7D}" type="presParOf" srcId="{6C704343-730C-43D7-91FA-BEBECA60251A}" destId="{31B9799B-E65A-443E-A819-8D39682E070A}" srcOrd="7" destOrd="0" presId="urn:microsoft.com/office/officeart/2005/8/layout/default"/>
    <dgm:cxn modelId="{CFE86591-84E2-4AB6-A60A-748B40B6646B}" type="presParOf" srcId="{6C704343-730C-43D7-91FA-BEBECA60251A}" destId="{87312DD5-E9EB-4B06-9A60-D8AB09A596A7}" srcOrd="8" destOrd="0" presId="urn:microsoft.com/office/officeart/2005/8/layout/default"/>
    <dgm:cxn modelId="{1301BD55-420D-4FC0-9F8E-FCAA9C6DADD5}" type="presParOf" srcId="{6C704343-730C-43D7-91FA-BEBECA60251A}" destId="{A58EE548-4B3D-4733-B91F-19D4D5AD9D93}" srcOrd="9" destOrd="0" presId="urn:microsoft.com/office/officeart/2005/8/layout/default"/>
    <dgm:cxn modelId="{0778A88E-A2D4-4116-AB12-E19D520F41D1}" type="presParOf" srcId="{6C704343-730C-43D7-91FA-BEBECA60251A}" destId="{3DF0ED53-CFDA-4B6C-BFCE-26B756E2BDC0}" srcOrd="10" destOrd="0" presId="urn:microsoft.com/office/officeart/2005/8/layout/default"/>
    <dgm:cxn modelId="{E3F08533-5E02-4513-80FB-160AD2EAD0D5}" type="presParOf" srcId="{6C704343-730C-43D7-91FA-BEBECA60251A}" destId="{FB8935EF-13D6-4F38-881B-1E111D3930C6}" srcOrd="11" destOrd="0" presId="urn:microsoft.com/office/officeart/2005/8/layout/default"/>
    <dgm:cxn modelId="{C2C112C3-F043-4144-AE40-8FCD72FCD3BF}" type="presParOf" srcId="{6C704343-730C-43D7-91FA-BEBECA60251A}" destId="{2467F7AD-4DE7-42DF-915C-68AFEDEEA7FA}" srcOrd="12" destOrd="0" presId="urn:microsoft.com/office/officeart/2005/8/layout/default"/>
    <dgm:cxn modelId="{76634479-DF6B-4F9A-8FEA-5A1E6ABD3EBE}" type="presParOf" srcId="{6C704343-730C-43D7-91FA-BEBECA60251A}" destId="{59EF1E35-DDA6-4CC1-8431-C488E622A1A8}" srcOrd="13" destOrd="0" presId="urn:microsoft.com/office/officeart/2005/8/layout/default"/>
    <dgm:cxn modelId="{0210195F-2FDE-4BF9-BD35-718DF08D8169}" type="presParOf" srcId="{6C704343-730C-43D7-91FA-BEBECA60251A}" destId="{86FDC537-B038-4279-83DF-FEA00F9ADC1D}" srcOrd="14" destOrd="0" presId="urn:microsoft.com/office/officeart/2005/8/layout/default"/>
    <dgm:cxn modelId="{ABAB3CBC-5C2A-4623-8299-A6BD14413F2E}" type="presParOf" srcId="{6C704343-730C-43D7-91FA-BEBECA60251A}" destId="{1F81AE89-BC32-4A22-A84C-1042A564502A}" srcOrd="15" destOrd="0" presId="urn:microsoft.com/office/officeart/2005/8/layout/default"/>
    <dgm:cxn modelId="{265FFBDA-447F-4638-BE4A-45239FA15F46}" type="presParOf" srcId="{6C704343-730C-43D7-91FA-BEBECA60251A}" destId="{D3300316-A1D3-4E8E-B261-4D66263B25BA}" srcOrd="16" destOrd="0" presId="urn:microsoft.com/office/officeart/2005/8/layout/default"/>
    <dgm:cxn modelId="{3A53EC3B-31F3-4E4A-B224-E07839B9CEA8}" type="presParOf" srcId="{6C704343-730C-43D7-91FA-BEBECA60251A}" destId="{D350FCDE-7E0D-40AF-937D-5EAC1F52E137}" srcOrd="17" destOrd="0" presId="urn:microsoft.com/office/officeart/2005/8/layout/default"/>
    <dgm:cxn modelId="{4DD25599-3529-4692-B9F1-E4DD75216113}" type="presParOf" srcId="{6C704343-730C-43D7-91FA-BEBECA60251A}" destId="{B8BAB284-AA9E-424B-A103-4CC3162A53FE}" srcOrd="18" destOrd="0" presId="urn:microsoft.com/office/officeart/2005/8/layout/default"/>
    <dgm:cxn modelId="{47E1A620-CE6F-4F9C-A541-049BB7EA4CE8}" type="presParOf" srcId="{6C704343-730C-43D7-91FA-BEBECA60251A}" destId="{32067CB8-6EBF-4CBF-A091-D16097771AF5}" srcOrd="19" destOrd="0" presId="urn:microsoft.com/office/officeart/2005/8/layout/default"/>
    <dgm:cxn modelId="{D2102538-E0B3-494E-8096-8DEFF3127E60}" type="presParOf" srcId="{6C704343-730C-43D7-91FA-BEBECA60251A}" destId="{DA2A13AE-9FD1-401C-A0D2-9FA509F8057F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C919E-B0E0-4131-BE6B-34ADD41E6A65}">
      <dsp:nvSpPr>
        <dsp:cNvPr id="0" name=""/>
        <dsp:cNvSpPr/>
      </dsp:nvSpPr>
      <dsp:spPr>
        <a:xfrm>
          <a:off x="616900" y="356"/>
          <a:ext cx="2431078" cy="1458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Copying and pasting from an AI tool into your assignment?</a:t>
          </a:r>
          <a:endParaRPr lang="en-US" sz="1800" kern="1200" dirty="0"/>
        </a:p>
      </dsp:txBody>
      <dsp:txXfrm>
        <a:off x="616900" y="356"/>
        <a:ext cx="2431078" cy="1458647"/>
      </dsp:txXfrm>
    </dsp:sp>
    <dsp:sp modelId="{15B629EF-E7E3-4472-92AC-FDBBD65E1D0A}">
      <dsp:nvSpPr>
        <dsp:cNvPr id="0" name=""/>
        <dsp:cNvSpPr/>
      </dsp:nvSpPr>
      <dsp:spPr>
        <a:xfrm>
          <a:off x="3291087" y="356"/>
          <a:ext cx="2431078" cy="1458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Using AI to help you understand/break down a difficult concept?</a:t>
          </a:r>
          <a:endParaRPr lang="en-US" sz="1800" kern="1200"/>
        </a:p>
      </dsp:txBody>
      <dsp:txXfrm>
        <a:off x="3291087" y="356"/>
        <a:ext cx="2431078" cy="1458647"/>
      </dsp:txXfrm>
    </dsp:sp>
    <dsp:sp modelId="{1EACDA18-094F-4E11-A90F-767BB0BBE005}">
      <dsp:nvSpPr>
        <dsp:cNvPr id="0" name=""/>
        <dsp:cNvSpPr/>
      </dsp:nvSpPr>
      <dsp:spPr>
        <a:xfrm>
          <a:off x="5965273" y="356"/>
          <a:ext cx="2431078" cy="1458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Using references the AI tool gives you without reading or checking them yourself?</a:t>
          </a:r>
          <a:endParaRPr lang="en-US" sz="1800" kern="1200"/>
        </a:p>
      </dsp:txBody>
      <dsp:txXfrm>
        <a:off x="5965273" y="356"/>
        <a:ext cx="2431078" cy="1458647"/>
      </dsp:txXfrm>
    </dsp:sp>
    <dsp:sp modelId="{C36D2F47-EFA0-4B68-B54A-19C2497F439B}">
      <dsp:nvSpPr>
        <dsp:cNvPr id="0" name=""/>
        <dsp:cNvSpPr/>
      </dsp:nvSpPr>
      <dsp:spPr>
        <a:xfrm>
          <a:off x="8639460" y="356"/>
          <a:ext cx="2431078" cy="1458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Using AI to help you find possible sources for your work?</a:t>
          </a:r>
          <a:endParaRPr lang="en-US" sz="1800" kern="1200"/>
        </a:p>
      </dsp:txBody>
      <dsp:txXfrm>
        <a:off x="8639460" y="356"/>
        <a:ext cx="2431078" cy="1458647"/>
      </dsp:txXfrm>
    </dsp:sp>
    <dsp:sp modelId="{87312DD5-E9EB-4B06-9A60-D8AB09A596A7}">
      <dsp:nvSpPr>
        <dsp:cNvPr id="0" name=""/>
        <dsp:cNvSpPr/>
      </dsp:nvSpPr>
      <dsp:spPr>
        <a:xfrm>
          <a:off x="616900" y="1702111"/>
          <a:ext cx="2431078" cy="1458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Using AI to rewrite your work?</a:t>
          </a:r>
          <a:endParaRPr lang="en-US" sz="1800" kern="1200"/>
        </a:p>
      </dsp:txBody>
      <dsp:txXfrm>
        <a:off x="616900" y="1702111"/>
        <a:ext cx="2431078" cy="1458647"/>
      </dsp:txXfrm>
    </dsp:sp>
    <dsp:sp modelId="{3DF0ED53-CFDA-4B6C-BFCE-26B756E2BDC0}">
      <dsp:nvSpPr>
        <dsp:cNvPr id="0" name=""/>
        <dsp:cNvSpPr/>
      </dsp:nvSpPr>
      <dsp:spPr>
        <a:xfrm>
          <a:off x="3291087" y="1702111"/>
          <a:ext cx="2431078" cy="1458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Using AI to help you with grammar and spelling?</a:t>
          </a:r>
          <a:endParaRPr lang="en-US" sz="1800" kern="1200"/>
        </a:p>
      </dsp:txBody>
      <dsp:txXfrm>
        <a:off x="3291087" y="1702111"/>
        <a:ext cx="2431078" cy="1458647"/>
      </dsp:txXfrm>
    </dsp:sp>
    <dsp:sp modelId="{2467F7AD-4DE7-42DF-915C-68AFEDEEA7FA}">
      <dsp:nvSpPr>
        <dsp:cNvPr id="0" name=""/>
        <dsp:cNvSpPr/>
      </dsp:nvSpPr>
      <dsp:spPr>
        <a:xfrm>
          <a:off x="5965273" y="1702111"/>
          <a:ext cx="2431078" cy="1458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Using AI to help you plan/structure your work?</a:t>
          </a:r>
          <a:endParaRPr lang="en-US" sz="1800" kern="1200"/>
        </a:p>
      </dsp:txBody>
      <dsp:txXfrm>
        <a:off x="5965273" y="1702111"/>
        <a:ext cx="2431078" cy="1458647"/>
      </dsp:txXfrm>
    </dsp:sp>
    <dsp:sp modelId="{86FDC537-B038-4279-83DF-FEA00F9ADC1D}">
      <dsp:nvSpPr>
        <dsp:cNvPr id="0" name=""/>
        <dsp:cNvSpPr/>
      </dsp:nvSpPr>
      <dsp:spPr>
        <a:xfrm>
          <a:off x="8639460" y="1702111"/>
          <a:ext cx="2431078" cy="1458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Using AI to paraphrase for you?</a:t>
          </a:r>
          <a:endParaRPr lang="en-US" sz="1800" kern="1200"/>
        </a:p>
      </dsp:txBody>
      <dsp:txXfrm>
        <a:off x="8639460" y="1702111"/>
        <a:ext cx="2431078" cy="1458647"/>
      </dsp:txXfrm>
    </dsp:sp>
    <dsp:sp modelId="{D3300316-A1D3-4E8E-B261-4D66263B25BA}">
      <dsp:nvSpPr>
        <dsp:cNvPr id="0" name=""/>
        <dsp:cNvSpPr/>
      </dsp:nvSpPr>
      <dsp:spPr>
        <a:xfrm>
          <a:off x="1953993" y="3403866"/>
          <a:ext cx="2431078" cy="1458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Using AI to help you brainstorm ideas?</a:t>
          </a:r>
          <a:endParaRPr lang="en-US" sz="1800" kern="1200"/>
        </a:p>
      </dsp:txBody>
      <dsp:txXfrm>
        <a:off x="1953993" y="3403866"/>
        <a:ext cx="2431078" cy="1458647"/>
      </dsp:txXfrm>
    </dsp:sp>
    <dsp:sp modelId="{B8BAB284-AA9E-424B-A103-4CC3162A53FE}">
      <dsp:nvSpPr>
        <dsp:cNvPr id="0" name=""/>
        <dsp:cNvSpPr/>
      </dsp:nvSpPr>
      <dsp:spPr>
        <a:xfrm>
          <a:off x="4628180" y="3403866"/>
          <a:ext cx="2431078" cy="1458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Using the information AI gives you without checking it in a reliable source?</a:t>
          </a:r>
          <a:endParaRPr lang="en-US" sz="1800" kern="1200"/>
        </a:p>
      </dsp:txBody>
      <dsp:txXfrm>
        <a:off x="4628180" y="3403866"/>
        <a:ext cx="2431078" cy="1458647"/>
      </dsp:txXfrm>
    </dsp:sp>
    <dsp:sp modelId="{DA2A13AE-9FD1-401C-A0D2-9FA509F8057F}">
      <dsp:nvSpPr>
        <dsp:cNvPr id="0" name=""/>
        <dsp:cNvSpPr/>
      </dsp:nvSpPr>
      <dsp:spPr>
        <a:xfrm>
          <a:off x="7302367" y="3403866"/>
          <a:ext cx="2431078" cy="1458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Using AI to create quizzes to help you revise for an exam?</a:t>
          </a:r>
          <a:endParaRPr lang="en-US" sz="1800" kern="1200"/>
        </a:p>
      </dsp:txBody>
      <dsp:txXfrm>
        <a:off x="7302367" y="3403866"/>
        <a:ext cx="2431078" cy="1458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DF298-A13C-4588-B9BF-BFA18CF82F4E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B96D5-79B9-4317-815E-2B57F8F05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65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DC84C-2D2B-47A1-9673-B186281037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861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DC84C-2D2B-47A1-9673-B186281037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45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DC84C-2D2B-47A1-9673-B186281037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5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DC84C-2D2B-47A1-9673-B186281037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649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36241-A16B-8854-AF6C-58F8BFE48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BF390D-746E-545D-C5B3-63B404E69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8DB9B3-DA8A-F257-9E17-13DAFAFFB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Alice?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D1B84-7F77-ED2D-515E-4BF151202F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DC84C-2D2B-47A1-9673-B186281037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136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DC84C-2D2B-47A1-9673-B186281037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48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Alice?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DC84C-2D2B-47A1-9673-B186281037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704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cs typeface="Calibri"/>
              </a:rPr>
              <a:t>Rozeena</a:t>
            </a:r>
            <a:r>
              <a:rPr lang="en-US">
                <a:latin typeface="Calibri"/>
                <a:cs typeface="Calibri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DC84C-2D2B-47A1-9673-B186281037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24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Alice?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DC84C-2D2B-47A1-9673-B186281037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187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DC84C-2D2B-47A1-9673-B186281037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92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6C5D-842F-450E-6D46-B604AF5A4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E0C88-8A58-D68D-6ECE-C384A385A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8393-C71E-F35B-35C1-FE98EF2B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3EC-D3D2-4360-B361-B70D83D1B917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2CC99-2A75-32B7-284B-54E7CE13D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F4C7E-084C-895C-BCD3-7EBBB1FB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5E47-B370-4E17-8AFA-38A145C66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5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83F2A-1FC2-84D3-A851-700F17EF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D0D67-17EA-0C3F-ADB6-BBBE57C57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EF5E5-D74B-BCAF-9C48-DC455FC9F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3EC-D3D2-4360-B361-B70D83D1B917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EF19C-8A15-B286-240A-90839686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90A-5DC5-8972-4B04-5BA74487E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5E47-B370-4E17-8AFA-38A145C66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34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2560E9-A3BA-723D-06DC-B74209081A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07F3F0-AB13-6DDE-6FA3-6D2B9F511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B67C1-D47E-40F2-4ED9-7399C7A8F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3EC-D3D2-4360-B361-B70D83D1B917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8D7E0-A218-9D42-BE9A-3D4965B5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72BD7-BC73-F520-CD61-B746F44E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5E47-B370-4E17-8AFA-38A145C66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11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6AB6-17EE-7879-2D60-056E76F2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587C0-5D0F-7143-DB08-7A6B0EA1E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36402-2873-C318-7A6C-4D15A155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3EC-D3D2-4360-B361-B70D83D1B917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509C0-E566-1F2F-EF42-76209480C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29CAC-EDC3-2D29-6C30-868CFE07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5E47-B370-4E17-8AFA-38A145C66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9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CE18C-E213-32B2-3999-4D77FCF33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F46A5-A50E-DA2A-CF48-982023185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13E77-52D1-58BB-3D8A-59C44E28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3EC-D3D2-4360-B361-B70D83D1B917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831A5-5CAF-1288-31E4-CE442E95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B73D9-3F6C-70BD-16DD-5FCFD7FB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5E47-B370-4E17-8AFA-38A145C66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0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B584-C2FF-CEF6-740E-9982BA1E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5D53C-FB6C-8DDD-657D-452D8BDFF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F6C3C-146C-CCC5-F027-0C4959112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DEB81-0522-FCCD-620D-5D71A67FC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3EC-D3D2-4360-B361-B70D83D1B917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EC5F9-B038-0F36-0BDD-3E3C9C6A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8A59B-F1E4-1277-03C2-8EB4DCD6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5E47-B370-4E17-8AFA-38A145C66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26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B447-7EEA-7F2B-26AC-69492931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71D28-094D-EF44-4563-77CC1801E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FF6B0-CCE9-71B9-6154-648EED3B8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9896EC-06B7-3175-8773-03AB9E3D0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DF2CA-B2AF-EE4E-240B-2EB49CD25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2D549C-9E0D-5964-07B8-D2412D471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3EC-D3D2-4360-B361-B70D83D1B917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D98F31-7FE9-76A6-DBAB-DD2687BA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260B52-B273-E086-6E26-D615365E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5E47-B370-4E17-8AFA-38A145C66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28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7EA9-D9A8-D744-5791-FCAD2EC8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D0217-BF72-8E79-E5B9-A511DABA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3EC-D3D2-4360-B361-B70D83D1B917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B864F-70F4-D772-7F57-44C4844D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2D30A-3A79-C340-251D-DEF7FEE0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5E47-B370-4E17-8AFA-38A145C66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57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167238-178B-1167-7D0D-E4C774E1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3EC-D3D2-4360-B361-B70D83D1B917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E7C6D-D840-BD60-916F-622AF550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AFE95-5E04-EF51-5C57-6C752A68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5E47-B370-4E17-8AFA-38A145C66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7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2041-789A-1C49-6253-CF9C7DD5C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C09C5-14DB-2244-1120-922F8717F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4436F-A848-666E-5111-9B953C002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BD7DD-0DFB-27F1-01A7-8E9B3C47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3EC-D3D2-4360-B361-B70D83D1B917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56DD0-A21E-C7F9-14A6-D418D9D5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06063-9B87-A800-E516-480716C0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5E47-B370-4E17-8AFA-38A145C66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0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55E43-BDD3-FCB1-DB5B-AE22B752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E8327-C20D-16C0-6260-52BD89DB4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49AAE-F9EE-B170-F438-8B3ECE13F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EB2D6-3F07-4E0C-8382-6FE57E92D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3EC-D3D2-4360-B361-B70D83D1B917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8B13C-77BD-DA0F-E215-8AF26630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479D0-AAEE-D1D2-D415-7394D20F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5E47-B370-4E17-8AFA-38A145C66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84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87029-1AA2-8740-746B-34B6339F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09439-EFA4-2EE1-895C-659517F42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A48D0-5B60-C9AF-C397-B4E565E34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4443EC-D3D2-4360-B361-B70D83D1B917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E1345-3A8B-3AE1-9BFE-4259F6F41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4D796-5D48-C731-C7A3-B188C2382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285E47-B370-4E17-8AFA-38A145C66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11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rplexity.ai/" TargetMode="External"/><Relationship Id="rId3" Type="http://schemas.openxmlformats.org/officeDocument/2006/relationships/hyperlink" Target="https://m365.cloud.microsoft/chat" TargetMode="External"/><Relationship Id="rId7" Type="http://schemas.openxmlformats.org/officeDocument/2006/relationships/hyperlink" Target="https://claude.ai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mini.google.com/" TargetMode="External"/><Relationship Id="rId5" Type="http://schemas.openxmlformats.org/officeDocument/2006/relationships/hyperlink" Target="https://chatgpt.com/" TargetMode="External"/><Relationship Id="rId4" Type="http://schemas.openxmlformats.org/officeDocument/2006/relationships/hyperlink" Target="https://pi.ai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bcu.ac.uk/AI-tool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mailbcuac.sharepoint.com/:v:/s/EDS-CfAS/EdYy1552jMVHnGMalIINI7ABaAyi4SAA89KLokIN01Bfhw?e=SFOEJu&amp;nav=eyJyZWZlcnJhbEluZm8iOnsicmVmZXJyYWxBcHAiOiJTdHJlYW1XZWJBcHAiLCJyZWZlcnJhbFZpZXciOiJTaGFyZURpYWxvZy1MaW5rIiwicmVmZXJyYWxBcHBQbGF0Zm9ybSI6IldlYiIsInJlZmVycmFsTW9kZSI6InZpZXcifX0=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365.com/launch/word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mailbcuac.sharepoint.com/:v:/s/EDS-CfAS/EQSP6b-LJZRCpu76Lz1WfPYBCu1Rw_DARHe_cg49KggT8A?e=lZRn4S" TargetMode="External"/><Relationship Id="rId5" Type="http://schemas.openxmlformats.org/officeDocument/2006/relationships/hyperlink" Target="https://mailbcuac.sharepoint.com/:v:/s/EDS-CfAS/EQSP6b-LJZRCpu76Lz1WfPYBCu1Rw_DARHe_cg49KggT8A?e=lZRn4S" TargetMode="Externa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notebooklm/answer/14275965?hl=en" TargetMode="External"/><Relationship Id="rId2" Type="http://schemas.openxmlformats.org/officeDocument/2006/relationships/hyperlink" Target="https://notebooklm.googl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mailbcuac.sharepoint.com/:v:/r/sites/DigitalAssetRepository-LLR/Shared%20Documents/Digital%20Skills/Student%20AI%20Guidelines%20Intro%20Video.mp4?csf=1&amp;web=1&amp;e=mt02rM&amp;nav=eyJyZWZlcnJhbEluZm8iOnsicmVmZXJyYWxBcHAiOiJTdHJlYW1XZWJBcHAiLCJyZWZlcnJhbFZpZXciOiJTaGFyZURpYWxvZy1MaW5rIiwicmVmZXJyYWxBcHBQbGF0Zm9ybSI6IldlYiIsInJlZmVycmFsTW9kZSI6InZpZXcifX0=" TargetMode="External"/><Relationship Id="rId5" Type="http://schemas.openxmlformats.org/officeDocument/2006/relationships/hyperlink" Target="https://mailbcuac.sharepoint.com/:v:/r/sites/DigitalAssetRepository-LLR/Shared%20Documents/Digital%20Skills/Student%20AI%20Guidelines%20Intro%20Video.mp4?csf=1&amp;web=1&amp;e=mt02rM&amp;nav=eyJyZWZlcnJhbEluZm8iOnsicmVmZXJyYWxBcHAiOiJTdHJlYW1XZWJBcHAiLCJyZWZlcnJhbFZpZXciOiJTaGFyZURpYWxvZy1MaW5rIiwicmVmZXJyYWxBcHBQbGF0Zm9ybSI6IldlYiIsInJlZmVycmFsTW9kZSI6InZpZXcifX0%3D" TargetMode="Externa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mailbcuac.sharepoint.com/:v:/r/sites/EDS-CfAS/Shared%20Documents/AI%20student%20resources/Quick%20Demo%20of%20Audio%20Summary%20in%20Google%20NotebookLM.mp4?csf=1&amp;web=1&amp;e=L6up5d&amp;nav=eyJyZWZlcnJhbEluZm8iOnsicmVmZXJyYWxBcHAiOiJTdHJlYW1XZWJBcHAiLCJyZWZlcnJhbFZpZXciOiJTaGFyZURpYWxvZy1MaW5rIiwicmVmZXJyYWxBcHBQbGF0Zm9ybSI6IldlYiIsInJlZmVycmFsTW9kZSI6InZpZXcifX0=" TargetMode="External"/><Relationship Id="rId4" Type="http://schemas.openxmlformats.org/officeDocument/2006/relationships/hyperlink" Target="https://mailbcuac.sharepoint.com/:v:/s/EDS-CfAS/EcBaJYwzbvVOg2JgXWCNATcBtnfc5D95ChKQX4EFtQsYkQ?e=Df9Ab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libguides.bcu.ac.uk/AI-tools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3313831.337672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FB202-4098-234D-B7ED-59A9A267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78" y="1879803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dirty="0">
                <a:solidFill>
                  <a:schemeClr val="bg1"/>
                </a:solidFill>
              </a:rPr>
              <a:t>Using AI</a:t>
            </a:r>
          </a:p>
        </p:txBody>
      </p:sp>
      <p:pic>
        <p:nvPicPr>
          <p:cNvPr id="7" name="Picture 6" descr="A robot standing in a library&#10;&#10;Description automatically generated">
            <a:extLst>
              <a:ext uri="{FF2B5EF4-FFF2-40B4-BE49-F238E27FC236}">
                <a16:creationId xmlns:a16="http://schemas.microsoft.com/office/drawing/2014/main" id="{9A316A6E-4971-F086-840E-80712CD59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r="2701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04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7EF66-499E-935B-9C06-89D28C972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9528-E67C-1E43-803D-4A7A00F2D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96" y="253936"/>
            <a:ext cx="11353800" cy="1325563"/>
          </a:xfrm>
        </p:spPr>
        <p:txBody>
          <a:bodyPr/>
          <a:lstStyle/>
          <a:p>
            <a:r>
              <a:rPr lang="en-GB"/>
              <a:t>AI as learning support, not replacement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A9B626-E976-626E-68BE-E99FC53FC3F8}"/>
              </a:ext>
            </a:extLst>
          </p:cNvPr>
          <p:cNvSpPr txBox="1"/>
          <p:nvPr/>
        </p:nvSpPr>
        <p:spPr>
          <a:xfrm>
            <a:off x="744809" y="1564107"/>
            <a:ext cx="1120835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How might AI 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bypass the learning/thinking process if used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poorly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pic>
        <p:nvPicPr>
          <p:cNvPr id="5" name="Picture 2" descr="Question Mark What Sticker - Question mark Question What - Discover &amp; Share  GIFs">
            <a:extLst>
              <a:ext uri="{FF2B5EF4-FFF2-40B4-BE49-F238E27FC236}">
                <a16:creationId xmlns:a16="http://schemas.microsoft.com/office/drawing/2014/main" id="{7C29F5D5-DF0E-4007-D8A4-B60F9A07A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6275" y="3201556"/>
            <a:ext cx="2791295" cy="27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1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70010-4F27-51DF-21B4-1EEDDEC69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97C38-0076-50BD-EA15-D82BAE66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96" y="253936"/>
            <a:ext cx="11353800" cy="1325563"/>
          </a:xfrm>
        </p:spPr>
        <p:txBody>
          <a:bodyPr/>
          <a:lstStyle/>
          <a:p>
            <a:r>
              <a:rPr lang="en-GB"/>
              <a:t>AI as learning support, not replacement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96D7D-9302-C909-A6CE-F7B176889EF7}"/>
              </a:ext>
            </a:extLst>
          </p:cNvPr>
          <p:cNvSpPr txBox="1"/>
          <p:nvPr/>
        </p:nvSpPr>
        <p:spPr>
          <a:xfrm>
            <a:off x="163283" y="1524002"/>
            <a:ext cx="1178988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Used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poorly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AI can bypass the learning/thinking process e.g.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û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getting AI to write an essay and submitting without any of one’s own thinking/effort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û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trusting/using an AI summary of an article/topic and failing to fact-check/explore the relevant details in the article/literature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û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‘mindless paraphrasing’: using AI to paraphrase material without any effort of one’s own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û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trusting/using references given by AI without checking and verifying them via the BCU Library/Google Scholar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û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taking the AI’s suggested ideas without critical consideration/further exploration of one’s own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û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regarding the AI as an authoritative voice without critical engagement of one’s own (e.g. consideration of its biases)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û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using AI to write a ‘personal’ reflection for you</a:t>
            </a:r>
          </a:p>
        </p:txBody>
      </p:sp>
    </p:spTree>
    <p:extLst>
      <p:ext uri="{BB962C8B-B14F-4D97-AF65-F5344CB8AC3E}">
        <p14:creationId xmlns:p14="http://schemas.microsoft.com/office/powerpoint/2010/main" val="42103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6600-E758-66A4-3A26-F72C70F1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96" y="253936"/>
            <a:ext cx="11353800" cy="1325563"/>
          </a:xfrm>
        </p:spPr>
        <p:txBody>
          <a:bodyPr/>
          <a:lstStyle/>
          <a:p>
            <a:r>
              <a:rPr lang="en-GB"/>
              <a:t>AI as learning support, not replacement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483A9-7789-8814-19E8-0F780CF982EE}"/>
              </a:ext>
            </a:extLst>
          </p:cNvPr>
          <p:cNvSpPr txBox="1"/>
          <p:nvPr/>
        </p:nvSpPr>
        <p:spPr>
          <a:xfrm>
            <a:off x="734783" y="1564107"/>
            <a:ext cx="1121838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How might AI 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enhance the learning/thinking process if used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wisely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pic>
        <p:nvPicPr>
          <p:cNvPr id="7" name="Picture 2" descr="Question Mark What Sticker - Question mark Question What - Discover &amp; Share  GIFs">
            <a:extLst>
              <a:ext uri="{FF2B5EF4-FFF2-40B4-BE49-F238E27FC236}">
                <a16:creationId xmlns:a16="http://schemas.microsoft.com/office/drawing/2014/main" id="{1680C261-5B9D-284F-F2C3-D468E5AA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6275" y="3201556"/>
            <a:ext cx="2791295" cy="27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4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6600-E758-66A4-3A26-F72C70F1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96" y="253936"/>
            <a:ext cx="11353800" cy="1325563"/>
          </a:xfrm>
        </p:spPr>
        <p:txBody>
          <a:bodyPr/>
          <a:lstStyle/>
          <a:p>
            <a:r>
              <a:rPr lang="en-GB"/>
              <a:t>AI as learning support, not replacement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54C729-8CC6-BC9A-8C0E-53AA5989FB17}"/>
              </a:ext>
            </a:extLst>
          </p:cNvPr>
          <p:cNvSpPr txBox="1"/>
          <p:nvPr/>
        </p:nvSpPr>
        <p:spPr>
          <a:xfrm>
            <a:off x="293915" y="1271453"/>
            <a:ext cx="1178988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Used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wisely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AI can enhance the learning/thinking process e.g.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enhancing the brainstorming process 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assisting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ideation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encouraging exploration of unconsidered aspects 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improving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coverage/scope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encouraging consideration of alternative viewpoints 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improving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criticality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questioning of one’s own assumptions 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self-criticality</a:t>
            </a: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 a way ‘in’ to a complex topic e.g. via initial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topic summary 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 improve comprehension of/engagement with more complex (authentic) materials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AI gives tips without giving the ‘answer’ 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guided problem-solving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AI gives guiding questions to deepen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exploration/debate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 (e.g. Socratic dialogue)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AI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quizzes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 for revising/consolidating understanding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AI-produced texts on the same topic from different angles (e.g. political) or  tones (e.g. 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melancholic, whimsical, suspenseful) 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 develop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critical reading skills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produce examples of common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ethical dilemmas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a topic; then reflect on one’s own opinions and ethical stance.</a:t>
            </a: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416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6600-E758-66A4-3A26-F72C70F1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Pros and cons of AI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8EB0C8-F6D4-CD18-2DAD-57496C7F74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8472" y="1478153"/>
          <a:ext cx="105156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51315022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648935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Pros: used wisely, AI can…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Cons: used poorly, AI can…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93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help us </a:t>
                      </a:r>
                      <a:r>
                        <a:rPr lang="en-GB" sz="2000" b="1" dirty="0"/>
                        <a:t>brainstorm </a:t>
                      </a:r>
                      <a:r>
                        <a:rPr lang="en-GB" sz="2000" dirty="0"/>
                        <a:t>when we’re stuck for ideas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erode our </a:t>
                      </a:r>
                      <a:r>
                        <a:rPr lang="en-GB" sz="2000" b="1" dirty="0"/>
                        <a:t>creativity </a:t>
                      </a:r>
                      <a:r>
                        <a:rPr lang="en-GB" sz="2000" dirty="0"/>
                        <a:t>if we over-rely on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556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break down/</a:t>
                      </a:r>
                      <a:r>
                        <a:rPr lang="en-GB" sz="2000" b="1" dirty="0"/>
                        <a:t>explain difficult concepts</a:t>
                      </a:r>
                      <a:r>
                        <a:rPr lang="en-GB" sz="2000" dirty="0"/>
                        <a:t> (e.g. with summaries/quizzes for revision)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/>
                        <a:t>erode our </a:t>
                      </a:r>
                      <a:r>
                        <a:rPr lang="en-GB" sz="2000" b="1" dirty="0"/>
                        <a:t>critical thinking </a:t>
                      </a:r>
                      <a:r>
                        <a:rPr lang="en-GB" sz="2000" dirty="0"/>
                        <a:t>or </a:t>
                      </a:r>
                      <a:r>
                        <a:rPr lang="en-GB" sz="2000" b="1" dirty="0"/>
                        <a:t>problem-solving</a:t>
                      </a:r>
                      <a:r>
                        <a:rPr lang="en-GB" sz="2000" dirty="0"/>
                        <a:t> skills if we over-rely on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72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help us with </a:t>
                      </a:r>
                      <a:r>
                        <a:rPr lang="en-GB" sz="2000" b="1" dirty="0"/>
                        <a:t>time management</a:t>
                      </a:r>
                      <a:r>
                        <a:rPr lang="en-GB" sz="2000" dirty="0"/>
                        <a:t> (e.g. making a study planner)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make mistakes called ‘</a:t>
                      </a:r>
                      <a:r>
                        <a:rPr lang="en-GB" sz="2000" b="1" dirty="0"/>
                        <a:t>hallucinations</a:t>
                      </a:r>
                      <a:r>
                        <a:rPr lang="en-GB" sz="2000" dirty="0"/>
                        <a:t>’ and present false information very confidently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97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be a </a:t>
                      </a:r>
                      <a:r>
                        <a:rPr lang="en-GB" sz="2000" b="1" dirty="0"/>
                        <a:t>conversational partner</a:t>
                      </a:r>
                      <a:r>
                        <a:rPr lang="en-GB" sz="2000" dirty="0"/>
                        <a:t> (e.g. to practice a roleplay situation)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be trained on </a:t>
                      </a:r>
                      <a:r>
                        <a:rPr lang="en-GB" sz="2000" b="1" dirty="0"/>
                        <a:t>biased data</a:t>
                      </a:r>
                      <a:r>
                        <a:rPr lang="en-GB" sz="2000" dirty="0"/>
                        <a:t>, which can lead to </a:t>
                      </a:r>
                      <a:r>
                        <a:rPr lang="en-GB" sz="2000" b="1" dirty="0"/>
                        <a:t>biased responses </a:t>
                      </a:r>
                      <a:r>
                        <a:rPr lang="en-GB" sz="2000" dirty="0"/>
                        <a:t>(e.g. Western-centric)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1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help us </a:t>
                      </a:r>
                      <a:r>
                        <a:rPr lang="en-GB" sz="2000" b="1" dirty="0"/>
                        <a:t>structure/plan</a:t>
                      </a:r>
                      <a:r>
                        <a:rPr lang="en-GB" sz="2000" dirty="0"/>
                        <a:t> our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make up </a:t>
                      </a:r>
                      <a:r>
                        <a:rPr lang="en-GB" sz="2000" b="1" dirty="0"/>
                        <a:t>sources that don’t exist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210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help us find </a:t>
                      </a:r>
                      <a:r>
                        <a:rPr lang="en-GB" sz="2000" b="1" dirty="0"/>
                        <a:t>relevant sources</a:t>
                      </a:r>
                      <a:r>
                        <a:rPr lang="en-GB" sz="2000" dirty="0"/>
                        <a:t> to back up our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overshadow the </a:t>
                      </a:r>
                      <a:r>
                        <a:rPr lang="en-GB" sz="2000" b="1" dirty="0"/>
                        <a:t>student’s ‘voice’ </a:t>
                      </a:r>
                      <a:r>
                        <a:rPr lang="en-GB" sz="2000" dirty="0"/>
                        <a:t>if used to rewrite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43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help us develop our </a:t>
                      </a:r>
                      <a:r>
                        <a:rPr lang="en-GB" sz="2000" b="1" dirty="0"/>
                        <a:t>critical thinking skills</a:t>
                      </a:r>
                      <a:r>
                        <a:rPr lang="en-GB" sz="2000" dirty="0"/>
                        <a:t> (e.g. when used as a Socratic partner</a:t>
                      </a:r>
                      <a:r>
                        <a:rPr lang="en-GB" sz="2000" b="1" dirty="0"/>
                        <a:t>*</a:t>
                      </a:r>
                      <a:r>
                        <a:rPr lang="en-GB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reduce </a:t>
                      </a:r>
                      <a:r>
                        <a:rPr lang="en-GB" sz="2000" b="1" dirty="0"/>
                        <a:t>human interaction </a:t>
                      </a:r>
                      <a:r>
                        <a:rPr lang="en-GB" sz="2000" dirty="0"/>
                        <a:t>if over-used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491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748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FB202-4098-234D-B7ED-59A9A267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31" y="1264328"/>
            <a:ext cx="5054335" cy="519081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Example AI-assistance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1. Critiquing AI Output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2. AI as Debate Peer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D39BA-5CE4-92A0-2451-0CD66B47B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r="2540"/>
          <a:stretch/>
        </p:blipFill>
        <p:spPr>
          <a:xfrm>
            <a:off x="5808832" y="-544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228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 descr="Large Language Models Will Define Artificial Intelligence">
            <a:extLst>
              <a:ext uri="{FF2B5EF4-FFF2-40B4-BE49-F238E27FC236}">
                <a16:creationId xmlns:a16="http://schemas.microsoft.com/office/drawing/2014/main" id="{E3370AB0-8AF9-465D-ED8C-1F93FDF14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8" r="3176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10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7DCFE-F3B9-6EE9-2978-D9EDACDEC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708" y="0"/>
            <a:ext cx="4162498" cy="1547059"/>
          </a:xfrm>
        </p:spPr>
        <p:txBody>
          <a:bodyPr>
            <a:normAutofit/>
          </a:bodyPr>
          <a:lstStyle/>
          <a:p>
            <a:r>
              <a:rPr lang="en-GB" sz="4000" dirty="0"/>
              <a:t>Popular LLM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977DA-B5E5-83B4-AE9A-E4BEEA046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2296" y="1206291"/>
            <a:ext cx="4841589" cy="5151066"/>
          </a:xfrm>
        </p:spPr>
        <p:txBody>
          <a:bodyPr>
            <a:noAutofit/>
          </a:bodyPr>
          <a:lstStyle/>
          <a:p>
            <a:r>
              <a:rPr lang="en-GB" sz="2400" b="1" dirty="0"/>
              <a:t>Copilot </a:t>
            </a:r>
            <a:r>
              <a:rPr lang="en-GB" sz="2400" dirty="0">
                <a:hlinkClick r:id="rId3"/>
              </a:rPr>
              <a:t>https://m365.cloud.microsoft/chat</a:t>
            </a:r>
            <a:r>
              <a:rPr lang="en-GB" sz="2400" dirty="0"/>
              <a:t> </a:t>
            </a:r>
            <a:r>
              <a:rPr lang="en-GB" sz="2000" dirty="0"/>
              <a:t>(use with BCU account)</a:t>
            </a:r>
            <a:endParaRPr lang="en-GB" sz="2400" dirty="0"/>
          </a:p>
          <a:p>
            <a:r>
              <a:rPr lang="en-GB" sz="2400" b="1" dirty="0"/>
              <a:t>Pi </a:t>
            </a:r>
            <a:r>
              <a:rPr lang="en-GB" sz="2400" dirty="0">
                <a:hlinkClick r:id="rId4"/>
              </a:rPr>
              <a:t>https://pi.ai/</a:t>
            </a:r>
            <a:r>
              <a:rPr lang="en-GB" sz="2400" dirty="0"/>
              <a:t> </a:t>
            </a:r>
            <a:r>
              <a:rPr lang="en-GB" sz="2000" dirty="0"/>
              <a:t>(can interact on web without sign up)</a:t>
            </a:r>
          </a:p>
          <a:p>
            <a:r>
              <a:rPr lang="en-GB" sz="2400" b="1" dirty="0"/>
              <a:t>ChatGPT</a:t>
            </a:r>
            <a:r>
              <a:rPr lang="en-GB" sz="2400" dirty="0"/>
              <a:t> </a:t>
            </a:r>
            <a:r>
              <a:rPr lang="en-GB" sz="2400" dirty="0">
                <a:hlinkClick r:id="rId5"/>
              </a:rPr>
              <a:t>https://chatgpt.com/</a:t>
            </a:r>
            <a:r>
              <a:rPr lang="en-GB" sz="2400" dirty="0"/>
              <a:t> </a:t>
            </a:r>
            <a:r>
              <a:rPr lang="en-GB" sz="2000" dirty="0"/>
              <a:t>(needs sign up with personal account)</a:t>
            </a:r>
          </a:p>
          <a:p>
            <a:r>
              <a:rPr lang="en-GB" sz="2400" b="1" dirty="0"/>
              <a:t>Gemini</a:t>
            </a:r>
            <a:r>
              <a:rPr lang="en-GB" sz="2400" dirty="0"/>
              <a:t> </a:t>
            </a:r>
            <a:r>
              <a:rPr lang="en-GB" sz="2400" dirty="0">
                <a:hlinkClick r:id="rId6"/>
              </a:rPr>
              <a:t>https://gemini.google.com/</a:t>
            </a:r>
            <a:r>
              <a:rPr lang="en-GB" sz="2400" dirty="0"/>
              <a:t> </a:t>
            </a:r>
            <a:r>
              <a:rPr lang="en-GB" sz="2000" dirty="0"/>
              <a:t>(log in with existing Gmail account)</a:t>
            </a:r>
          </a:p>
          <a:p>
            <a:r>
              <a:rPr lang="en-GB" sz="2400" b="1" dirty="0"/>
              <a:t>Claude</a:t>
            </a:r>
            <a:r>
              <a:rPr lang="en-GB" sz="2400" dirty="0"/>
              <a:t> </a:t>
            </a:r>
            <a:r>
              <a:rPr lang="en-GB" sz="2400" dirty="0">
                <a:hlinkClick r:id="rId7"/>
              </a:rPr>
              <a:t>https://claude.ai/</a:t>
            </a:r>
            <a:r>
              <a:rPr lang="en-GB" sz="2400" dirty="0"/>
              <a:t> </a:t>
            </a:r>
            <a:r>
              <a:rPr lang="en-GB" sz="1800" dirty="0"/>
              <a:t>(needs sign up with personal account)</a:t>
            </a:r>
            <a:endParaRPr lang="en-GB" sz="2000" dirty="0"/>
          </a:p>
          <a:p>
            <a:r>
              <a:rPr lang="en-GB" sz="2400" b="1" dirty="0"/>
              <a:t>Perplexity</a:t>
            </a:r>
            <a:r>
              <a:rPr lang="en-GB" sz="2400" dirty="0"/>
              <a:t> </a:t>
            </a:r>
            <a:r>
              <a:rPr lang="en-GB" sz="2400" dirty="0">
                <a:hlinkClick r:id="rId8"/>
              </a:rPr>
              <a:t>https://www.perplexity.ai/</a:t>
            </a:r>
            <a:r>
              <a:rPr lang="en-GB" sz="2000" dirty="0"/>
              <a:t> </a:t>
            </a:r>
            <a:r>
              <a:rPr lang="en-GB" sz="1800" dirty="0"/>
              <a:t>(can try out before sign up)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EC8F4E-83D6-4912-8AFC-63610A8718EE}"/>
              </a:ext>
            </a:extLst>
          </p:cNvPr>
          <p:cNvSpPr txBox="1"/>
          <p:nvPr/>
        </p:nvSpPr>
        <p:spPr>
          <a:xfrm>
            <a:off x="1018904" y="1450133"/>
            <a:ext cx="6019326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Cyber security note: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use your BCU account to sign up for AI tools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 not use the ‘sign in with Microsoft’ option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 create a ‘throwaway’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gmail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account that you are happy to use for AI purposes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Use that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gmail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account to sign up for AI tools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Never give personal or sensitive information to AI tools</a:t>
            </a:r>
          </a:p>
        </p:txBody>
      </p:sp>
    </p:spTree>
    <p:extLst>
      <p:ext uri="{BB962C8B-B14F-4D97-AF65-F5344CB8AC3E}">
        <p14:creationId xmlns:p14="http://schemas.microsoft.com/office/powerpoint/2010/main" val="77110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person touching a computer&#10;&#10;Description automatically generated">
            <a:extLst>
              <a:ext uri="{FF2B5EF4-FFF2-40B4-BE49-F238E27FC236}">
                <a16:creationId xmlns:a16="http://schemas.microsoft.com/office/drawing/2014/main" id="{CBCFCC97-68A2-2C21-A694-8B45A4B77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645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D4DE4-3E8C-F807-B1A0-717F1A78E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/>
            <a:r>
              <a:rPr lang="en-US" sz="4800" b="1">
                <a:solidFill>
                  <a:schemeClr val="bg1"/>
                </a:solidFill>
              </a:rPr>
              <a:t>Example 1: Critiquing AI Output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35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E60E8-442C-780C-4A60-7BB4A17F8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3D60A-8CD7-288F-2530-3BCC191D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Example 1: Critiquing AI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5A6E4-BF6F-6B3C-8D2E-93095239F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93" y="1825625"/>
            <a:ext cx="11382103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 sample of an AI-generated answer: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Break out groups to </a:t>
            </a:r>
            <a:r>
              <a:rPr lang="en-GB" b="1" dirty="0"/>
              <a:t>evaluate/critique the AI’s response</a:t>
            </a:r>
            <a:r>
              <a:rPr lang="en-GB" dirty="0"/>
              <a:t> for quality, any ‘hallucinations’ (errors), bias, gaps in information by verifying against more reliable sources (books, articles, trustworthy websites etc.)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Checklist to aid critiquing of AI outputs </a:t>
            </a:r>
          </a:p>
          <a:p>
            <a:r>
              <a:rPr lang="en-GB" dirty="0"/>
              <a:t>What assumptions does the AI make?</a:t>
            </a:r>
          </a:p>
          <a:p>
            <a:r>
              <a:rPr lang="en-GB" dirty="0"/>
              <a:t>What’s missing here?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4. Share ideas as a group and discuss how this exercise promotes critical AI literacy.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3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1CD362-5AC9-B7F9-1868-3D51CD02D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person talking to a robot&#10;&#10;Description automatically generated">
            <a:extLst>
              <a:ext uri="{FF2B5EF4-FFF2-40B4-BE49-F238E27FC236}">
                <a16:creationId xmlns:a16="http://schemas.microsoft.com/office/drawing/2014/main" id="{04C37F3D-46F9-8216-46D5-8877CDF4B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15387" r="5968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D6AD2-7539-EEA9-FFE9-08F7FAAD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/>
            <a:r>
              <a:rPr lang="en-US" sz="4800" b="1">
                <a:solidFill>
                  <a:schemeClr val="bg1"/>
                </a:solidFill>
              </a:rPr>
              <a:t>Example 2: AI as Debate Peer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16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A355E-EAE0-1C9A-F9A2-A5F88F9A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BCU Student AI Guidelines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21D5B-B22B-949A-F764-2D5C1838D916}"/>
              </a:ext>
            </a:extLst>
          </p:cNvPr>
          <p:cNvSpPr txBox="1"/>
          <p:nvPr/>
        </p:nvSpPr>
        <p:spPr>
          <a:xfrm>
            <a:off x="240857" y="1850587"/>
            <a:ext cx="306677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Please ensure read the Student AI Guidelines,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  <a:hlinkClick r:id="rId3"/>
              </a:rPr>
              <a:t>https://libguides.bcu.ac.uk/AI-tools/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402A4-17FC-5D69-D186-0BBD68FFC8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34" t="5069" r="10465" b="23721"/>
          <a:stretch/>
        </p:blipFill>
        <p:spPr>
          <a:xfrm>
            <a:off x="3429659" y="1235833"/>
            <a:ext cx="6014591" cy="29779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8E6387E7-3D13-B4F2-B730-34A71CFAE4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084" t="5324" r="10833" b="6370"/>
          <a:stretch/>
        </p:blipFill>
        <p:spPr>
          <a:xfrm>
            <a:off x="5350429" y="2445647"/>
            <a:ext cx="6685280" cy="4198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17C5437-72F0-B9E3-114B-80507FB0F8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08" y="4404660"/>
            <a:ext cx="2222250" cy="22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3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6600-E758-66A4-3A26-F72C70F1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AI as Socratic Partner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7F06B-4F92-8550-8D9D-A9845B9CE4AE}"/>
              </a:ext>
            </a:extLst>
          </p:cNvPr>
          <p:cNvSpPr txBox="1"/>
          <p:nvPr/>
        </p:nvSpPr>
        <p:spPr>
          <a:xfrm>
            <a:off x="489857" y="1585977"/>
            <a:ext cx="636378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Prompt example: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Googl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Hi Pi / ChatGPT / Gemini etc. Can you act as a Socratic partner regarding the following debate statement “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[…insert topic of choice…]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”? Please ask me/us only one question at a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Googl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This can help us to think more deeply/critically about an issue and help us to see it from different perspectives.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11" descr="A person sitting on a chair next to a robot&#10;&#10;Description automatically generated">
            <a:extLst>
              <a:ext uri="{FF2B5EF4-FFF2-40B4-BE49-F238E27FC236}">
                <a16:creationId xmlns:a16="http://schemas.microsoft.com/office/drawing/2014/main" id="{76889E6E-EC6E-2348-A2C1-A48BB5A27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71" y="1304720"/>
            <a:ext cx="4882606" cy="48826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26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A8A6D-C027-03ED-F5B3-B809CB277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58AA-B21A-816F-5906-AF49C9CF6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0589" cy="1325563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Example 2: AI as Debate Peer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AD53BD-932A-4B55-4D6A-9454D97AD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93" y="1825625"/>
            <a:ext cx="113821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Could you see a version of this working for you?</a:t>
            </a:r>
          </a:p>
          <a:p>
            <a:endParaRPr lang="en-GB" dirty="0"/>
          </a:p>
        </p:txBody>
      </p:sp>
      <p:pic>
        <p:nvPicPr>
          <p:cNvPr id="7" name="Picture 2" descr="Question Mark What Sticker - Question mark Question What - Discover &amp; Share  GIFs">
            <a:extLst>
              <a:ext uri="{FF2B5EF4-FFF2-40B4-BE49-F238E27FC236}">
                <a16:creationId xmlns:a16="http://schemas.microsoft.com/office/drawing/2014/main" id="{8DE2D188-BD76-3E44-831B-69925120F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6275" y="3201556"/>
            <a:ext cx="2791295" cy="27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9+ Hundred Let's Try Royalty-Free Images, Stock Photos &amp; Pictures |  Shutterstock">
            <a:extLst>
              <a:ext uri="{FF2B5EF4-FFF2-40B4-BE49-F238E27FC236}">
                <a16:creationId xmlns:a16="http://schemas.microsoft.com/office/drawing/2014/main" id="{78220CBB-A8B9-72E9-F2E8-259AE7E43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5"/>
          <a:stretch>
            <a:fillRect/>
          </a:stretch>
        </p:blipFill>
        <p:spPr bwMode="auto">
          <a:xfrm>
            <a:off x="8693875" y="3560474"/>
            <a:ext cx="3088821" cy="29324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35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FB202-4098-234D-B7ED-59A9A267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686" y="1361246"/>
            <a:ext cx="4818290" cy="26719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700" dirty="0">
                <a:solidFill>
                  <a:schemeClr val="bg1"/>
                </a:solidFill>
              </a:rPr>
              <a:t>More AI tools to explore</a:t>
            </a:r>
          </a:p>
        </p:txBody>
      </p:sp>
      <p:pic>
        <p:nvPicPr>
          <p:cNvPr id="4" name="Picture 3" descr="A robot sitting at a table&#10;&#10;Description automatically generated">
            <a:extLst>
              <a:ext uri="{FF2B5EF4-FFF2-40B4-BE49-F238E27FC236}">
                <a16:creationId xmlns:a16="http://schemas.microsoft.com/office/drawing/2014/main" id="{1ADD39BA-5CE4-92A0-2451-0CD66B47B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544"/>
          <a:stretch/>
        </p:blipFill>
        <p:spPr>
          <a:xfrm>
            <a:off x="827088" y="1498600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95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nline Media 8" title="Demo and use case ideas - LLMs.mp4">
            <a:hlinkClick r:id="" action="ppaction://media"/>
            <a:extLst>
              <a:ext uri="{FF2B5EF4-FFF2-40B4-BE49-F238E27FC236}">
                <a16:creationId xmlns:a16="http://schemas.microsoft.com/office/drawing/2014/main" id="{0D86C153-807C-D8A8-98EB-B55EF9B402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9486" y="119746"/>
            <a:ext cx="11766247" cy="6618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95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14AB74-1E5C-C781-4561-B9A482F07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CEA2D7-8748-84D5-E8EE-F7615C2B6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42CAF-3595-8BE0-31EE-48C2440E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2" y="1999546"/>
            <a:ext cx="4375151" cy="28583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>
                <a:solidFill>
                  <a:schemeClr val="bg1"/>
                </a:solidFill>
              </a:rPr>
              <a:t>MS Word’s Editor function</a:t>
            </a:r>
          </a:p>
        </p:txBody>
      </p:sp>
      <p:pic>
        <p:nvPicPr>
          <p:cNvPr id="4" name="Picture 3" descr="A robot sitting at a computer&#10;&#10;Description automatically generated">
            <a:extLst>
              <a:ext uri="{FF2B5EF4-FFF2-40B4-BE49-F238E27FC236}">
                <a16:creationId xmlns:a16="http://schemas.microsoft.com/office/drawing/2014/main" id="{1BD034CB-9042-DC7A-43B5-41E280A62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D80499B-DABD-4442-CB1D-C6F5B5853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361D7A-29C7-51F0-7EFC-8377F7314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548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00725-82DA-987D-D273-160712223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E195E-C643-2101-18C2-94CBC0ED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MS Word’s Editor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C1732-A426-9B97-E4CB-C2BE2BE28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878" y="1520456"/>
            <a:ext cx="11114569" cy="497241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/>
              <a:t>Do your students need help with proofreading?</a:t>
            </a:r>
          </a:p>
          <a:p>
            <a:r>
              <a:rPr lang="en-GB" dirty="0"/>
              <a:t>MS Word’s in-built Editor function is free</a:t>
            </a:r>
          </a:p>
          <a:p>
            <a:r>
              <a:rPr lang="en-GB" dirty="0"/>
              <a:t>The Internet </a:t>
            </a:r>
            <a:r>
              <a:rPr lang="en-GB" dirty="0">
                <a:hlinkClick r:id="rId2"/>
              </a:rPr>
              <a:t>in-browser version works best</a:t>
            </a:r>
            <a:endParaRPr lang="en-GB" dirty="0"/>
          </a:p>
          <a:p>
            <a:r>
              <a:rPr lang="en-GB" dirty="0"/>
              <a:t>It can make suggestions about:</a:t>
            </a:r>
          </a:p>
          <a:p>
            <a:pPr lvl="1"/>
            <a:r>
              <a:rPr lang="en-GB" dirty="0"/>
              <a:t>grammar</a:t>
            </a:r>
          </a:p>
          <a:p>
            <a:pPr lvl="1"/>
            <a:r>
              <a:rPr lang="en-GB" dirty="0"/>
              <a:t>vocabulary</a:t>
            </a:r>
          </a:p>
          <a:p>
            <a:pPr lvl="1"/>
            <a:r>
              <a:rPr lang="en-GB" dirty="0"/>
              <a:t>formality</a:t>
            </a:r>
          </a:p>
          <a:p>
            <a:pPr lvl="1"/>
            <a:r>
              <a:rPr lang="en-GB" dirty="0"/>
              <a:t>conciseness</a:t>
            </a:r>
          </a:p>
          <a:p>
            <a:pPr lvl="1"/>
            <a:r>
              <a:rPr lang="en-GB" dirty="0"/>
              <a:t>etc.</a:t>
            </a:r>
          </a:p>
          <a:p>
            <a:r>
              <a:rPr lang="en-GB" dirty="0"/>
              <a:t>It doesn’t rewrite your work, so preserves your ‘writer’s voice’</a:t>
            </a:r>
          </a:p>
          <a:p>
            <a:r>
              <a:rPr lang="en-GB" dirty="0"/>
              <a:t>It’s not always correct, so you need to judge for yourselves before accepting any suggestions it makes</a:t>
            </a:r>
          </a:p>
        </p:txBody>
      </p:sp>
    </p:spTree>
    <p:extLst>
      <p:ext uri="{BB962C8B-B14F-4D97-AF65-F5344CB8AC3E}">
        <p14:creationId xmlns:p14="http://schemas.microsoft.com/office/powerpoint/2010/main" val="160903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MS Word Editor video demo.mp4">
            <a:hlinkClick r:id="" action="ppaction://media"/>
            <a:extLst>
              <a:ext uri="{FF2B5EF4-FFF2-40B4-BE49-F238E27FC236}">
                <a16:creationId xmlns:a16="http://schemas.microsoft.com/office/drawing/2014/main" id="{AC3A38AE-3DF4-B9E7-55F1-1B537E01B5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9964" y="157480"/>
            <a:ext cx="11632071" cy="6543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5AA3D1-8539-3285-F987-3D16B247F3BC}"/>
              </a:ext>
            </a:extLst>
          </p:cNvPr>
          <p:cNvSpPr txBox="1"/>
          <p:nvPr/>
        </p:nvSpPr>
        <p:spPr>
          <a:xfrm>
            <a:off x="279964" y="6258560"/>
            <a:ext cx="2798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5"/>
              </a:rPr>
              <a:t>Video link here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FB202-4098-234D-B7ED-59A9A267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>
                <a:solidFill>
                  <a:schemeClr val="bg1"/>
                </a:solidFill>
              </a:rPr>
              <a:t>Google NotebookLM</a:t>
            </a:r>
          </a:p>
        </p:txBody>
      </p:sp>
      <p:pic>
        <p:nvPicPr>
          <p:cNvPr id="5" name="Picture 4" descr="A robot sitting at a desk with a computer&#10;&#10;Description automatically generated">
            <a:extLst>
              <a:ext uri="{FF2B5EF4-FFF2-40B4-BE49-F238E27FC236}">
                <a16:creationId xmlns:a16="http://schemas.microsoft.com/office/drawing/2014/main" id="{EAFDE948-3426-A53A-E5A1-C9B3B605F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r="1299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422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DB10-DC67-BC23-F6B4-B1305133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Google </a:t>
            </a:r>
            <a:r>
              <a:rPr lang="en-GB" err="1"/>
              <a:t>NotebookLM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14330-543A-2202-18F5-6EF522FC1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/>
              <a:t>Great for helping to understand texts</a:t>
            </a:r>
          </a:p>
          <a:p>
            <a:r>
              <a:rPr lang="en-GB"/>
              <a:t>Accessible to anyone with a </a:t>
            </a:r>
            <a:r>
              <a:rPr lang="en-GB" err="1"/>
              <a:t>gmail</a:t>
            </a:r>
            <a:r>
              <a:rPr lang="en-GB"/>
              <a:t> account</a:t>
            </a:r>
          </a:p>
          <a:p>
            <a:r>
              <a:rPr lang="en-GB">
                <a:hlinkClick r:id="rId2"/>
              </a:rPr>
              <a:t>https://notebooklm.google/</a:t>
            </a:r>
            <a:r>
              <a:rPr lang="en-GB"/>
              <a:t> </a:t>
            </a:r>
          </a:p>
          <a:p>
            <a:r>
              <a:rPr lang="en-GB">
                <a:hlinkClick r:id="rId3"/>
              </a:rPr>
              <a:t>Google say</a:t>
            </a:r>
            <a:r>
              <a:rPr lang="en-GB"/>
              <a:t>: </a:t>
            </a:r>
          </a:p>
          <a:p>
            <a:pPr marL="457200" lvl="1" indent="0">
              <a:buNone/>
            </a:pPr>
            <a:r>
              <a:rPr lang="en-GB" b="1" i="0">
                <a:solidFill>
                  <a:srgbClr val="1F1F1F"/>
                </a:solidFill>
                <a:effectLst/>
                <a:latin typeface="Google Sans Text"/>
              </a:rPr>
              <a:t>“We value your privacy and</a:t>
            </a:r>
            <a:r>
              <a:rPr lang="en-GB" b="0" i="0">
                <a:solidFill>
                  <a:srgbClr val="1F1F1F"/>
                </a:solidFill>
                <a:effectLst/>
                <a:latin typeface="Google Sans Text"/>
              </a:rPr>
              <a:t> </a:t>
            </a:r>
            <a:r>
              <a:rPr lang="en-GB" b="1" i="0">
                <a:solidFill>
                  <a:srgbClr val="1F1F1F"/>
                </a:solidFill>
                <a:effectLst/>
                <a:latin typeface="Google Sans Text"/>
              </a:rPr>
              <a:t>never use your personal data to train </a:t>
            </a:r>
            <a:r>
              <a:rPr lang="en-GB" b="1" i="0" err="1">
                <a:solidFill>
                  <a:srgbClr val="1F1F1F"/>
                </a:solidFill>
                <a:effectLst/>
                <a:latin typeface="Google Sans Text"/>
              </a:rPr>
              <a:t>NotebookLM</a:t>
            </a:r>
            <a:r>
              <a:rPr lang="en-GB" b="1" i="0">
                <a:solidFill>
                  <a:srgbClr val="1F1F1F"/>
                </a:solidFill>
                <a:effectLst/>
                <a:latin typeface="Google Sans Text"/>
              </a:rPr>
              <a:t>.</a:t>
            </a:r>
          </a:p>
          <a:p>
            <a:pPr marL="457200" lvl="1" indent="0">
              <a:buNone/>
            </a:pPr>
            <a:r>
              <a:rPr lang="en-GB" b="0" i="0">
                <a:solidFill>
                  <a:srgbClr val="1F1F1F"/>
                </a:solidFill>
                <a:effectLst/>
                <a:latin typeface="Google Sans Text"/>
              </a:rPr>
              <a:t>If you are logging in with your consumer google account </a:t>
            </a:r>
            <a:r>
              <a:rPr lang="en-GB" b="0" i="0" u="sng">
                <a:solidFill>
                  <a:srgbClr val="1F1F1F"/>
                </a:solidFill>
                <a:effectLst/>
                <a:latin typeface="Google Sans Text"/>
              </a:rPr>
              <a:t>and provide feedback</a:t>
            </a:r>
            <a:r>
              <a:rPr lang="en-GB" b="0" i="0">
                <a:solidFill>
                  <a:srgbClr val="1F1F1F"/>
                </a:solidFill>
                <a:effectLst/>
                <a:latin typeface="Google Sans Text"/>
              </a:rPr>
              <a:t>, human reviewers may review your queries, uploads, and the model's responses to troubleshoot, address abuse or make improvements.”</a:t>
            </a:r>
          </a:p>
          <a:p>
            <a:r>
              <a:rPr lang="en-GB"/>
              <a:t>Do not upload documents/sensitive information you don’t have permission to use</a:t>
            </a:r>
          </a:p>
          <a:p>
            <a:r>
              <a:rPr lang="en-GB"/>
              <a:t>You can upload up to 50 documents – you control the input</a:t>
            </a:r>
          </a:p>
          <a:p>
            <a:r>
              <a:rPr lang="en-GB"/>
              <a:t>Lower (but not zero) chance of hallucinations</a:t>
            </a:r>
          </a:p>
        </p:txBody>
      </p:sp>
    </p:spTree>
    <p:extLst>
      <p:ext uri="{BB962C8B-B14F-4D97-AF65-F5344CB8AC3E}">
        <p14:creationId xmlns:p14="http://schemas.microsoft.com/office/powerpoint/2010/main" val="170893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DB10-DC67-BC23-F6B4-B1305133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Google </a:t>
            </a:r>
            <a:r>
              <a:rPr lang="en-GB" err="1"/>
              <a:t>NotebookLM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14330-543A-2202-18F5-6EF522FC1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973"/>
            <a:ext cx="10515600" cy="5000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/>
              <a:t>Range of functions e.g. </a:t>
            </a:r>
          </a:p>
          <a:p>
            <a:pPr lvl="1"/>
            <a:r>
              <a:rPr lang="en-GB" sz="2800" b="0" i="0">
                <a:solidFill>
                  <a:srgbClr val="1F1F1F"/>
                </a:solidFill>
                <a:effectLst/>
                <a:latin typeface="Google Sans"/>
              </a:rPr>
              <a:t>can ask questions about your texts via the chat</a:t>
            </a:r>
          </a:p>
          <a:p>
            <a:pPr lvl="1"/>
            <a:r>
              <a:rPr lang="en-GB" sz="2800">
                <a:solidFill>
                  <a:srgbClr val="1F1F1F"/>
                </a:solidFill>
                <a:latin typeface="Google Sans"/>
              </a:rPr>
              <a:t>cites its answers so you can check where the information comes from in your documents</a:t>
            </a:r>
            <a:endParaRPr lang="en-GB" sz="2800" b="0" i="0">
              <a:solidFill>
                <a:srgbClr val="1F1F1F"/>
              </a:solidFill>
              <a:effectLst/>
              <a:latin typeface="Google Sans"/>
            </a:endParaRPr>
          </a:p>
          <a:p>
            <a:pPr lvl="1"/>
            <a:r>
              <a:rPr lang="en-GB" sz="2800" b="0" i="0">
                <a:solidFill>
                  <a:srgbClr val="1F1F1F"/>
                </a:solidFill>
                <a:effectLst/>
                <a:latin typeface="Google Sans"/>
              </a:rPr>
              <a:t>summarize the selected notes</a:t>
            </a:r>
          </a:p>
          <a:p>
            <a:pPr lvl="1"/>
            <a:r>
              <a:rPr lang="en-GB" sz="2800" b="0" i="0">
                <a:solidFill>
                  <a:srgbClr val="1F1F1F"/>
                </a:solidFill>
                <a:effectLst/>
                <a:latin typeface="Google Sans"/>
              </a:rPr>
              <a:t>suggest related ideas</a:t>
            </a:r>
          </a:p>
          <a:p>
            <a:pPr lvl="1"/>
            <a:r>
              <a:rPr lang="en-GB" sz="2800" b="0" i="0">
                <a:solidFill>
                  <a:srgbClr val="1F1F1F"/>
                </a:solidFill>
                <a:effectLst/>
                <a:latin typeface="Google Sans"/>
              </a:rPr>
              <a:t>create a study guide</a:t>
            </a:r>
          </a:p>
          <a:p>
            <a:pPr lvl="1"/>
            <a:r>
              <a:rPr lang="en-GB" sz="2800" b="0" i="0">
                <a:solidFill>
                  <a:srgbClr val="1F1F1F"/>
                </a:solidFill>
                <a:effectLst/>
                <a:latin typeface="Google Sans"/>
              </a:rPr>
              <a:t>create an outline</a:t>
            </a:r>
          </a:p>
          <a:p>
            <a:pPr lvl="1"/>
            <a:r>
              <a:rPr lang="en-GB" sz="2800" b="0" i="0">
                <a:solidFill>
                  <a:srgbClr val="1F1F1F"/>
                </a:solidFill>
                <a:effectLst/>
                <a:latin typeface="Google Sans"/>
              </a:rPr>
              <a:t>combine the selected notes into a single note</a:t>
            </a:r>
          </a:p>
          <a:p>
            <a:pPr lvl="1"/>
            <a:r>
              <a:rPr lang="en-GB" sz="2800"/>
              <a:t>create </a:t>
            </a:r>
            <a:r>
              <a:rPr lang="en-GB" sz="2800" b="1"/>
              <a:t>AI-generated podcast</a:t>
            </a:r>
            <a:r>
              <a:rPr lang="en-GB" sz="2800"/>
              <a:t> (two speakers summarise your documents)</a:t>
            </a:r>
          </a:p>
        </p:txBody>
      </p:sp>
    </p:spTree>
    <p:extLst>
      <p:ext uri="{BB962C8B-B14F-4D97-AF65-F5344CB8AC3E}">
        <p14:creationId xmlns:p14="http://schemas.microsoft.com/office/powerpoint/2010/main" val="5286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nline Media 9" title="Student AI Guidelines Intro Video.mp4">
            <a:hlinkClick r:id="" action="ppaction://media"/>
            <a:extLst>
              <a:ext uri="{FF2B5EF4-FFF2-40B4-BE49-F238E27FC236}">
                <a16:creationId xmlns:a16="http://schemas.microsoft.com/office/drawing/2014/main" id="{E2F6B8C3-A160-389D-89E5-A8D3AD6EA2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96720" y="144018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A44136-E13C-57E3-5D3C-601CF9DBDEED}"/>
              </a:ext>
            </a:extLst>
          </p:cNvPr>
          <p:cNvSpPr txBox="1"/>
          <p:nvPr/>
        </p:nvSpPr>
        <p:spPr>
          <a:xfrm>
            <a:off x="1778000" y="613664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5"/>
              </a:rPr>
              <a:t>Video link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8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C7BB-6AEB-EC1C-B5DE-7283C55F7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nline Media 4" title="Quick Demo of Audio Summary in Google NotebookLM.mp4">
            <a:hlinkClick r:id="" action="ppaction://media"/>
            <a:extLst>
              <a:ext uri="{FF2B5EF4-FFF2-40B4-BE49-F238E27FC236}">
                <a16:creationId xmlns:a16="http://schemas.microsoft.com/office/drawing/2014/main" id="{36D183D1-82F7-2915-CC84-20CEF0D0CC0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1505" y="145681"/>
            <a:ext cx="11744253" cy="66059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70D938-7416-53C6-D112-2E63D1D32C0C}"/>
              </a:ext>
            </a:extLst>
          </p:cNvPr>
          <p:cNvSpPr txBox="1"/>
          <p:nvPr/>
        </p:nvSpPr>
        <p:spPr>
          <a:xfrm>
            <a:off x="345057" y="6342987"/>
            <a:ext cx="289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4"/>
              </a:rPr>
              <a:t>Video link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51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B202-4098-234D-B7ED-59A9A2679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these OK uses of AI?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62FDC-6F3A-DF3C-9F37-0FD1847CF4E0}"/>
              </a:ext>
            </a:extLst>
          </p:cNvPr>
          <p:cNvSpPr txBox="1"/>
          <p:nvPr/>
        </p:nvSpPr>
        <p:spPr>
          <a:xfrm>
            <a:off x="596804" y="6414386"/>
            <a:ext cx="1051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See more detail at: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/>
              </a:rPr>
              <a:t>https://libguides.bcu.ac.uk/AI-tools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8" name="TextBox 6">
            <a:extLst>
              <a:ext uri="{FF2B5EF4-FFF2-40B4-BE49-F238E27FC236}">
                <a16:creationId xmlns:a16="http://schemas.microsoft.com/office/drawing/2014/main" id="{0B6D84EE-401D-DDD3-1136-20E6244F2315}"/>
              </a:ext>
            </a:extLst>
          </p:cNvPr>
          <p:cNvGraphicFramePr/>
          <p:nvPr/>
        </p:nvGraphicFramePr>
        <p:xfrm>
          <a:off x="252280" y="1410290"/>
          <a:ext cx="11687440" cy="4862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6E0A73BA-4E3D-1412-3075-EF9893508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13" y="1336889"/>
            <a:ext cx="1774266" cy="1642699"/>
          </a:xfrm>
          <a:prstGeom prst="rect">
            <a:avLst/>
          </a:prstGeom>
        </p:spPr>
      </p:pic>
      <p:pic>
        <p:nvPicPr>
          <p:cNvPr id="21" name="Picture 20" descr="A green tick on a black background&#10;&#10;Description automatically generated">
            <a:extLst>
              <a:ext uri="{FF2B5EF4-FFF2-40B4-BE49-F238E27FC236}">
                <a16:creationId xmlns:a16="http://schemas.microsoft.com/office/drawing/2014/main" id="{FDD0D99D-6351-FED5-EAC4-A4AAED6F2BEB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72" y="1175858"/>
            <a:ext cx="2312133" cy="2304348"/>
          </a:xfrm>
          <a:prstGeom prst="rect">
            <a:avLst/>
          </a:prstGeom>
          <a:effectLst>
            <a:outerShdw blurRad="50800" dist="50800" dir="5400000" sx="97000" sy="97000" algn="ctr" rotWithShape="0">
              <a:srgbClr val="000000"/>
            </a:outerShdw>
          </a:effectLst>
        </p:spPr>
      </p:pic>
      <p:pic>
        <p:nvPicPr>
          <p:cNvPr id="22" name="Picture 21" descr="A red x on a black background&#10;&#10;Description automatically generated">
            <a:extLst>
              <a:ext uri="{FF2B5EF4-FFF2-40B4-BE49-F238E27FC236}">
                <a16:creationId xmlns:a16="http://schemas.microsoft.com/office/drawing/2014/main" id="{32B07ECC-57A0-4B68-F1FB-AC6E86AF81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71" y="1330541"/>
            <a:ext cx="1774266" cy="1642699"/>
          </a:xfrm>
          <a:prstGeom prst="rect">
            <a:avLst/>
          </a:prstGeom>
        </p:spPr>
      </p:pic>
      <p:pic>
        <p:nvPicPr>
          <p:cNvPr id="23" name="Picture 22" descr="A green tick on a black background&#10;&#10;Description automatically generated">
            <a:extLst>
              <a:ext uri="{FF2B5EF4-FFF2-40B4-BE49-F238E27FC236}">
                <a16:creationId xmlns:a16="http://schemas.microsoft.com/office/drawing/2014/main" id="{CBF73C22-7BBD-792E-C616-D390D68C5DD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303" y="1124652"/>
            <a:ext cx="2312133" cy="2304348"/>
          </a:xfrm>
          <a:prstGeom prst="rect">
            <a:avLst/>
          </a:prstGeom>
          <a:effectLst>
            <a:outerShdw blurRad="50800" dist="50800" dir="5400000" sx="97000" sy="97000" algn="ctr" rotWithShape="0">
              <a:srgbClr val="000000"/>
            </a:outerShdw>
          </a:effectLst>
        </p:spPr>
      </p:pic>
      <p:pic>
        <p:nvPicPr>
          <p:cNvPr id="24" name="Picture 23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9898280-91D6-DB1C-AB59-65DB746D8F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13" y="3002040"/>
            <a:ext cx="1774266" cy="1642699"/>
          </a:xfrm>
          <a:prstGeom prst="rect">
            <a:avLst/>
          </a:prstGeom>
        </p:spPr>
      </p:pic>
      <p:pic>
        <p:nvPicPr>
          <p:cNvPr id="25" name="Picture 24" descr="A green tick on a black background&#10;&#10;Description automatically generated">
            <a:extLst>
              <a:ext uri="{FF2B5EF4-FFF2-40B4-BE49-F238E27FC236}">
                <a16:creationId xmlns:a16="http://schemas.microsoft.com/office/drawing/2014/main" id="{B94AEC65-B4BD-5CDB-F2F7-F5A69E7B8FE6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53" y="2735853"/>
            <a:ext cx="2312133" cy="2304348"/>
          </a:xfrm>
          <a:prstGeom prst="rect">
            <a:avLst/>
          </a:prstGeom>
          <a:effectLst>
            <a:outerShdw blurRad="50800" dist="50800" dir="5400000" sx="97000" sy="97000" algn="ctr" rotWithShape="0">
              <a:srgbClr val="000000"/>
            </a:outerShdw>
          </a:effectLst>
        </p:spPr>
      </p:pic>
      <p:pic>
        <p:nvPicPr>
          <p:cNvPr id="26" name="Picture 25" descr="A green tick on a black background&#10;&#10;Description automatically generated">
            <a:extLst>
              <a:ext uri="{FF2B5EF4-FFF2-40B4-BE49-F238E27FC236}">
                <a16:creationId xmlns:a16="http://schemas.microsoft.com/office/drawing/2014/main" id="{C7C69BC0-2D7A-6CD7-2525-742143FE00B8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097" y="2786482"/>
            <a:ext cx="2312133" cy="2304348"/>
          </a:xfrm>
          <a:prstGeom prst="rect">
            <a:avLst/>
          </a:prstGeom>
          <a:effectLst>
            <a:outerShdw blurRad="50800" dist="50800" dir="5400000" sx="97000" sy="97000" algn="ctr" rotWithShape="0">
              <a:srgbClr val="000000"/>
            </a:outerShdw>
          </a:effectLst>
        </p:spPr>
      </p:pic>
      <p:pic>
        <p:nvPicPr>
          <p:cNvPr id="27" name="Picture 26" descr="A red x on a black background&#10;&#10;Description automatically generated">
            <a:extLst>
              <a:ext uri="{FF2B5EF4-FFF2-40B4-BE49-F238E27FC236}">
                <a16:creationId xmlns:a16="http://schemas.microsoft.com/office/drawing/2014/main" id="{C5268991-E9DF-93CB-1925-DCBD743398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96" y="3030840"/>
            <a:ext cx="1774266" cy="1642699"/>
          </a:xfrm>
          <a:prstGeom prst="rect">
            <a:avLst/>
          </a:prstGeom>
        </p:spPr>
      </p:pic>
      <p:pic>
        <p:nvPicPr>
          <p:cNvPr id="28" name="Picture 27" descr="A green tick on a black background&#10;&#10;Description automatically generated">
            <a:extLst>
              <a:ext uri="{FF2B5EF4-FFF2-40B4-BE49-F238E27FC236}">
                <a16:creationId xmlns:a16="http://schemas.microsoft.com/office/drawing/2014/main" id="{364E9E8C-8DA7-4832-7706-B3BBBBF3CF0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42" y="4423014"/>
            <a:ext cx="2312133" cy="2304348"/>
          </a:xfrm>
          <a:prstGeom prst="rect">
            <a:avLst/>
          </a:prstGeom>
          <a:effectLst>
            <a:outerShdw blurRad="50800" dist="50800" dir="5400000" sx="97000" sy="97000" algn="ctr" rotWithShape="0">
              <a:srgbClr val="000000"/>
            </a:outerShdw>
          </a:effectLst>
        </p:spPr>
      </p:pic>
      <p:pic>
        <p:nvPicPr>
          <p:cNvPr id="29" name="Picture 2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18D76863-C0EA-5952-333B-FEA1763EC6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90" y="4737433"/>
            <a:ext cx="1774266" cy="1642699"/>
          </a:xfrm>
          <a:prstGeom prst="rect">
            <a:avLst/>
          </a:prstGeom>
        </p:spPr>
      </p:pic>
      <p:pic>
        <p:nvPicPr>
          <p:cNvPr id="30" name="Picture 29" descr="A green tick on a black background&#10;&#10;Description automatically generated">
            <a:extLst>
              <a:ext uri="{FF2B5EF4-FFF2-40B4-BE49-F238E27FC236}">
                <a16:creationId xmlns:a16="http://schemas.microsoft.com/office/drawing/2014/main" id="{677D4F80-2096-58E4-0070-04FBD891A089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656" y="4404789"/>
            <a:ext cx="2312133" cy="2304348"/>
          </a:xfrm>
          <a:prstGeom prst="rect">
            <a:avLst/>
          </a:prstGeom>
          <a:effectLst>
            <a:outerShdw blurRad="50800" dist="50800" dir="5400000" sx="97000" sy="97000" algn="ctr" rotWithShape="0">
              <a:srgbClr val="000000"/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4411BE-2411-C4CE-CC0C-BCDA48868A91}"/>
              </a:ext>
            </a:extLst>
          </p:cNvPr>
          <p:cNvSpPr/>
          <p:nvPr/>
        </p:nvSpPr>
        <p:spPr>
          <a:xfrm>
            <a:off x="3355087" y="2898173"/>
            <a:ext cx="2631517" cy="182213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Try MS Word’s in-built Editor function for help with proofreading (demo video included at end of these slides)</a:t>
            </a:r>
          </a:p>
        </p:txBody>
      </p:sp>
    </p:spTree>
    <p:extLst>
      <p:ext uri="{BB962C8B-B14F-4D97-AF65-F5344CB8AC3E}">
        <p14:creationId xmlns:p14="http://schemas.microsoft.com/office/powerpoint/2010/main" val="170112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72DF6F-CC9D-23A2-119E-7660F4917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38A445-D025-65BB-9FBF-86B0F7396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B5985-C96F-447F-B952-03B8013F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81" y="1542346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dirty="0">
                <a:solidFill>
                  <a:schemeClr val="bg1"/>
                </a:solidFill>
              </a:rPr>
              <a:t>What is AI literacy?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44C541-1B67-8871-6D67-11A73F984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r="2540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DEB6C2-5355-7931-EAA0-78E1F629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70EF58D-4B74-093E-9C76-7C34F7E47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09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70010-4F27-51DF-21B4-1EEDDEC69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896D7D-9302-C909-A6CE-F7B176889EF7}"/>
              </a:ext>
            </a:extLst>
          </p:cNvPr>
          <p:cNvSpPr txBox="1"/>
          <p:nvPr/>
        </p:nvSpPr>
        <p:spPr>
          <a:xfrm>
            <a:off x="744809" y="1564107"/>
            <a:ext cx="1120835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 do you think is meant by this term?</a:t>
            </a:r>
          </a:p>
        </p:txBody>
      </p:sp>
      <p:pic>
        <p:nvPicPr>
          <p:cNvPr id="5" name="Picture 2" descr="Question Mark What Sticker - Question mark Question What - Discover &amp; Share  GIFs">
            <a:extLst>
              <a:ext uri="{FF2B5EF4-FFF2-40B4-BE49-F238E27FC236}">
                <a16:creationId xmlns:a16="http://schemas.microsoft.com/office/drawing/2014/main" id="{BF50A3A9-004A-EC8D-A2CB-A1B10AB72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6275" y="3201556"/>
            <a:ext cx="2791295" cy="27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BD11F20-EEA4-E22C-8224-81AB4C3C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kern="100" noProof="0" dirty="0">
                <a:latin typeface="Aptos" panose="020B0004020202020204" pitchFamily="34" charset="0"/>
                <a:cs typeface="Times New Roman" panose="02020603050405020304" pitchFamily="18" charset="0"/>
              </a:rPr>
              <a:t>What is ‘AI literacy’?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531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781DE-E55B-CC02-6653-291EAD990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E00B4-8C4B-4872-D87B-C7E339C45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00" noProof="0" dirty="0">
                <a:latin typeface="Aptos" panose="020B0004020202020204" pitchFamily="34" charset="0"/>
                <a:cs typeface="Times New Roman" panose="02020603050405020304" pitchFamily="18" charset="0"/>
              </a:rPr>
              <a:t>What is ‘AI literacy’?</a:t>
            </a:r>
            <a:endParaRPr lang="en-GB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DED4C-E489-EBAF-1876-381E3CED5919}"/>
              </a:ext>
            </a:extLst>
          </p:cNvPr>
          <p:cNvSpPr txBox="1"/>
          <p:nvPr/>
        </p:nvSpPr>
        <p:spPr>
          <a:xfrm>
            <a:off x="838200" y="1516517"/>
            <a:ext cx="10134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There are varying definitions of 'AI literacy', but Long and </a:t>
            </a:r>
            <a:r>
              <a:rPr lang="en-GB" sz="3200" dirty="0" err="1"/>
              <a:t>Magerko</a:t>
            </a:r>
            <a:r>
              <a:rPr lang="en-GB" sz="3200" dirty="0"/>
              <a:t> (2020: 2) provide a useful one for consideration: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572D6F-7E64-9429-3149-EFE8C24916D9}"/>
              </a:ext>
            </a:extLst>
          </p:cNvPr>
          <p:cNvSpPr/>
          <p:nvPr/>
        </p:nvSpPr>
        <p:spPr>
          <a:xfrm>
            <a:off x="1853609" y="2757883"/>
            <a:ext cx="8484782" cy="2583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set of competencies that enables individuals to critically evaluate AI technologies, communicate and collaborate effectively with AI, and use AI as a tool online, at home, and in the workplace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77F13-0BC9-3342-1288-CD30F52C9945}"/>
              </a:ext>
            </a:extLst>
          </p:cNvPr>
          <p:cNvSpPr txBox="1"/>
          <p:nvPr/>
        </p:nvSpPr>
        <p:spPr>
          <a:xfrm>
            <a:off x="838200" y="6177845"/>
            <a:ext cx="10787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Long, D., and </a:t>
            </a:r>
            <a:r>
              <a:rPr lang="en-GB" sz="1200" dirty="0" err="1"/>
              <a:t>Magerko</a:t>
            </a:r>
            <a:r>
              <a:rPr lang="en-GB" sz="1200" dirty="0"/>
              <a:t>, B. (2020). What is AI Literacy? Competencies and Design Considerations. In Proceedings of the 2020 CHI Conference on Human Factors in Computing Systems, pp. 1–16. New York, NY, USA: ACM. </a:t>
            </a:r>
            <a:r>
              <a:rPr lang="en-GB" sz="1200" dirty="0">
                <a:hlinkClick r:id="rId3"/>
              </a:rPr>
              <a:t>https://doi.org/10.1145/3313831.3376727</a:t>
            </a:r>
            <a:r>
              <a:rPr lang="en-GB" sz="1200" dirty="0"/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777492-300C-6FF9-9988-FF0059C67437}"/>
              </a:ext>
            </a:extLst>
          </p:cNvPr>
          <p:cNvSpPr/>
          <p:nvPr/>
        </p:nvSpPr>
        <p:spPr>
          <a:xfrm>
            <a:off x="2471057" y="3352798"/>
            <a:ext cx="2982686" cy="493539"/>
          </a:xfrm>
          <a:prstGeom prst="round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4BAB9-1407-256D-B563-B46AF12D9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AAA047-77F8-4E6B-7097-D22AFEA1443D}"/>
              </a:ext>
            </a:extLst>
          </p:cNvPr>
          <p:cNvSpPr txBox="1"/>
          <p:nvPr/>
        </p:nvSpPr>
        <p:spPr>
          <a:xfrm>
            <a:off x="729996" y="1471396"/>
            <a:ext cx="1091771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NB. </a:t>
            </a:r>
            <a:r>
              <a:rPr lang="en-GB" sz="2800" b="1" dirty="0">
                <a:solidFill>
                  <a:srgbClr val="FF0000"/>
                </a:solidFill>
              </a:rPr>
              <a:t>'critically evaluate</a:t>
            </a:r>
            <a:r>
              <a:rPr lang="en-GB" sz="2800" dirty="0"/>
              <a:t>': what are the opportunities, but also pitfalls of using AI?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While AI literacy may include effective use of AI tools via effective prompt writing skills, it also includes the ability to judge when AI may </a:t>
            </a:r>
            <a:r>
              <a:rPr lang="en-GB" sz="2800" i="1" dirty="0"/>
              <a:t>not</a:t>
            </a:r>
            <a:r>
              <a:rPr lang="en-GB" sz="2800" dirty="0"/>
              <a:t> be appropriate for a given task.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AI literacy should encompass awareness of the </a:t>
            </a:r>
            <a:r>
              <a:rPr lang="en-GB" sz="2800" b="1" dirty="0"/>
              <a:t>biases</a:t>
            </a:r>
            <a:r>
              <a:rPr lang="en-GB" sz="2800" dirty="0"/>
              <a:t> inherent in AI training data, and the concerns around </a:t>
            </a:r>
            <a:r>
              <a:rPr lang="en-GB" sz="2800" b="1" dirty="0"/>
              <a:t>data privacy</a:t>
            </a:r>
            <a:r>
              <a:rPr lang="en-GB" sz="2800" dirty="0"/>
              <a:t> and </a:t>
            </a:r>
            <a:r>
              <a:rPr lang="en-GB" sz="2800" b="1" dirty="0"/>
              <a:t>intellectual property</a:t>
            </a:r>
            <a:r>
              <a:rPr lang="en-GB" sz="2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Without developing this </a:t>
            </a:r>
            <a:r>
              <a:rPr lang="en-GB" sz="2800" b="1" dirty="0"/>
              <a:t>critical AI literacy</a:t>
            </a:r>
            <a:r>
              <a:rPr lang="en-GB" sz="2800" dirty="0"/>
              <a:t>, we may be poorly prepared for a workplace that expects us to be able to use AI in critical, judicious ways.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207EB5A-F4A9-5A23-4972-F001AB0A3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kern="100" noProof="0" dirty="0">
                <a:latin typeface="Aptos" panose="020B0004020202020204" pitchFamily="34" charset="0"/>
                <a:cs typeface="Times New Roman" panose="02020603050405020304" pitchFamily="18" charset="0"/>
              </a:rPr>
              <a:t>What is ‘AI literacy’?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709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FB202-4098-234D-B7ED-59A9A267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67" y="1999546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>
                <a:solidFill>
                  <a:schemeClr val="bg1"/>
                </a:solidFill>
              </a:rPr>
              <a:t>AI as learning support, not replacement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209D8F-AEF6-837C-F923-FCE353DDD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r="2540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2732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ED1D21A416304B8EE01FEE59FF6172" ma:contentTypeVersion="30" ma:contentTypeDescription="Create a new document." ma:contentTypeScope="" ma:versionID="a31db7a15ac428f8e14fe7aa00ec9bac">
  <xsd:schema xmlns:xsd="http://www.w3.org/2001/XMLSchema" xmlns:xs="http://www.w3.org/2001/XMLSchema" xmlns:p="http://schemas.microsoft.com/office/2006/metadata/properties" xmlns:ns2="8dd27960-f15a-4df3-bad6-d3d0c3f37d8b" xmlns:ns3="31622a6d-2a62-4bc4-9767-fc5f5c5106d0" targetNamespace="http://schemas.microsoft.com/office/2006/metadata/properties" ma:root="true" ma:fieldsID="89cbb268e52a3db7df5f30b56e9624e0" ns2:_="" ns3:_="">
    <xsd:import namespace="8dd27960-f15a-4df3-bad6-d3d0c3f37d8b"/>
    <xsd:import namespace="31622a6d-2a62-4bc4-9767-fc5f5c5106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FileType" minOccurs="0"/>
                <xsd:element ref="ns2:MediaServiceBillingMetadata" minOccurs="0"/>
                <xsd:element ref="ns2:hdcbd3d6f0e54a4e9c8625069f23e362" minOccurs="0"/>
                <xsd:element ref="ns3:n19d2656f54f4b29bbefaded98737593" minOccurs="0"/>
                <xsd:element ref="ns2:ne92b2b147ea4948a159491f499cd0e1" minOccurs="0"/>
                <xsd:element ref="ns2:ae2674345c3d4e9fa362e02d59c10fa6" minOccurs="0"/>
                <xsd:element ref="ns2:a92b30d7ef814d49a773e5852b2f581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27960-f15a-4df3-bad6-d3d0c3f37d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302ef00-e229-46e4-bb0b-edf5f8a2a6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ileType" ma:index="26" nillable="true" ma:displayName="File Type" ma:format="Dropdown" ma:internalName="FileType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hdcbd3d6f0e54a4e9c8625069f23e362" ma:index="29" nillable="true" ma:taxonomy="true" ma:internalName="hdcbd3d6f0e54a4e9c8625069f23e362" ma:taxonomyFieldName="Labels" ma:displayName="Schools" ma:default="" ma:fieldId="{1dcbd3d6-f0e5-4a4e-9c86-25069f23e362}" ma:taxonomyMulti="true" ma:sspId="6302ef00-e229-46e4-bb0b-edf5f8a2a6e5" ma:termSetId="ceecdf75-112d-4bd4-a281-8d87ed49dd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e92b2b147ea4948a159491f499cd0e1" ma:index="33" nillable="true" ma:taxonomy="true" ma:internalName="ne92b2b147ea4948a159491f499cd0e1" ma:taxonomyFieldName="Categories0" ma:displayName="Categories" ma:default="" ma:fieldId="{7e92b2b1-47ea-4948-a159-491f499cd0e1}" ma:taxonomyMulti="true" ma:sspId="6302ef00-e229-46e4-bb0b-edf5f8a2a6e5" ma:termSetId="f429bd01-968a-4fa0-8b24-aeaeaf250b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2674345c3d4e9fa362e02d59c10fa6" ma:index="35" nillable="true" ma:taxonomy="true" ma:internalName="ae2674345c3d4e9fa362e02d59c10fa6" ma:taxonomyFieldName="Projects" ma:displayName="Projects" ma:default="" ma:fieldId="{ae267434-5c3d-4e9f-a362-e02d59c10fa6}" ma:taxonomyMulti="true" ma:sspId="6302ef00-e229-46e4-bb0b-edf5f8a2a6e5" ma:termSetId="c4fb7deb-b9f2-4d73-baaf-5ac970d74e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92b30d7ef814d49a773e5852b2f581b" ma:index="37" nillable="true" ma:taxonomy="true" ma:internalName="a92b30d7ef814d49a773e5852b2f581b" ma:taxonomyFieldName="Work_x0020_streams" ma:displayName="Work streams" ma:default="" ma:fieldId="{a92b30d7-ef81-4d49-a773-e5852b2f581b}" ma:taxonomyMulti="true" ma:sspId="6302ef00-e229-46e4-bb0b-edf5f8a2a6e5" ma:termSetId="15f586a7-edbd-441e-8f54-67953084caf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22a6d-2a62-4bc4-9767-fc5f5c5106d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fd05bac-552e-48c9-af47-dff3bed484ce}" ma:internalName="TaxCatchAll" ma:showField="CatchAllData" ma:web="31622a6d-2a62-4bc4-9767-fc5f5c5106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19d2656f54f4b29bbefaded98737593" ma:index="31" nillable="true" ma:taxonomy="true" ma:internalName="n19d2656f54f4b29bbefaded98737593" ma:taxonomyFieldName="Tags" ma:displayName="Audience" ma:default="" ma:fieldId="{719d2656-f54f-4b29-bbef-aded98737593}" ma:taxonomyMulti="true" ma:sspId="6302ef00-e229-46e4-bb0b-edf5f8a2a6e5" ma:termSetId="8ed8c9ea-7052-4c1d-a4d7-b9c10bffea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19d2656f54f4b29bbefaded98737593 xmlns="31622a6d-2a62-4bc4-9767-fc5f5c5106d0">
      <Terms xmlns="http://schemas.microsoft.com/office/infopath/2007/PartnerControls"/>
    </n19d2656f54f4b29bbefaded98737593>
    <ne92b2b147ea4948a159491f499cd0e1 xmlns="8dd27960-f15a-4df3-bad6-d3d0c3f37d8b">
      <Terms xmlns="http://schemas.microsoft.com/office/infopath/2007/PartnerControls"/>
    </ne92b2b147ea4948a159491f499cd0e1>
    <TaxCatchAll xmlns="31622a6d-2a62-4bc4-9767-fc5f5c5106d0" xsi:nil="true"/>
    <FileType xmlns="8dd27960-f15a-4df3-bad6-d3d0c3f37d8b" xsi:nil="true"/>
    <a92b30d7ef814d49a773e5852b2f581b xmlns="8dd27960-f15a-4df3-bad6-d3d0c3f37d8b">
      <Terms xmlns="http://schemas.microsoft.com/office/infopath/2007/PartnerControls"/>
    </a92b30d7ef814d49a773e5852b2f581b>
    <hdcbd3d6f0e54a4e9c8625069f23e362 xmlns="8dd27960-f15a-4df3-bad6-d3d0c3f37d8b">
      <Terms xmlns="http://schemas.microsoft.com/office/infopath/2007/PartnerControls"/>
    </hdcbd3d6f0e54a4e9c8625069f23e362>
    <ae2674345c3d4e9fa362e02d59c10fa6 xmlns="8dd27960-f15a-4df3-bad6-d3d0c3f37d8b">
      <Terms xmlns="http://schemas.microsoft.com/office/infopath/2007/PartnerControls"/>
    </ae2674345c3d4e9fa362e02d59c10fa6>
    <lcf76f155ced4ddcb4097134ff3c332f xmlns="8dd27960-f15a-4df3-bad6-d3d0c3f37d8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757095-7310-4991-BC6E-8426C2817E1E}"/>
</file>

<file path=customXml/itemProps2.xml><?xml version="1.0" encoding="utf-8"?>
<ds:datastoreItem xmlns:ds="http://schemas.openxmlformats.org/officeDocument/2006/customXml" ds:itemID="{673D866B-99A3-40FF-974C-3E80CDB01B76}"/>
</file>

<file path=customXml/itemProps3.xml><?xml version="1.0" encoding="utf-8"?>
<ds:datastoreItem xmlns:ds="http://schemas.openxmlformats.org/officeDocument/2006/customXml" ds:itemID="{612DD644-684E-4539-9ED5-C39E3571E091}"/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1645</Words>
  <Application>Microsoft Office PowerPoint</Application>
  <PresentationFormat>Widescreen</PresentationFormat>
  <Paragraphs>158</Paragraphs>
  <Slides>30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Google Sans</vt:lpstr>
      <vt:lpstr>Google Sans Text</vt:lpstr>
      <vt:lpstr>Times New Roman</vt:lpstr>
      <vt:lpstr>Wingdings</vt:lpstr>
      <vt:lpstr>1_Office Theme</vt:lpstr>
      <vt:lpstr>Using AI</vt:lpstr>
      <vt:lpstr>BCU Student AI Guidelines</vt:lpstr>
      <vt:lpstr>PowerPoint Presentation</vt:lpstr>
      <vt:lpstr>Are these OK uses of AI?</vt:lpstr>
      <vt:lpstr>What is AI literacy?</vt:lpstr>
      <vt:lpstr>What is ‘AI literacy’?</vt:lpstr>
      <vt:lpstr>What is ‘AI literacy’?</vt:lpstr>
      <vt:lpstr>What is ‘AI literacy’?</vt:lpstr>
      <vt:lpstr>AI as learning support, not replacement</vt:lpstr>
      <vt:lpstr>AI as learning support, not replacement</vt:lpstr>
      <vt:lpstr>AI as learning support, not replacement</vt:lpstr>
      <vt:lpstr>AI as learning support, not replacement</vt:lpstr>
      <vt:lpstr>AI as learning support, not replacement</vt:lpstr>
      <vt:lpstr>Pros and cons of AI</vt:lpstr>
      <vt:lpstr>Example AI-assistance  1. Critiquing AI Output 2. AI as Debate Peer </vt:lpstr>
      <vt:lpstr>Popular LLM tools</vt:lpstr>
      <vt:lpstr>Example 1: Critiquing AI Output</vt:lpstr>
      <vt:lpstr>Example 1: Critiquing AI Output</vt:lpstr>
      <vt:lpstr>Example 2: AI as Debate Peer</vt:lpstr>
      <vt:lpstr>AI as Socratic Partner</vt:lpstr>
      <vt:lpstr>Example 2: AI as Debate Peer</vt:lpstr>
      <vt:lpstr>More AI tools to explore</vt:lpstr>
      <vt:lpstr>PowerPoint Presentation</vt:lpstr>
      <vt:lpstr>MS Word’s Editor function</vt:lpstr>
      <vt:lpstr>MS Word’s Editor function</vt:lpstr>
      <vt:lpstr>PowerPoint Presentation</vt:lpstr>
      <vt:lpstr>Google NotebookLM</vt:lpstr>
      <vt:lpstr>Google NotebookLM</vt:lpstr>
      <vt:lpstr>Google NotebookLM</vt:lpstr>
      <vt:lpstr>PowerPoint Presentation</vt:lpstr>
    </vt:vector>
  </TitlesOfParts>
  <Company>Birmingham City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Alice May</dc:creator>
  <cp:lastModifiedBy>Katrina Damigos</cp:lastModifiedBy>
  <cp:revision>6</cp:revision>
  <dcterms:created xsi:type="dcterms:W3CDTF">2025-07-11T08:52:25Z</dcterms:created>
  <dcterms:modified xsi:type="dcterms:W3CDTF">2025-11-02T11:38:56Z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0x0101000BED1D21A416304B8EE01FEE59FF6172</vt:lpwstr>
  </property>
</Properties>
</file>