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diagrams/data3.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diagrams/layout5.xml" ContentType="application/vnd.openxmlformats-officedocument.drawingml.diagramLayout+xml"/>
  <Override PartName="/ppt/theme/theme1.xml" ContentType="application/vnd.openxmlformats-officedocument.theme+xml"/>
  <Override PartName="/ppt/diagrams/quickStyle5.xml" ContentType="application/vnd.openxmlformats-officedocument.drawingml.diagramStyl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colors5.xml" ContentType="application/vnd.openxmlformats-officedocument.drawingml.diagramColors+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rawing5.xml" ContentType="application/vnd.ms-office.drawingml.diagramDrawing+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74" r:id="rId2"/>
    <p:sldMasterId id="2147483692" r:id="rId3"/>
  </p:sldMasterIdLst>
  <p:notesMasterIdLst>
    <p:notesMasterId r:id="rId70"/>
  </p:notesMasterIdLst>
  <p:sldIdLst>
    <p:sldId id="256" r:id="rId4"/>
    <p:sldId id="534" r:id="rId5"/>
    <p:sldId id="535" r:id="rId6"/>
    <p:sldId id="536" r:id="rId7"/>
    <p:sldId id="257" r:id="rId8"/>
    <p:sldId id="481" r:id="rId9"/>
    <p:sldId id="483" r:id="rId10"/>
    <p:sldId id="258" r:id="rId11"/>
    <p:sldId id="529" r:id="rId12"/>
    <p:sldId id="539" r:id="rId13"/>
    <p:sldId id="653" r:id="rId14"/>
    <p:sldId id="654" r:id="rId15"/>
    <p:sldId id="454" r:id="rId16"/>
    <p:sldId id="455" r:id="rId17"/>
    <p:sldId id="530" r:id="rId18"/>
    <p:sldId id="273" r:id="rId19"/>
    <p:sldId id="274" r:id="rId20"/>
    <p:sldId id="275" r:id="rId21"/>
    <p:sldId id="439" r:id="rId22"/>
    <p:sldId id="649" r:id="rId23"/>
    <p:sldId id="446" r:id="rId24"/>
    <p:sldId id="445" r:id="rId25"/>
    <p:sldId id="260" r:id="rId26"/>
    <p:sldId id="532" r:id="rId27"/>
    <p:sldId id="484" r:id="rId28"/>
    <p:sldId id="531" r:id="rId29"/>
    <p:sldId id="499" r:id="rId30"/>
    <p:sldId id="650" r:id="rId31"/>
    <p:sldId id="457" r:id="rId32"/>
    <p:sldId id="474" r:id="rId33"/>
    <p:sldId id="495" r:id="rId34"/>
    <p:sldId id="491" r:id="rId35"/>
    <p:sldId id="305" r:id="rId36"/>
    <p:sldId id="475" r:id="rId37"/>
    <p:sldId id="533" r:id="rId38"/>
    <p:sldId id="507" r:id="rId39"/>
    <p:sldId id="509" r:id="rId40"/>
    <p:sldId id="476" r:id="rId41"/>
    <p:sldId id="505" r:id="rId42"/>
    <p:sldId id="301" r:id="rId43"/>
    <p:sldId id="526" r:id="rId44"/>
    <p:sldId id="527" r:id="rId45"/>
    <p:sldId id="528" r:id="rId46"/>
    <p:sldId id="651" r:id="rId47"/>
    <p:sldId id="514" r:id="rId48"/>
    <p:sldId id="515" r:id="rId49"/>
    <p:sldId id="665" r:id="rId50"/>
    <p:sldId id="664" r:id="rId51"/>
    <p:sldId id="353" r:id="rId52"/>
    <p:sldId id="537" r:id="rId53"/>
    <p:sldId id="655" r:id="rId54"/>
    <p:sldId id="656" r:id="rId55"/>
    <p:sldId id="657" r:id="rId56"/>
    <p:sldId id="658" r:id="rId57"/>
    <p:sldId id="659" r:id="rId58"/>
    <p:sldId id="660" r:id="rId59"/>
    <p:sldId id="661" r:id="rId60"/>
    <p:sldId id="538" r:id="rId61"/>
    <p:sldId id="322" r:id="rId62"/>
    <p:sldId id="323" r:id="rId63"/>
    <p:sldId id="385" r:id="rId64"/>
    <p:sldId id="666" r:id="rId65"/>
    <p:sldId id="662" r:id="rId66"/>
    <p:sldId id="314" r:id="rId67"/>
    <p:sldId id="347" r:id="rId68"/>
    <p:sldId id="472" r:id="rId69"/>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55" d="100"/>
          <a:sy n="55" d="100"/>
        </p:scale>
        <p:origin x="1020"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customXml" Target="../customXml/item3.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notesMaster" Target="notesMasters/notesMaster1.xml"/><Relationship Id="rId75"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customXml" Target="../customXml/item2.xml"/><Relationship Id="rId7" Type="http://schemas.openxmlformats.org/officeDocument/2006/relationships/slide" Target="slides/slide4.xml"/><Relationship Id="rId71" Type="http://schemas.openxmlformats.org/officeDocument/2006/relationships/presProps" Target="presProps.xml"/><Relationship Id="rId2" Type="http://schemas.openxmlformats.org/officeDocument/2006/relationships/slideMaster" Target="slideMasters/slideMaster2.xml"/><Relationship Id="rId29" Type="http://schemas.openxmlformats.org/officeDocument/2006/relationships/slide" Target="slides/slide26.xml"/></Relationships>
</file>

<file path=ppt/diagrams/_rels/data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502CA5-87E6-4016-BBCC-851F398F4723}"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51924516-624D-4016-B8CA-13C670D9143A}">
      <dgm:prSet/>
      <dgm:spPr/>
      <dgm:t>
        <a:bodyPr/>
        <a:lstStyle/>
        <a:p>
          <a:r>
            <a:rPr lang="en-GB" dirty="0"/>
            <a:t>Teaching Music Musically is  Challenging:</a:t>
          </a:r>
          <a:endParaRPr lang="en-US" dirty="0"/>
        </a:p>
      </dgm:t>
    </dgm:pt>
    <dgm:pt modelId="{5FEB1617-E605-4C0A-B996-5F61A69058B8}" type="parTrans" cxnId="{5CB4C4E9-CA36-4EB1-849A-81381CA376EF}">
      <dgm:prSet/>
      <dgm:spPr/>
      <dgm:t>
        <a:bodyPr/>
        <a:lstStyle/>
        <a:p>
          <a:endParaRPr lang="en-US"/>
        </a:p>
      </dgm:t>
    </dgm:pt>
    <dgm:pt modelId="{3256D210-CCEE-466B-9BD5-E19F8883BCF8}" type="sibTrans" cxnId="{5CB4C4E9-CA36-4EB1-849A-81381CA376EF}">
      <dgm:prSet/>
      <dgm:spPr/>
      <dgm:t>
        <a:bodyPr/>
        <a:lstStyle/>
        <a:p>
          <a:endParaRPr lang="en-US"/>
        </a:p>
      </dgm:t>
    </dgm:pt>
    <dgm:pt modelId="{9346CDE3-468C-451C-8E30-EDBF4C6058B4}">
      <dgm:prSet/>
      <dgm:spPr/>
      <dgm:t>
        <a:bodyPr/>
        <a:lstStyle/>
        <a:p>
          <a:r>
            <a:rPr lang="en-GB" dirty="0"/>
            <a:t>It doesn’t come easily and needs to be thought about (a lot) and worked at.</a:t>
          </a:r>
          <a:endParaRPr lang="en-US" dirty="0"/>
        </a:p>
      </dgm:t>
    </dgm:pt>
    <dgm:pt modelId="{92D6E7BC-3C14-493D-955A-7FE7AB74E0A5}" type="parTrans" cxnId="{A2C62AC2-941A-4D3D-9573-F72CD81DFF6C}">
      <dgm:prSet/>
      <dgm:spPr/>
      <dgm:t>
        <a:bodyPr/>
        <a:lstStyle/>
        <a:p>
          <a:endParaRPr lang="en-US"/>
        </a:p>
      </dgm:t>
    </dgm:pt>
    <dgm:pt modelId="{FB6DC725-B7FA-4EA0-8A08-DE04B73E740F}" type="sibTrans" cxnId="{A2C62AC2-941A-4D3D-9573-F72CD81DFF6C}">
      <dgm:prSet/>
      <dgm:spPr/>
      <dgm:t>
        <a:bodyPr/>
        <a:lstStyle/>
        <a:p>
          <a:endParaRPr lang="en-US"/>
        </a:p>
      </dgm:t>
    </dgm:pt>
    <dgm:pt modelId="{4A868E6C-5C39-4538-9180-DE16BBA0B118}">
      <dgm:prSet/>
      <dgm:spPr/>
      <dgm:t>
        <a:bodyPr/>
        <a:lstStyle/>
        <a:p>
          <a:r>
            <a:rPr lang="en-GB" i="0" dirty="0"/>
            <a:t>It is underpinned by an understanding of the </a:t>
          </a:r>
          <a:r>
            <a:rPr lang="en-GB" i="1" dirty="0"/>
            <a:t>nature of music </a:t>
          </a:r>
          <a:r>
            <a:rPr lang="en-GB" dirty="0"/>
            <a:t>and what it is to be </a:t>
          </a:r>
          <a:r>
            <a:rPr lang="en-GB" i="1" dirty="0"/>
            <a:t>musical</a:t>
          </a:r>
          <a:r>
            <a:rPr lang="en-GB" dirty="0"/>
            <a:t> and act </a:t>
          </a:r>
          <a:r>
            <a:rPr lang="en-GB" i="1" dirty="0"/>
            <a:t>musically</a:t>
          </a:r>
          <a:r>
            <a:rPr lang="en-GB" dirty="0"/>
            <a:t>. </a:t>
          </a:r>
          <a:endParaRPr lang="en-US" dirty="0"/>
        </a:p>
      </dgm:t>
    </dgm:pt>
    <dgm:pt modelId="{583FF218-E330-4577-AD02-8B2DE3F08879}" type="sibTrans" cxnId="{ADF4964D-6297-4DB5-A520-FD698E7E7926}">
      <dgm:prSet/>
      <dgm:spPr/>
      <dgm:t>
        <a:bodyPr/>
        <a:lstStyle/>
        <a:p>
          <a:endParaRPr lang="en-US"/>
        </a:p>
      </dgm:t>
    </dgm:pt>
    <dgm:pt modelId="{85E195D2-AF1D-4F89-90B8-51F22D788FA5}" type="parTrans" cxnId="{ADF4964D-6297-4DB5-A520-FD698E7E7926}">
      <dgm:prSet/>
      <dgm:spPr/>
      <dgm:t>
        <a:bodyPr/>
        <a:lstStyle/>
        <a:p>
          <a:endParaRPr lang="en-US"/>
        </a:p>
      </dgm:t>
    </dgm:pt>
    <dgm:pt modelId="{9683B9AE-496E-4B14-B6A6-0C1C6B25E7F3}" type="pres">
      <dgm:prSet presAssocID="{BD502CA5-87E6-4016-BBCC-851F398F4723}" presName="linear" presStyleCnt="0">
        <dgm:presLayoutVars>
          <dgm:animLvl val="lvl"/>
          <dgm:resizeHandles val="exact"/>
        </dgm:presLayoutVars>
      </dgm:prSet>
      <dgm:spPr/>
    </dgm:pt>
    <dgm:pt modelId="{597B625B-CD11-43B6-9D7A-AD732B690AB3}" type="pres">
      <dgm:prSet presAssocID="{51924516-624D-4016-B8CA-13C670D9143A}" presName="parentText" presStyleLbl="node1" presStyleIdx="0" presStyleCnt="1">
        <dgm:presLayoutVars>
          <dgm:chMax val="0"/>
          <dgm:bulletEnabled val="1"/>
        </dgm:presLayoutVars>
      </dgm:prSet>
      <dgm:spPr/>
    </dgm:pt>
    <dgm:pt modelId="{9E9F2EE0-035D-4498-B974-87D143127804}" type="pres">
      <dgm:prSet presAssocID="{51924516-624D-4016-B8CA-13C670D9143A}" presName="childText" presStyleLbl="revTx" presStyleIdx="0" presStyleCnt="1">
        <dgm:presLayoutVars>
          <dgm:bulletEnabled val="1"/>
        </dgm:presLayoutVars>
      </dgm:prSet>
      <dgm:spPr/>
    </dgm:pt>
  </dgm:ptLst>
  <dgm:cxnLst>
    <dgm:cxn modelId="{11D22443-BD49-41F7-90B3-7E770D936DB1}" type="presOf" srcId="{9346CDE3-468C-451C-8E30-EDBF4C6058B4}" destId="{9E9F2EE0-035D-4498-B974-87D143127804}" srcOrd="0" destOrd="0" presId="urn:microsoft.com/office/officeart/2005/8/layout/vList2"/>
    <dgm:cxn modelId="{ADF4964D-6297-4DB5-A520-FD698E7E7926}" srcId="{51924516-624D-4016-B8CA-13C670D9143A}" destId="{4A868E6C-5C39-4538-9180-DE16BBA0B118}" srcOrd="1" destOrd="0" parTransId="{85E195D2-AF1D-4F89-90B8-51F22D788FA5}" sibTransId="{583FF218-E330-4577-AD02-8B2DE3F08879}"/>
    <dgm:cxn modelId="{60734556-CA3E-46C8-8501-79D963E0CA13}" type="presOf" srcId="{51924516-624D-4016-B8CA-13C670D9143A}" destId="{597B625B-CD11-43B6-9D7A-AD732B690AB3}" srcOrd="0" destOrd="0" presId="urn:microsoft.com/office/officeart/2005/8/layout/vList2"/>
    <dgm:cxn modelId="{43902692-6B49-4686-A496-AA7A0F9B75A2}" type="presOf" srcId="{BD502CA5-87E6-4016-BBCC-851F398F4723}" destId="{9683B9AE-496E-4B14-B6A6-0C1C6B25E7F3}" srcOrd="0" destOrd="0" presId="urn:microsoft.com/office/officeart/2005/8/layout/vList2"/>
    <dgm:cxn modelId="{A2C62AC2-941A-4D3D-9573-F72CD81DFF6C}" srcId="{51924516-624D-4016-B8CA-13C670D9143A}" destId="{9346CDE3-468C-451C-8E30-EDBF4C6058B4}" srcOrd="0" destOrd="0" parTransId="{92D6E7BC-3C14-493D-955A-7FE7AB74E0A5}" sibTransId="{FB6DC725-B7FA-4EA0-8A08-DE04B73E740F}"/>
    <dgm:cxn modelId="{7D10BEDC-C1D4-41B8-B262-B61C1E71D5C2}" type="presOf" srcId="{4A868E6C-5C39-4538-9180-DE16BBA0B118}" destId="{9E9F2EE0-035D-4498-B974-87D143127804}" srcOrd="0" destOrd="1" presId="urn:microsoft.com/office/officeart/2005/8/layout/vList2"/>
    <dgm:cxn modelId="{5CB4C4E9-CA36-4EB1-849A-81381CA376EF}" srcId="{BD502CA5-87E6-4016-BBCC-851F398F4723}" destId="{51924516-624D-4016-B8CA-13C670D9143A}" srcOrd="0" destOrd="0" parTransId="{5FEB1617-E605-4C0A-B996-5F61A69058B8}" sibTransId="{3256D210-CCEE-466B-9BD5-E19F8883BCF8}"/>
    <dgm:cxn modelId="{1875B639-20AA-4402-8144-BA2A48268457}" type="presParOf" srcId="{9683B9AE-496E-4B14-B6A6-0C1C6B25E7F3}" destId="{597B625B-CD11-43B6-9D7A-AD732B690AB3}" srcOrd="0" destOrd="0" presId="urn:microsoft.com/office/officeart/2005/8/layout/vList2"/>
    <dgm:cxn modelId="{45740478-D3F5-4AFA-8505-67A7361A08B1}" type="presParOf" srcId="{9683B9AE-496E-4B14-B6A6-0C1C6B25E7F3}" destId="{9E9F2EE0-035D-4498-B974-87D143127804}" srcOrd="1"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B92084-23B3-407F-A487-D156F912F103}"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en-US"/>
        </a:p>
      </dgm:t>
    </dgm:pt>
    <dgm:pt modelId="{CA4D162D-53E6-4CE0-BFC3-CB838EB3B88C}">
      <dgm:prSet/>
      <dgm:spPr/>
      <dgm:t>
        <a:bodyPr/>
        <a:lstStyle/>
        <a:p>
          <a:r>
            <a:rPr lang="en-GB" dirty="0">
              <a:solidFill>
                <a:srgbClr val="FF0000"/>
              </a:solidFill>
            </a:rPr>
            <a:t>Ontology</a:t>
          </a:r>
          <a:r>
            <a:rPr lang="en-GB" dirty="0"/>
            <a:t>: what it is to be a: teacher/musician/music teacher/musical teacher; </a:t>
          </a:r>
          <a:r>
            <a:rPr lang="en-GB" dirty="0">
              <a:solidFill>
                <a:srgbClr val="FF0000"/>
              </a:solidFill>
            </a:rPr>
            <a:t>expert to educator (Expert to Educator)</a:t>
          </a:r>
          <a:endParaRPr lang="en-US" dirty="0">
            <a:solidFill>
              <a:srgbClr val="FF0000"/>
            </a:solidFill>
          </a:endParaRPr>
        </a:p>
      </dgm:t>
    </dgm:pt>
    <dgm:pt modelId="{D8E8AEDB-67BB-414E-9DD2-A7A739AC1D70}" type="parTrans" cxnId="{04CA3963-37E7-4DAB-96BD-CE6618A0D18D}">
      <dgm:prSet/>
      <dgm:spPr/>
      <dgm:t>
        <a:bodyPr/>
        <a:lstStyle/>
        <a:p>
          <a:endParaRPr lang="en-US"/>
        </a:p>
      </dgm:t>
    </dgm:pt>
    <dgm:pt modelId="{55159338-7507-4518-8193-14B6DBABF3D2}" type="sibTrans" cxnId="{04CA3963-37E7-4DAB-96BD-CE6618A0D18D}">
      <dgm:prSet/>
      <dgm:spPr/>
      <dgm:t>
        <a:bodyPr/>
        <a:lstStyle/>
        <a:p>
          <a:endParaRPr lang="en-US"/>
        </a:p>
      </dgm:t>
    </dgm:pt>
    <dgm:pt modelId="{FB5E8198-42BB-4165-979D-86C84D51A636}">
      <dgm:prSet/>
      <dgm:spPr/>
      <dgm:t>
        <a:bodyPr/>
        <a:lstStyle/>
        <a:p>
          <a:r>
            <a:rPr lang="en-GB" dirty="0">
              <a:solidFill>
                <a:srgbClr val="FF0000"/>
              </a:solidFill>
            </a:rPr>
            <a:t>Epistemology: </a:t>
          </a:r>
          <a:r>
            <a:rPr lang="en-GB" dirty="0"/>
            <a:t>what is musical knowledge?/how is it revealed and demonstrated by teachers and pupils?/what musical knowledge is particularly valued? Are these values shared?</a:t>
          </a:r>
          <a:endParaRPr lang="en-US" dirty="0"/>
        </a:p>
      </dgm:t>
    </dgm:pt>
    <dgm:pt modelId="{FDC7E63E-E4C3-48E9-B089-8F9074D24455}" type="parTrans" cxnId="{784415CC-73EE-47FF-B859-58774B383A5C}">
      <dgm:prSet/>
      <dgm:spPr/>
      <dgm:t>
        <a:bodyPr/>
        <a:lstStyle/>
        <a:p>
          <a:endParaRPr lang="en-US"/>
        </a:p>
      </dgm:t>
    </dgm:pt>
    <dgm:pt modelId="{26B1C368-172D-4EEA-8719-87C4B07B5AFF}" type="sibTrans" cxnId="{784415CC-73EE-47FF-B859-58774B383A5C}">
      <dgm:prSet/>
      <dgm:spPr/>
      <dgm:t>
        <a:bodyPr/>
        <a:lstStyle/>
        <a:p>
          <a:endParaRPr lang="en-US"/>
        </a:p>
      </dgm:t>
    </dgm:pt>
    <dgm:pt modelId="{FAC061CD-F8E4-4DFD-AF20-139AFFE69F08}">
      <dgm:prSet/>
      <dgm:spPr/>
      <dgm:t>
        <a:bodyPr/>
        <a:lstStyle/>
        <a:p>
          <a:r>
            <a:rPr lang="en-GB" dirty="0">
              <a:solidFill>
                <a:srgbClr val="FF0000"/>
              </a:solidFill>
            </a:rPr>
            <a:t>Pedagogy</a:t>
          </a:r>
          <a:r>
            <a:rPr lang="en-GB" dirty="0"/>
            <a:t>: what teaching approaches best support the musical development of students and provide them with meaningful musical and educational experiences?</a:t>
          </a:r>
          <a:endParaRPr lang="en-US" dirty="0"/>
        </a:p>
      </dgm:t>
    </dgm:pt>
    <dgm:pt modelId="{715C96A0-B22C-4EAC-90AD-2D93CE6A3D90}" type="parTrans" cxnId="{4FC5856A-7B86-40BC-A7E8-D17DDD3E2A3F}">
      <dgm:prSet/>
      <dgm:spPr/>
      <dgm:t>
        <a:bodyPr/>
        <a:lstStyle/>
        <a:p>
          <a:endParaRPr lang="en-US"/>
        </a:p>
      </dgm:t>
    </dgm:pt>
    <dgm:pt modelId="{91C03983-C2D6-4F8A-836D-C5C1EA4BECA2}" type="sibTrans" cxnId="{4FC5856A-7B86-40BC-A7E8-D17DDD3E2A3F}">
      <dgm:prSet/>
      <dgm:spPr/>
      <dgm:t>
        <a:bodyPr/>
        <a:lstStyle/>
        <a:p>
          <a:endParaRPr lang="en-US"/>
        </a:p>
      </dgm:t>
    </dgm:pt>
    <dgm:pt modelId="{67D85D93-01D1-44BE-9560-5567C63CD4C0}" type="pres">
      <dgm:prSet presAssocID="{C3B92084-23B3-407F-A487-D156F912F103}" presName="hierChild1" presStyleCnt="0">
        <dgm:presLayoutVars>
          <dgm:chPref val="1"/>
          <dgm:dir/>
          <dgm:animOne val="branch"/>
          <dgm:animLvl val="lvl"/>
          <dgm:resizeHandles/>
        </dgm:presLayoutVars>
      </dgm:prSet>
      <dgm:spPr/>
    </dgm:pt>
    <dgm:pt modelId="{4EBDFDD6-1B37-4DA2-9EA5-AE027E366D59}" type="pres">
      <dgm:prSet presAssocID="{CA4D162D-53E6-4CE0-BFC3-CB838EB3B88C}" presName="hierRoot1" presStyleCnt="0"/>
      <dgm:spPr/>
    </dgm:pt>
    <dgm:pt modelId="{6CEB27C2-EE72-4208-8F72-5304A5B32264}" type="pres">
      <dgm:prSet presAssocID="{CA4D162D-53E6-4CE0-BFC3-CB838EB3B88C}" presName="composite" presStyleCnt="0"/>
      <dgm:spPr/>
    </dgm:pt>
    <dgm:pt modelId="{3BE494F3-7C52-49AA-9564-53718643A985}" type="pres">
      <dgm:prSet presAssocID="{CA4D162D-53E6-4CE0-BFC3-CB838EB3B88C}" presName="background" presStyleLbl="node0" presStyleIdx="0" presStyleCnt="3"/>
      <dgm:spPr/>
    </dgm:pt>
    <dgm:pt modelId="{61D2B520-0B46-4D1C-B357-76C7F9274019}" type="pres">
      <dgm:prSet presAssocID="{CA4D162D-53E6-4CE0-BFC3-CB838EB3B88C}" presName="text" presStyleLbl="fgAcc0" presStyleIdx="0" presStyleCnt="3">
        <dgm:presLayoutVars>
          <dgm:chPref val="3"/>
        </dgm:presLayoutVars>
      </dgm:prSet>
      <dgm:spPr/>
    </dgm:pt>
    <dgm:pt modelId="{80E0FCD9-67D1-4F90-B6A5-A12DE9501AF9}" type="pres">
      <dgm:prSet presAssocID="{CA4D162D-53E6-4CE0-BFC3-CB838EB3B88C}" presName="hierChild2" presStyleCnt="0"/>
      <dgm:spPr/>
    </dgm:pt>
    <dgm:pt modelId="{5C884509-4FAF-4074-86C7-50A2508E7EC3}" type="pres">
      <dgm:prSet presAssocID="{FB5E8198-42BB-4165-979D-86C84D51A636}" presName="hierRoot1" presStyleCnt="0"/>
      <dgm:spPr/>
    </dgm:pt>
    <dgm:pt modelId="{393289AC-2551-4EAC-BB41-B69AC4E71D9A}" type="pres">
      <dgm:prSet presAssocID="{FB5E8198-42BB-4165-979D-86C84D51A636}" presName="composite" presStyleCnt="0"/>
      <dgm:spPr/>
    </dgm:pt>
    <dgm:pt modelId="{151B608E-6809-4EDE-989E-5C2F33356AF7}" type="pres">
      <dgm:prSet presAssocID="{FB5E8198-42BB-4165-979D-86C84D51A636}" presName="background" presStyleLbl="node0" presStyleIdx="1" presStyleCnt="3"/>
      <dgm:spPr/>
    </dgm:pt>
    <dgm:pt modelId="{937E8E02-B64F-49FE-8A06-50F228ECC7E6}" type="pres">
      <dgm:prSet presAssocID="{FB5E8198-42BB-4165-979D-86C84D51A636}" presName="text" presStyleLbl="fgAcc0" presStyleIdx="1" presStyleCnt="3">
        <dgm:presLayoutVars>
          <dgm:chPref val="3"/>
        </dgm:presLayoutVars>
      </dgm:prSet>
      <dgm:spPr/>
    </dgm:pt>
    <dgm:pt modelId="{CD861DB7-60A1-4258-9852-43871A247396}" type="pres">
      <dgm:prSet presAssocID="{FB5E8198-42BB-4165-979D-86C84D51A636}" presName="hierChild2" presStyleCnt="0"/>
      <dgm:spPr/>
    </dgm:pt>
    <dgm:pt modelId="{234E8045-A6CC-4139-98CF-85C841660507}" type="pres">
      <dgm:prSet presAssocID="{FAC061CD-F8E4-4DFD-AF20-139AFFE69F08}" presName="hierRoot1" presStyleCnt="0"/>
      <dgm:spPr/>
    </dgm:pt>
    <dgm:pt modelId="{E4A8C09D-7129-4575-886E-C64D2700E337}" type="pres">
      <dgm:prSet presAssocID="{FAC061CD-F8E4-4DFD-AF20-139AFFE69F08}" presName="composite" presStyleCnt="0"/>
      <dgm:spPr/>
    </dgm:pt>
    <dgm:pt modelId="{D36B1890-067A-4A3E-9701-6F825CA9FB06}" type="pres">
      <dgm:prSet presAssocID="{FAC061CD-F8E4-4DFD-AF20-139AFFE69F08}" presName="background" presStyleLbl="node0" presStyleIdx="2" presStyleCnt="3"/>
      <dgm:spPr/>
    </dgm:pt>
    <dgm:pt modelId="{D65BCC1D-AD29-404E-A98A-40CF21E44EC0}" type="pres">
      <dgm:prSet presAssocID="{FAC061CD-F8E4-4DFD-AF20-139AFFE69F08}" presName="text" presStyleLbl="fgAcc0" presStyleIdx="2" presStyleCnt="3">
        <dgm:presLayoutVars>
          <dgm:chPref val="3"/>
        </dgm:presLayoutVars>
      </dgm:prSet>
      <dgm:spPr/>
    </dgm:pt>
    <dgm:pt modelId="{34F10247-B39F-413F-87A6-23BB992B3730}" type="pres">
      <dgm:prSet presAssocID="{FAC061CD-F8E4-4DFD-AF20-139AFFE69F08}" presName="hierChild2" presStyleCnt="0"/>
      <dgm:spPr/>
    </dgm:pt>
  </dgm:ptLst>
  <dgm:cxnLst>
    <dgm:cxn modelId="{04CA3963-37E7-4DAB-96BD-CE6618A0D18D}" srcId="{C3B92084-23B3-407F-A487-D156F912F103}" destId="{CA4D162D-53E6-4CE0-BFC3-CB838EB3B88C}" srcOrd="0" destOrd="0" parTransId="{D8E8AEDB-67BB-414E-9DD2-A7A739AC1D70}" sibTransId="{55159338-7507-4518-8193-14B6DBABF3D2}"/>
    <dgm:cxn modelId="{D6A2A347-5ED6-4462-861E-FBBB73EEE70C}" type="presOf" srcId="{FAC061CD-F8E4-4DFD-AF20-139AFFE69F08}" destId="{D65BCC1D-AD29-404E-A98A-40CF21E44EC0}" srcOrd="0" destOrd="0" presId="urn:microsoft.com/office/officeart/2005/8/layout/hierarchy1"/>
    <dgm:cxn modelId="{4FC5856A-7B86-40BC-A7E8-D17DDD3E2A3F}" srcId="{C3B92084-23B3-407F-A487-D156F912F103}" destId="{FAC061CD-F8E4-4DFD-AF20-139AFFE69F08}" srcOrd="2" destOrd="0" parTransId="{715C96A0-B22C-4EAC-90AD-2D93CE6A3D90}" sibTransId="{91C03983-C2D6-4F8A-836D-C5C1EA4BECA2}"/>
    <dgm:cxn modelId="{308A9A7E-0450-4E85-92DB-AF9E3A5F19E1}" type="presOf" srcId="{CA4D162D-53E6-4CE0-BFC3-CB838EB3B88C}" destId="{61D2B520-0B46-4D1C-B357-76C7F9274019}" srcOrd="0" destOrd="0" presId="urn:microsoft.com/office/officeart/2005/8/layout/hierarchy1"/>
    <dgm:cxn modelId="{784415CC-73EE-47FF-B859-58774B383A5C}" srcId="{C3B92084-23B3-407F-A487-D156F912F103}" destId="{FB5E8198-42BB-4165-979D-86C84D51A636}" srcOrd="1" destOrd="0" parTransId="{FDC7E63E-E4C3-48E9-B089-8F9074D24455}" sibTransId="{26B1C368-172D-4EEA-8719-87C4B07B5AFF}"/>
    <dgm:cxn modelId="{D8EF2BD4-78B0-43B7-8175-6BC56E3FAEBD}" type="presOf" srcId="{C3B92084-23B3-407F-A487-D156F912F103}" destId="{67D85D93-01D1-44BE-9560-5567C63CD4C0}" srcOrd="0" destOrd="0" presId="urn:microsoft.com/office/officeart/2005/8/layout/hierarchy1"/>
    <dgm:cxn modelId="{EE4888E0-BC24-48C2-BDBF-CD2B7EE48DB6}" type="presOf" srcId="{FB5E8198-42BB-4165-979D-86C84D51A636}" destId="{937E8E02-B64F-49FE-8A06-50F228ECC7E6}" srcOrd="0" destOrd="0" presId="urn:microsoft.com/office/officeart/2005/8/layout/hierarchy1"/>
    <dgm:cxn modelId="{E8CAB57D-747A-4A4A-A04F-269408BF3366}" type="presParOf" srcId="{67D85D93-01D1-44BE-9560-5567C63CD4C0}" destId="{4EBDFDD6-1B37-4DA2-9EA5-AE027E366D59}" srcOrd="0" destOrd="0" presId="urn:microsoft.com/office/officeart/2005/8/layout/hierarchy1"/>
    <dgm:cxn modelId="{8F815743-B367-42C4-86E3-51D9B656DEBF}" type="presParOf" srcId="{4EBDFDD6-1B37-4DA2-9EA5-AE027E366D59}" destId="{6CEB27C2-EE72-4208-8F72-5304A5B32264}" srcOrd="0" destOrd="0" presId="urn:microsoft.com/office/officeart/2005/8/layout/hierarchy1"/>
    <dgm:cxn modelId="{59BDA92A-587E-4AB8-80AF-DB4C6980A2E7}" type="presParOf" srcId="{6CEB27C2-EE72-4208-8F72-5304A5B32264}" destId="{3BE494F3-7C52-49AA-9564-53718643A985}" srcOrd="0" destOrd="0" presId="urn:microsoft.com/office/officeart/2005/8/layout/hierarchy1"/>
    <dgm:cxn modelId="{02CDCE5E-88BC-4E02-ABFD-DE51E251CB66}" type="presParOf" srcId="{6CEB27C2-EE72-4208-8F72-5304A5B32264}" destId="{61D2B520-0B46-4D1C-B357-76C7F9274019}" srcOrd="1" destOrd="0" presId="urn:microsoft.com/office/officeart/2005/8/layout/hierarchy1"/>
    <dgm:cxn modelId="{F87F8F93-DE74-4A6B-8078-3E63AAAC7768}" type="presParOf" srcId="{4EBDFDD6-1B37-4DA2-9EA5-AE027E366D59}" destId="{80E0FCD9-67D1-4F90-B6A5-A12DE9501AF9}" srcOrd="1" destOrd="0" presId="urn:microsoft.com/office/officeart/2005/8/layout/hierarchy1"/>
    <dgm:cxn modelId="{389D1B9A-4AA1-4464-BCFE-2785A6B8B519}" type="presParOf" srcId="{67D85D93-01D1-44BE-9560-5567C63CD4C0}" destId="{5C884509-4FAF-4074-86C7-50A2508E7EC3}" srcOrd="1" destOrd="0" presId="urn:microsoft.com/office/officeart/2005/8/layout/hierarchy1"/>
    <dgm:cxn modelId="{CD2FACBE-9F27-4AEA-8794-5AA99BA9FB74}" type="presParOf" srcId="{5C884509-4FAF-4074-86C7-50A2508E7EC3}" destId="{393289AC-2551-4EAC-BB41-B69AC4E71D9A}" srcOrd="0" destOrd="0" presId="urn:microsoft.com/office/officeart/2005/8/layout/hierarchy1"/>
    <dgm:cxn modelId="{53D0894A-CB04-4341-9C49-866CC6072325}" type="presParOf" srcId="{393289AC-2551-4EAC-BB41-B69AC4E71D9A}" destId="{151B608E-6809-4EDE-989E-5C2F33356AF7}" srcOrd="0" destOrd="0" presId="urn:microsoft.com/office/officeart/2005/8/layout/hierarchy1"/>
    <dgm:cxn modelId="{BE476C71-B6EA-4673-AA95-445878F04F5E}" type="presParOf" srcId="{393289AC-2551-4EAC-BB41-B69AC4E71D9A}" destId="{937E8E02-B64F-49FE-8A06-50F228ECC7E6}" srcOrd="1" destOrd="0" presId="urn:microsoft.com/office/officeart/2005/8/layout/hierarchy1"/>
    <dgm:cxn modelId="{A4165B55-A57B-40EF-9544-B5B0D7E5C9A3}" type="presParOf" srcId="{5C884509-4FAF-4074-86C7-50A2508E7EC3}" destId="{CD861DB7-60A1-4258-9852-43871A247396}" srcOrd="1" destOrd="0" presId="urn:microsoft.com/office/officeart/2005/8/layout/hierarchy1"/>
    <dgm:cxn modelId="{89F28FD9-DB28-408E-A94B-FA440990E09B}" type="presParOf" srcId="{67D85D93-01D1-44BE-9560-5567C63CD4C0}" destId="{234E8045-A6CC-4139-98CF-85C841660507}" srcOrd="2" destOrd="0" presId="urn:microsoft.com/office/officeart/2005/8/layout/hierarchy1"/>
    <dgm:cxn modelId="{E31818FA-A798-41DF-B4FD-52A107E841D6}" type="presParOf" srcId="{234E8045-A6CC-4139-98CF-85C841660507}" destId="{E4A8C09D-7129-4575-886E-C64D2700E337}" srcOrd="0" destOrd="0" presId="urn:microsoft.com/office/officeart/2005/8/layout/hierarchy1"/>
    <dgm:cxn modelId="{235D5634-B94C-445E-BDC2-7CA50411FDD3}" type="presParOf" srcId="{E4A8C09D-7129-4575-886E-C64D2700E337}" destId="{D36B1890-067A-4A3E-9701-6F825CA9FB06}" srcOrd="0" destOrd="0" presId="urn:microsoft.com/office/officeart/2005/8/layout/hierarchy1"/>
    <dgm:cxn modelId="{E29608E0-1C9C-401C-A38E-81388220DDCA}" type="presParOf" srcId="{E4A8C09D-7129-4575-886E-C64D2700E337}" destId="{D65BCC1D-AD29-404E-A98A-40CF21E44EC0}" srcOrd="1" destOrd="0" presId="urn:microsoft.com/office/officeart/2005/8/layout/hierarchy1"/>
    <dgm:cxn modelId="{BC156F09-DAF2-441F-87EA-1EF946E24539}" type="presParOf" srcId="{234E8045-A6CC-4139-98CF-85C841660507}" destId="{34F10247-B39F-413F-87A6-23BB992B373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A18FCC-E4E1-4BF5-A56D-5C5DB3FDB681}"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257E4A7-E124-4E90-AFE9-D8363C1017FE}">
      <dgm:prSet/>
      <dgm:spPr/>
      <dgm:t>
        <a:bodyPr/>
        <a:lstStyle/>
        <a:p>
          <a:pPr>
            <a:lnSpc>
              <a:spcPct val="100000"/>
            </a:lnSpc>
          </a:pPr>
          <a:r>
            <a:rPr lang="en-GB" dirty="0"/>
            <a:t>Knowledge </a:t>
          </a:r>
          <a:r>
            <a:rPr lang="en-GB" b="1" dirty="0"/>
            <a:t>about</a:t>
          </a:r>
          <a:r>
            <a:rPr lang="en-GB" dirty="0"/>
            <a:t> Music,</a:t>
          </a:r>
        </a:p>
        <a:p>
          <a:pPr>
            <a:lnSpc>
              <a:spcPct val="100000"/>
            </a:lnSpc>
          </a:pPr>
          <a:r>
            <a:rPr lang="en-US" dirty="0"/>
            <a:t>Formal and informal knowledge, </a:t>
          </a:r>
        </a:p>
      </dgm:t>
    </dgm:pt>
    <dgm:pt modelId="{D537C6F4-4682-4856-BD03-C50495BFF841}" type="parTrans" cxnId="{23D4E377-5F72-475B-B7E1-A0B846026BC7}">
      <dgm:prSet/>
      <dgm:spPr/>
      <dgm:t>
        <a:bodyPr/>
        <a:lstStyle/>
        <a:p>
          <a:endParaRPr lang="en-US"/>
        </a:p>
      </dgm:t>
    </dgm:pt>
    <dgm:pt modelId="{0D21F90D-3512-46DB-B5E0-AD2EC0D87BBC}" type="sibTrans" cxnId="{23D4E377-5F72-475B-B7E1-A0B846026BC7}">
      <dgm:prSet/>
      <dgm:spPr/>
      <dgm:t>
        <a:bodyPr/>
        <a:lstStyle/>
        <a:p>
          <a:endParaRPr lang="en-US"/>
        </a:p>
      </dgm:t>
    </dgm:pt>
    <dgm:pt modelId="{99A05182-1F43-4CDC-B02F-7D714EBCE30D}">
      <dgm:prSet/>
      <dgm:spPr/>
      <dgm:t>
        <a:bodyPr/>
        <a:lstStyle/>
        <a:p>
          <a:pPr>
            <a:lnSpc>
              <a:spcPct val="100000"/>
            </a:lnSpc>
          </a:pPr>
          <a:r>
            <a:rPr lang="en-GB" dirty="0"/>
            <a:t>Knowledge ‘</a:t>
          </a:r>
          <a:r>
            <a:rPr lang="en-GB" b="1" dirty="0"/>
            <a:t>how’</a:t>
          </a:r>
          <a:r>
            <a:rPr lang="en-GB" dirty="0"/>
            <a:t> in music</a:t>
          </a:r>
        </a:p>
        <a:p>
          <a:pPr>
            <a:lnSpc>
              <a:spcPct val="100000"/>
            </a:lnSpc>
          </a:pPr>
          <a:r>
            <a:rPr lang="en-GB" dirty="0"/>
            <a:t>Formal and informal knowledge.  </a:t>
          </a:r>
          <a:endParaRPr lang="en-US" dirty="0"/>
        </a:p>
      </dgm:t>
    </dgm:pt>
    <dgm:pt modelId="{7DDF21EA-EE25-43B4-A49F-3451FAFEE9E6}" type="parTrans" cxnId="{395D6208-F456-4B8A-85B4-CB8E79C3ACE6}">
      <dgm:prSet/>
      <dgm:spPr/>
      <dgm:t>
        <a:bodyPr/>
        <a:lstStyle/>
        <a:p>
          <a:endParaRPr lang="en-US"/>
        </a:p>
      </dgm:t>
    </dgm:pt>
    <dgm:pt modelId="{6815B4EB-1CEC-49D2-8E5B-D2FC49FAD2D7}" type="sibTrans" cxnId="{395D6208-F456-4B8A-85B4-CB8E79C3ACE6}">
      <dgm:prSet/>
      <dgm:spPr/>
      <dgm:t>
        <a:bodyPr/>
        <a:lstStyle/>
        <a:p>
          <a:endParaRPr lang="en-US"/>
        </a:p>
      </dgm:t>
    </dgm:pt>
    <dgm:pt modelId="{78D086A9-1877-451B-9CFE-1C8A6C24402B}">
      <dgm:prSet/>
      <dgm:spPr/>
      <dgm:t>
        <a:bodyPr/>
        <a:lstStyle/>
        <a:p>
          <a:pPr>
            <a:lnSpc>
              <a:spcPct val="100000"/>
            </a:lnSpc>
          </a:pPr>
          <a:r>
            <a:rPr lang="en-GB" dirty="0"/>
            <a:t>Knowledge ‘</a:t>
          </a:r>
          <a:r>
            <a:rPr lang="en-GB" b="1" dirty="0"/>
            <a:t>of’</a:t>
          </a:r>
          <a:r>
            <a:rPr lang="en-GB" dirty="0"/>
            <a:t> music- Intuitive and supervisory knowledge.  </a:t>
          </a:r>
          <a:endParaRPr lang="en-US" dirty="0"/>
        </a:p>
      </dgm:t>
    </dgm:pt>
    <dgm:pt modelId="{A3823EE9-A5B5-4C78-A470-93DFF9E7CE5D}" type="parTrans" cxnId="{FAC97386-3A1E-476F-8E95-EEB672E96484}">
      <dgm:prSet/>
      <dgm:spPr/>
      <dgm:t>
        <a:bodyPr/>
        <a:lstStyle/>
        <a:p>
          <a:endParaRPr lang="en-US"/>
        </a:p>
      </dgm:t>
    </dgm:pt>
    <dgm:pt modelId="{C65D4EF6-A53B-49E7-AA99-0928C9B4530A}" type="sibTrans" cxnId="{FAC97386-3A1E-476F-8E95-EEB672E96484}">
      <dgm:prSet/>
      <dgm:spPr/>
      <dgm:t>
        <a:bodyPr/>
        <a:lstStyle/>
        <a:p>
          <a:endParaRPr lang="en-US"/>
        </a:p>
      </dgm:t>
    </dgm:pt>
    <dgm:pt modelId="{39CCD600-CACA-4E4C-9785-06F9C05AA7C5}" type="pres">
      <dgm:prSet presAssocID="{D8A18FCC-E4E1-4BF5-A56D-5C5DB3FDB681}" presName="root" presStyleCnt="0">
        <dgm:presLayoutVars>
          <dgm:dir/>
          <dgm:resizeHandles val="exact"/>
        </dgm:presLayoutVars>
      </dgm:prSet>
      <dgm:spPr/>
    </dgm:pt>
    <dgm:pt modelId="{CE19805B-D9F0-4483-A783-FB7F877379EA}" type="pres">
      <dgm:prSet presAssocID="{2257E4A7-E124-4E90-AFE9-D8363C1017FE}" presName="compNode" presStyleCnt="0"/>
      <dgm:spPr/>
    </dgm:pt>
    <dgm:pt modelId="{4B908F2D-AC92-4357-9CDC-D82B294BD0E7}" type="pres">
      <dgm:prSet presAssocID="{2257E4A7-E124-4E90-AFE9-D8363C1017F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reble clef"/>
        </a:ext>
      </dgm:extLst>
    </dgm:pt>
    <dgm:pt modelId="{691413CE-260F-4C3C-8EDA-87A34956DDC3}" type="pres">
      <dgm:prSet presAssocID="{2257E4A7-E124-4E90-AFE9-D8363C1017FE}" presName="spaceRect" presStyleCnt="0"/>
      <dgm:spPr/>
    </dgm:pt>
    <dgm:pt modelId="{9A78BB6E-91AD-4923-BAA5-36051A479569}" type="pres">
      <dgm:prSet presAssocID="{2257E4A7-E124-4E90-AFE9-D8363C1017FE}" presName="textRect" presStyleLbl="revTx" presStyleIdx="0" presStyleCnt="3">
        <dgm:presLayoutVars>
          <dgm:chMax val="1"/>
          <dgm:chPref val="1"/>
        </dgm:presLayoutVars>
      </dgm:prSet>
      <dgm:spPr/>
    </dgm:pt>
    <dgm:pt modelId="{DAFE0CB3-AA77-4899-9383-06B31A6F4AF1}" type="pres">
      <dgm:prSet presAssocID="{0D21F90D-3512-46DB-B5E0-AD2EC0D87BBC}" presName="sibTrans" presStyleCnt="0"/>
      <dgm:spPr/>
    </dgm:pt>
    <dgm:pt modelId="{87E24F30-3896-40DD-845D-DF69E9E52C64}" type="pres">
      <dgm:prSet presAssocID="{99A05182-1F43-4CDC-B02F-7D714EBCE30D}" presName="compNode" presStyleCnt="0"/>
      <dgm:spPr/>
    </dgm:pt>
    <dgm:pt modelId="{BA76FDEA-5772-4FC9-BDD2-E9622D655CAD}" type="pres">
      <dgm:prSet presAssocID="{99A05182-1F43-4CDC-B02F-7D714EBCE30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rum Set"/>
        </a:ext>
      </dgm:extLst>
    </dgm:pt>
    <dgm:pt modelId="{B6FBF7E6-646A-4079-BE5A-E7BC9C372B71}" type="pres">
      <dgm:prSet presAssocID="{99A05182-1F43-4CDC-B02F-7D714EBCE30D}" presName="spaceRect" presStyleCnt="0"/>
      <dgm:spPr/>
    </dgm:pt>
    <dgm:pt modelId="{F132A13C-1ECD-49D3-8F5F-6071FD8CBF82}" type="pres">
      <dgm:prSet presAssocID="{99A05182-1F43-4CDC-B02F-7D714EBCE30D}" presName="textRect" presStyleLbl="revTx" presStyleIdx="1" presStyleCnt="3">
        <dgm:presLayoutVars>
          <dgm:chMax val="1"/>
          <dgm:chPref val="1"/>
        </dgm:presLayoutVars>
      </dgm:prSet>
      <dgm:spPr/>
    </dgm:pt>
    <dgm:pt modelId="{160F8972-DFC8-4CBE-83E4-EDDAB3678C0C}" type="pres">
      <dgm:prSet presAssocID="{6815B4EB-1CEC-49D2-8E5B-D2FC49FAD2D7}" presName="sibTrans" presStyleCnt="0"/>
      <dgm:spPr/>
    </dgm:pt>
    <dgm:pt modelId="{31061F5E-BDB9-445C-82E7-3E2911E19CF1}" type="pres">
      <dgm:prSet presAssocID="{78D086A9-1877-451B-9CFE-1C8A6C24402B}" presName="compNode" presStyleCnt="0"/>
      <dgm:spPr/>
    </dgm:pt>
    <dgm:pt modelId="{63DF3D1D-55A1-48D1-8210-1F0C6157FC59}" type="pres">
      <dgm:prSet presAssocID="{78D086A9-1877-451B-9CFE-1C8A6C24402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usic Notes"/>
        </a:ext>
      </dgm:extLst>
    </dgm:pt>
    <dgm:pt modelId="{DE94119B-662F-46C1-861F-FC8156F80AF2}" type="pres">
      <dgm:prSet presAssocID="{78D086A9-1877-451B-9CFE-1C8A6C24402B}" presName="spaceRect" presStyleCnt="0"/>
      <dgm:spPr/>
    </dgm:pt>
    <dgm:pt modelId="{27E36795-7321-47FB-A342-1F57D31D40C7}" type="pres">
      <dgm:prSet presAssocID="{78D086A9-1877-451B-9CFE-1C8A6C24402B}" presName="textRect" presStyleLbl="revTx" presStyleIdx="2" presStyleCnt="3">
        <dgm:presLayoutVars>
          <dgm:chMax val="1"/>
          <dgm:chPref val="1"/>
        </dgm:presLayoutVars>
      </dgm:prSet>
      <dgm:spPr/>
    </dgm:pt>
  </dgm:ptLst>
  <dgm:cxnLst>
    <dgm:cxn modelId="{395D6208-F456-4B8A-85B4-CB8E79C3ACE6}" srcId="{D8A18FCC-E4E1-4BF5-A56D-5C5DB3FDB681}" destId="{99A05182-1F43-4CDC-B02F-7D714EBCE30D}" srcOrd="1" destOrd="0" parTransId="{7DDF21EA-EE25-43B4-A49F-3451FAFEE9E6}" sibTransId="{6815B4EB-1CEC-49D2-8E5B-D2FC49FAD2D7}"/>
    <dgm:cxn modelId="{71D0E74D-DA91-4622-9ACA-70E861010599}" type="presOf" srcId="{99A05182-1F43-4CDC-B02F-7D714EBCE30D}" destId="{F132A13C-1ECD-49D3-8F5F-6071FD8CBF82}" srcOrd="0" destOrd="0" presId="urn:microsoft.com/office/officeart/2018/2/layout/IconLabelList"/>
    <dgm:cxn modelId="{23D4E377-5F72-475B-B7E1-A0B846026BC7}" srcId="{D8A18FCC-E4E1-4BF5-A56D-5C5DB3FDB681}" destId="{2257E4A7-E124-4E90-AFE9-D8363C1017FE}" srcOrd="0" destOrd="0" parTransId="{D537C6F4-4682-4856-BD03-C50495BFF841}" sibTransId="{0D21F90D-3512-46DB-B5E0-AD2EC0D87BBC}"/>
    <dgm:cxn modelId="{FAC97386-3A1E-476F-8E95-EEB672E96484}" srcId="{D8A18FCC-E4E1-4BF5-A56D-5C5DB3FDB681}" destId="{78D086A9-1877-451B-9CFE-1C8A6C24402B}" srcOrd="2" destOrd="0" parTransId="{A3823EE9-A5B5-4C78-A470-93DFF9E7CE5D}" sibTransId="{C65D4EF6-A53B-49E7-AA99-0928C9B4530A}"/>
    <dgm:cxn modelId="{0E5FC0B0-F427-48AA-8F27-464F0E9DFE09}" type="presOf" srcId="{78D086A9-1877-451B-9CFE-1C8A6C24402B}" destId="{27E36795-7321-47FB-A342-1F57D31D40C7}" srcOrd="0" destOrd="0" presId="urn:microsoft.com/office/officeart/2018/2/layout/IconLabelList"/>
    <dgm:cxn modelId="{82308FE6-7D7E-4DD8-9EB9-7AD5EC54FAA7}" type="presOf" srcId="{D8A18FCC-E4E1-4BF5-A56D-5C5DB3FDB681}" destId="{39CCD600-CACA-4E4C-9785-06F9C05AA7C5}" srcOrd="0" destOrd="0" presId="urn:microsoft.com/office/officeart/2018/2/layout/IconLabelList"/>
    <dgm:cxn modelId="{2E844CED-D504-4362-9935-CDA53EE97CE1}" type="presOf" srcId="{2257E4A7-E124-4E90-AFE9-D8363C1017FE}" destId="{9A78BB6E-91AD-4923-BAA5-36051A479569}" srcOrd="0" destOrd="0" presId="urn:microsoft.com/office/officeart/2018/2/layout/IconLabelList"/>
    <dgm:cxn modelId="{16751220-4911-422A-9CFB-BCE529980C53}" type="presParOf" srcId="{39CCD600-CACA-4E4C-9785-06F9C05AA7C5}" destId="{CE19805B-D9F0-4483-A783-FB7F877379EA}" srcOrd="0" destOrd="0" presId="urn:microsoft.com/office/officeart/2018/2/layout/IconLabelList"/>
    <dgm:cxn modelId="{92F65EDC-7B92-41DD-AD63-23DA215E4ED0}" type="presParOf" srcId="{CE19805B-D9F0-4483-A783-FB7F877379EA}" destId="{4B908F2D-AC92-4357-9CDC-D82B294BD0E7}" srcOrd="0" destOrd="0" presId="urn:microsoft.com/office/officeart/2018/2/layout/IconLabelList"/>
    <dgm:cxn modelId="{EE4BC724-6C23-4484-97C0-FB3CC21485F8}" type="presParOf" srcId="{CE19805B-D9F0-4483-A783-FB7F877379EA}" destId="{691413CE-260F-4C3C-8EDA-87A34956DDC3}" srcOrd="1" destOrd="0" presId="urn:microsoft.com/office/officeart/2018/2/layout/IconLabelList"/>
    <dgm:cxn modelId="{67F7B5BA-F792-41FF-855C-50407DC03BE5}" type="presParOf" srcId="{CE19805B-D9F0-4483-A783-FB7F877379EA}" destId="{9A78BB6E-91AD-4923-BAA5-36051A479569}" srcOrd="2" destOrd="0" presId="urn:microsoft.com/office/officeart/2018/2/layout/IconLabelList"/>
    <dgm:cxn modelId="{F456407C-ED41-4A3E-A1DA-D99F41B471F6}" type="presParOf" srcId="{39CCD600-CACA-4E4C-9785-06F9C05AA7C5}" destId="{DAFE0CB3-AA77-4899-9383-06B31A6F4AF1}" srcOrd="1" destOrd="0" presId="urn:microsoft.com/office/officeart/2018/2/layout/IconLabelList"/>
    <dgm:cxn modelId="{4AA48787-242C-4CDE-AD5A-325840504305}" type="presParOf" srcId="{39CCD600-CACA-4E4C-9785-06F9C05AA7C5}" destId="{87E24F30-3896-40DD-845D-DF69E9E52C64}" srcOrd="2" destOrd="0" presId="urn:microsoft.com/office/officeart/2018/2/layout/IconLabelList"/>
    <dgm:cxn modelId="{5D2C1670-2777-4B9A-A061-C12692AA4F56}" type="presParOf" srcId="{87E24F30-3896-40DD-845D-DF69E9E52C64}" destId="{BA76FDEA-5772-4FC9-BDD2-E9622D655CAD}" srcOrd="0" destOrd="0" presId="urn:microsoft.com/office/officeart/2018/2/layout/IconLabelList"/>
    <dgm:cxn modelId="{ACC353AE-CDD5-489D-B181-39F81D13AF13}" type="presParOf" srcId="{87E24F30-3896-40DD-845D-DF69E9E52C64}" destId="{B6FBF7E6-646A-4079-BE5A-E7BC9C372B71}" srcOrd="1" destOrd="0" presId="urn:microsoft.com/office/officeart/2018/2/layout/IconLabelList"/>
    <dgm:cxn modelId="{3D2E952B-B4E4-45A1-8A73-59FAC67FCC32}" type="presParOf" srcId="{87E24F30-3896-40DD-845D-DF69E9E52C64}" destId="{F132A13C-1ECD-49D3-8F5F-6071FD8CBF82}" srcOrd="2" destOrd="0" presId="urn:microsoft.com/office/officeart/2018/2/layout/IconLabelList"/>
    <dgm:cxn modelId="{3FDC1969-8E0F-43B1-AF04-F6CE05CB35AF}" type="presParOf" srcId="{39CCD600-CACA-4E4C-9785-06F9C05AA7C5}" destId="{160F8972-DFC8-4CBE-83E4-EDDAB3678C0C}" srcOrd="3" destOrd="0" presId="urn:microsoft.com/office/officeart/2018/2/layout/IconLabelList"/>
    <dgm:cxn modelId="{77AA3248-BCD6-46F8-B429-FF59C49BACAF}" type="presParOf" srcId="{39CCD600-CACA-4E4C-9785-06F9C05AA7C5}" destId="{31061F5E-BDB9-445C-82E7-3E2911E19CF1}" srcOrd="4" destOrd="0" presId="urn:microsoft.com/office/officeart/2018/2/layout/IconLabelList"/>
    <dgm:cxn modelId="{580F2246-4091-4FDF-9B5D-DD73556B33BC}" type="presParOf" srcId="{31061F5E-BDB9-445C-82E7-3E2911E19CF1}" destId="{63DF3D1D-55A1-48D1-8210-1F0C6157FC59}" srcOrd="0" destOrd="0" presId="urn:microsoft.com/office/officeart/2018/2/layout/IconLabelList"/>
    <dgm:cxn modelId="{6162E5B9-20C5-4572-B28A-07E54CF8620E}" type="presParOf" srcId="{31061F5E-BDB9-445C-82E7-3E2911E19CF1}" destId="{DE94119B-662F-46C1-861F-FC8156F80AF2}" srcOrd="1" destOrd="0" presId="urn:microsoft.com/office/officeart/2018/2/layout/IconLabelList"/>
    <dgm:cxn modelId="{CBCA3604-22B2-4320-BBEA-805253D6900F}" type="presParOf" srcId="{31061F5E-BDB9-445C-82E7-3E2911E19CF1}" destId="{27E36795-7321-47FB-A342-1F57D31D40C7}"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D7F86D-BD0F-4C06-9A38-28D29F5F9200}" type="doc">
      <dgm:prSet loTypeId="urn:microsoft.com/office/officeart/2016/7/layout/VerticalDownArrowProcess" loCatId="process" qsTypeId="urn:microsoft.com/office/officeart/2005/8/quickstyle/simple1" qsCatId="simple" csTypeId="urn:microsoft.com/office/officeart/2005/8/colors/colorful5" csCatId="colorful" phldr="1"/>
      <dgm:spPr/>
      <dgm:t>
        <a:bodyPr/>
        <a:lstStyle/>
        <a:p>
          <a:endParaRPr lang="en-US"/>
        </a:p>
      </dgm:t>
    </dgm:pt>
    <dgm:pt modelId="{ABFC68E9-7B89-4FD3-8AB7-A2E2CB02BF86}">
      <dgm:prSet/>
      <dgm:spPr/>
      <dgm:t>
        <a:bodyPr/>
        <a:lstStyle/>
        <a:p>
          <a:r>
            <a:rPr lang="en-US"/>
            <a:t>Step 1</a:t>
          </a:r>
        </a:p>
      </dgm:t>
    </dgm:pt>
    <dgm:pt modelId="{333952E1-BBA1-47FF-A06C-0DDD86B27F84}" type="parTrans" cxnId="{F648EFDD-E305-47AD-9447-38672CDC5A98}">
      <dgm:prSet/>
      <dgm:spPr/>
      <dgm:t>
        <a:bodyPr/>
        <a:lstStyle/>
        <a:p>
          <a:endParaRPr lang="en-US"/>
        </a:p>
      </dgm:t>
    </dgm:pt>
    <dgm:pt modelId="{FF32812D-C110-4978-AE3C-C5097B8AC182}" type="sibTrans" cxnId="{F648EFDD-E305-47AD-9447-38672CDC5A98}">
      <dgm:prSet/>
      <dgm:spPr/>
      <dgm:t>
        <a:bodyPr/>
        <a:lstStyle/>
        <a:p>
          <a:endParaRPr lang="en-US"/>
        </a:p>
      </dgm:t>
    </dgm:pt>
    <dgm:pt modelId="{578EE33D-0549-4F40-B4FC-BCF5EEE326BD}">
      <dgm:prSet/>
      <dgm:spPr/>
      <dgm:t>
        <a:bodyPr/>
        <a:lstStyle/>
        <a:p>
          <a:r>
            <a:rPr lang="en-US"/>
            <a:t>Step 1</a:t>
          </a:r>
        </a:p>
      </dgm:t>
    </dgm:pt>
    <dgm:pt modelId="{52ABBAEA-0A4B-4540-A01D-CDC62A256356}" type="parTrans" cxnId="{9A42F502-E461-43BE-ACBD-5E64C7534BB1}">
      <dgm:prSet/>
      <dgm:spPr/>
      <dgm:t>
        <a:bodyPr/>
        <a:lstStyle/>
        <a:p>
          <a:endParaRPr lang="en-US"/>
        </a:p>
      </dgm:t>
    </dgm:pt>
    <dgm:pt modelId="{E591093E-000C-4551-B1DB-49D75DF5C18D}" type="sibTrans" cxnId="{9A42F502-E461-43BE-ACBD-5E64C7534BB1}">
      <dgm:prSet/>
      <dgm:spPr/>
      <dgm:t>
        <a:bodyPr/>
        <a:lstStyle/>
        <a:p>
          <a:endParaRPr lang="en-US"/>
        </a:p>
      </dgm:t>
    </dgm:pt>
    <dgm:pt modelId="{4F8676EC-75DD-4434-9A13-B56EAD3206FE}">
      <dgm:prSet/>
      <dgm:spPr/>
      <dgm:t>
        <a:bodyPr/>
        <a:lstStyle/>
        <a:p>
          <a:r>
            <a:rPr lang="en-US" dirty="0"/>
            <a:t>Defined, predicted and observable  Learning Aims (Includes differentiation)</a:t>
          </a:r>
        </a:p>
      </dgm:t>
    </dgm:pt>
    <dgm:pt modelId="{7530210A-930B-48B1-AC2D-A573F152893F}" type="parTrans" cxnId="{9AA0B568-1D6B-4CA3-A114-8D65235F542A}">
      <dgm:prSet/>
      <dgm:spPr/>
      <dgm:t>
        <a:bodyPr/>
        <a:lstStyle/>
        <a:p>
          <a:endParaRPr lang="en-US"/>
        </a:p>
      </dgm:t>
    </dgm:pt>
    <dgm:pt modelId="{560C704C-4BE6-4C29-B8F1-5F4EA34D2AF9}" type="sibTrans" cxnId="{9AA0B568-1D6B-4CA3-A114-8D65235F542A}">
      <dgm:prSet/>
      <dgm:spPr/>
      <dgm:t>
        <a:bodyPr/>
        <a:lstStyle/>
        <a:p>
          <a:endParaRPr lang="en-US"/>
        </a:p>
      </dgm:t>
    </dgm:pt>
    <dgm:pt modelId="{D4E417D5-2DE9-43B7-8FE3-63FEE3DFDDB8}">
      <dgm:prSet/>
      <dgm:spPr/>
      <dgm:t>
        <a:bodyPr/>
        <a:lstStyle/>
        <a:p>
          <a:r>
            <a:rPr lang="en-US"/>
            <a:t>Step 2</a:t>
          </a:r>
        </a:p>
      </dgm:t>
    </dgm:pt>
    <dgm:pt modelId="{CCE9FE57-D786-48F3-B085-D7CEC6152A42}" type="parTrans" cxnId="{6DAAD160-F685-45D6-B802-C8031EE1BA51}">
      <dgm:prSet/>
      <dgm:spPr/>
      <dgm:t>
        <a:bodyPr/>
        <a:lstStyle/>
        <a:p>
          <a:endParaRPr lang="en-US"/>
        </a:p>
      </dgm:t>
    </dgm:pt>
    <dgm:pt modelId="{36C7E1AB-FAD2-4673-9B7F-9AA36B3704AC}" type="sibTrans" cxnId="{6DAAD160-F685-45D6-B802-C8031EE1BA51}">
      <dgm:prSet/>
      <dgm:spPr/>
      <dgm:t>
        <a:bodyPr/>
        <a:lstStyle/>
        <a:p>
          <a:endParaRPr lang="en-US"/>
        </a:p>
      </dgm:t>
    </dgm:pt>
    <dgm:pt modelId="{276BA310-2624-445D-958F-3DB595770392}">
      <dgm:prSet/>
      <dgm:spPr/>
      <dgm:t>
        <a:bodyPr/>
        <a:lstStyle/>
        <a:p>
          <a:r>
            <a:rPr lang="en-US"/>
            <a:t>Step 2</a:t>
          </a:r>
        </a:p>
      </dgm:t>
    </dgm:pt>
    <dgm:pt modelId="{B5FD6EE0-457D-49FD-96B9-E1312AA40D51}" type="parTrans" cxnId="{68C2AE2C-D682-4263-B49C-BDE404800AD2}">
      <dgm:prSet/>
      <dgm:spPr/>
      <dgm:t>
        <a:bodyPr/>
        <a:lstStyle/>
        <a:p>
          <a:endParaRPr lang="en-US"/>
        </a:p>
      </dgm:t>
    </dgm:pt>
    <dgm:pt modelId="{4F0211E7-AA30-4C4C-BA80-72C3AA901CF1}" type="sibTrans" cxnId="{68C2AE2C-D682-4263-B49C-BDE404800AD2}">
      <dgm:prSet/>
      <dgm:spPr/>
      <dgm:t>
        <a:bodyPr/>
        <a:lstStyle/>
        <a:p>
          <a:endParaRPr lang="en-US"/>
        </a:p>
      </dgm:t>
    </dgm:pt>
    <dgm:pt modelId="{F97E563B-BBE9-4627-8717-D9C4A8D8C3F3}">
      <dgm:prSet/>
      <dgm:spPr/>
      <dgm:t>
        <a:bodyPr/>
        <a:lstStyle/>
        <a:p>
          <a:r>
            <a:rPr lang="en-US" dirty="0"/>
            <a:t>Teaching strategies adopted that are aimed at helping children to achieve observable Learning Aims</a:t>
          </a:r>
        </a:p>
      </dgm:t>
    </dgm:pt>
    <dgm:pt modelId="{32DB882C-F065-4C9F-AA18-4DD78905B5B6}" type="parTrans" cxnId="{85D6A299-1407-4900-AAB2-ACE679A42398}">
      <dgm:prSet/>
      <dgm:spPr/>
      <dgm:t>
        <a:bodyPr/>
        <a:lstStyle/>
        <a:p>
          <a:endParaRPr lang="en-US"/>
        </a:p>
      </dgm:t>
    </dgm:pt>
    <dgm:pt modelId="{39D5BD2F-4C9A-48BA-AF65-FCC8EDB10DC4}" type="sibTrans" cxnId="{85D6A299-1407-4900-AAB2-ACE679A42398}">
      <dgm:prSet/>
      <dgm:spPr/>
      <dgm:t>
        <a:bodyPr/>
        <a:lstStyle/>
        <a:p>
          <a:endParaRPr lang="en-US"/>
        </a:p>
      </dgm:t>
    </dgm:pt>
    <dgm:pt modelId="{F6334602-77C0-4A96-96C9-6F54F2FB55F9}">
      <dgm:prSet/>
      <dgm:spPr/>
      <dgm:t>
        <a:bodyPr/>
        <a:lstStyle/>
        <a:p>
          <a:r>
            <a:rPr lang="en-US"/>
            <a:t>Step 3</a:t>
          </a:r>
        </a:p>
      </dgm:t>
    </dgm:pt>
    <dgm:pt modelId="{3E349D64-B373-4760-B046-497D67B2D9E9}" type="parTrans" cxnId="{E8F72F25-FFD0-4810-8A12-3A4751D28254}">
      <dgm:prSet/>
      <dgm:spPr/>
      <dgm:t>
        <a:bodyPr/>
        <a:lstStyle/>
        <a:p>
          <a:endParaRPr lang="en-US"/>
        </a:p>
      </dgm:t>
    </dgm:pt>
    <dgm:pt modelId="{5B8A869C-3BC1-46B6-BC5E-9690E12ACA00}" type="sibTrans" cxnId="{E8F72F25-FFD0-4810-8A12-3A4751D28254}">
      <dgm:prSet/>
      <dgm:spPr/>
      <dgm:t>
        <a:bodyPr/>
        <a:lstStyle/>
        <a:p>
          <a:endParaRPr lang="en-US"/>
        </a:p>
      </dgm:t>
    </dgm:pt>
    <dgm:pt modelId="{30B0AE3A-52E5-4DCE-B4BC-6ABC2998ADD7}">
      <dgm:prSet/>
      <dgm:spPr/>
      <dgm:t>
        <a:bodyPr/>
        <a:lstStyle/>
        <a:p>
          <a:r>
            <a:rPr lang="en-US"/>
            <a:t>Step 3 </a:t>
          </a:r>
        </a:p>
      </dgm:t>
    </dgm:pt>
    <dgm:pt modelId="{01AF3169-759D-4D91-90F6-57B17CE3A376}" type="parTrans" cxnId="{7ED404AE-1D1E-456C-802A-9E9CCCE1FE53}">
      <dgm:prSet/>
      <dgm:spPr/>
      <dgm:t>
        <a:bodyPr/>
        <a:lstStyle/>
        <a:p>
          <a:endParaRPr lang="en-US"/>
        </a:p>
      </dgm:t>
    </dgm:pt>
    <dgm:pt modelId="{8D502C16-FB54-4399-9914-7C8323AFE3DF}" type="sibTrans" cxnId="{7ED404AE-1D1E-456C-802A-9E9CCCE1FE53}">
      <dgm:prSet/>
      <dgm:spPr/>
      <dgm:t>
        <a:bodyPr/>
        <a:lstStyle/>
        <a:p>
          <a:endParaRPr lang="en-US"/>
        </a:p>
      </dgm:t>
    </dgm:pt>
    <dgm:pt modelId="{5890A518-BC62-44BB-9B55-75CC7AF288A8}">
      <dgm:prSet/>
      <dgm:spPr/>
      <dgm:t>
        <a:bodyPr/>
        <a:lstStyle/>
        <a:p>
          <a:r>
            <a:rPr lang="en-US" dirty="0"/>
            <a:t>Assessment to find out if Learning Aims have been met. </a:t>
          </a:r>
        </a:p>
      </dgm:t>
    </dgm:pt>
    <dgm:pt modelId="{CD9504B3-76C7-464A-B0BF-4336FF9C4FAE}" type="parTrans" cxnId="{D4465DFD-F3C4-4AEB-8E59-E01DA9A1A8BE}">
      <dgm:prSet/>
      <dgm:spPr/>
      <dgm:t>
        <a:bodyPr/>
        <a:lstStyle/>
        <a:p>
          <a:endParaRPr lang="en-US"/>
        </a:p>
      </dgm:t>
    </dgm:pt>
    <dgm:pt modelId="{782C3774-7EB4-463D-A802-B30708129F26}" type="sibTrans" cxnId="{D4465DFD-F3C4-4AEB-8E59-E01DA9A1A8BE}">
      <dgm:prSet/>
      <dgm:spPr/>
      <dgm:t>
        <a:bodyPr/>
        <a:lstStyle/>
        <a:p>
          <a:endParaRPr lang="en-US"/>
        </a:p>
      </dgm:t>
    </dgm:pt>
    <dgm:pt modelId="{2B2C558D-1F80-4E5A-8C72-AC62A33E31E4}" type="pres">
      <dgm:prSet presAssocID="{03D7F86D-BD0F-4C06-9A38-28D29F5F9200}" presName="Name0" presStyleCnt="0">
        <dgm:presLayoutVars>
          <dgm:dir/>
          <dgm:animLvl val="lvl"/>
          <dgm:resizeHandles val="exact"/>
        </dgm:presLayoutVars>
      </dgm:prSet>
      <dgm:spPr/>
    </dgm:pt>
    <dgm:pt modelId="{1361AC9D-E000-4B9F-A14F-5C9577663870}" type="pres">
      <dgm:prSet presAssocID="{F6334602-77C0-4A96-96C9-6F54F2FB55F9}" presName="boxAndChildren" presStyleCnt="0"/>
      <dgm:spPr/>
    </dgm:pt>
    <dgm:pt modelId="{AC8B31E1-BE37-44EB-8CE3-4FD751B855A1}" type="pres">
      <dgm:prSet presAssocID="{F6334602-77C0-4A96-96C9-6F54F2FB55F9}" presName="parentTextBox" presStyleLbl="alignNode1" presStyleIdx="0" presStyleCnt="3"/>
      <dgm:spPr/>
    </dgm:pt>
    <dgm:pt modelId="{9F7B73E8-8ED0-47AC-80AA-A964030164D5}" type="pres">
      <dgm:prSet presAssocID="{F6334602-77C0-4A96-96C9-6F54F2FB55F9}" presName="descendantBox" presStyleLbl="bgAccFollowNode1" presStyleIdx="0" presStyleCnt="3"/>
      <dgm:spPr/>
    </dgm:pt>
    <dgm:pt modelId="{7E7D779C-546F-41CE-BEDC-A1C5E6167547}" type="pres">
      <dgm:prSet presAssocID="{36C7E1AB-FAD2-4673-9B7F-9AA36B3704AC}" presName="sp" presStyleCnt="0"/>
      <dgm:spPr/>
    </dgm:pt>
    <dgm:pt modelId="{EC2862DA-F465-4DA5-8939-06DD69CADDDA}" type="pres">
      <dgm:prSet presAssocID="{D4E417D5-2DE9-43B7-8FE3-63FEE3DFDDB8}" presName="arrowAndChildren" presStyleCnt="0"/>
      <dgm:spPr/>
    </dgm:pt>
    <dgm:pt modelId="{852F8279-57DB-46D0-A4C0-26F42D347721}" type="pres">
      <dgm:prSet presAssocID="{D4E417D5-2DE9-43B7-8FE3-63FEE3DFDDB8}" presName="parentTextArrow" presStyleLbl="node1" presStyleIdx="0" presStyleCnt="0"/>
      <dgm:spPr/>
    </dgm:pt>
    <dgm:pt modelId="{5491DA1F-527C-4D11-A592-4169DE2E3407}" type="pres">
      <dgm:prSet presAssocID="{D4E417D5-2DE9-43B7-8FE3-63FEE3DFDDB8}" presName="arrow" presStyleLbl="alignNode1" presStyleIdx="1" presStyleCnt="3"/>
      <dgm:spPr/>
    </dgm:pt>
    <dgm:pt modelId="{77775844-348A-495F-863E-83BF07EF5E72}" type="pres">
      <dgm:prSet presAssocID="{D4E417D5-2DE9-43B7-8FE3-63FEE3DFDDB8}" presName="descendantArrow" presStyleLbl="bgAccFollowNode1" presStyleIdx="1" presStyleCnt="3"/>
      <dgm:spPr/>
    </dgm:pt>
    <dgm:pt modelId="{7F44AD1F-B4FC-47E6-B908-741099A502BD}" type="pres">
      <dgm:prSet presAssocID="{FF32812D-C110-4978-AE3C-C5097B8AC182}" presName="sp" presStyleCnt="0"/>
      <dgm:spPr/>
    </dgm:pt>
    <dgm:pt modelId="{11BCE262-76BB-4113-8A2E-E448C95A3EFC}" type="pres">
      <dgm:prSet presAssocID="{ABFC68E9-7B89-4FD3-8AB7-A2E2CB02BF86}" presName="arrowAndChildren" presStyleCnt="0"/>
      <dgm:spPr/>
    </dgm:pt>
    <dgm:pt modelId="{36C070AC-4096-4605-A080-3A3DEB54A78F}" type="pres">
      <dgm:prSet presAssocID="{ABFC68E9-7B89-4FD3-8AB7-A2E2CB02BF86}" presName="parentTextArrow" presStyleLbl="node1" presStyleIdx="0" presStyleCnt="0"/>
      <dgm:spPr/>
    </dgm:pt>
    <dgm:pt modelId="{C98633ED-77E1-4F44-B9D0-0026D97224D8}" type="pres">
      <dgm:prSet presAssocID="{ABFC68E9-7B89-4FD3-8AB7-A2E2CB02BF86}" presName="arrow" presStyleLbl="alignNode1" presStyleIdx="2" presStyleCnt="3"/>
      <dgm:spPr/>
    </dgm:pt>
    <dgm:pt modelId="{47683279-E759-421A-89A8-D9A324B4893C}" type="pres">
      <dgm:prSet presAssocID="{ABFC68E9-7B89-4FD3-8AB7-A2E2CB02BF86}" presName="descendantArrow" presStyleLbl="bgAccFollowNode1" presStyleIdx="2" presStyleCnt="3" custLinFactNeighborX="-694"/>
      <dgm:spPr/>
    </dgm:pt>
  </dgm:ptLst>
  <dgm:cxnLst>
    <dgm:cxn modelId="{EB1E2002-6DEB-4310-A4B7-6072A55E7319}" type="presOf" srcId="{03D7F86D-BD0F-4C06-9A38-28D29F5F9200}" destId="{2B2C558D-1F80-4E5A-8C72-AC62A33E31E4}" srcOrd="0" destOrd="0" presId="urn:microsoft.com/office/officeart/2016/7/layout/VerticalDownArrowProcess"/>
    <dgm:cxn modelId="{9A42F502-E461-43BE-ACBD-5E64C7534BB1}" srcId="{ABFC68E9-7B89-4FD3-8AB7-A2E2CB02BF86}" destId="{578EE33D-0549-4F40-B4FC-BCF5EEE326BD}" srcOrd="0" destOrd="0" parTransId="{52ABBAEA-0A4B-4540-A01D-CDC62A256356}" sibTransId="{E591093E-000C-4551-B1DB-49D75DF5C18D}"/>
    <dgm:cxn modelId="{CA6DD221-E410-47F4-9720-292A5C72AA9A}" type="presOf" srcId="{5890A518-BC62-44BB-9B55-75CC7AF288A8}" destId="{9F7B73E8-8ED0-47AC-80AA-A964030164D5}" srcOrd="0" destOrd="1" presId="urn:microsoft.com/office/officeart/2016/7/layout/VerticalDownArrowProcess"/>
    <dgm:cxn modelId="{E8F72F25-FFD0-4810-8A12-3A4751D28254}" srcId="{03D7F86D-BD0F-4C06-9A38-28D29F5F9200}" destId="{F6334602-77C0-4A96-96C9-6F54F2FB55F9}" srcOrd="2" destOrd="0" parTransId="{3E349D64-B373-4760-B046-497D67B2D9E9}" sibTransId="{5B8A869C-3BC1-46B6-BC5E-9690E12ACA00}"/>
    <dgm:cxn modelId="{50BFF329-D733-48BC-B7C8-1444DA39EB4A}" type="presOf" srcId="{ABFC68E9-7B89-4FD3-8AB7-A2E2CB02BF86}" destId="{36C070AC-4096-4605-A080-3A3DEB54A78F}" srcOrd="0" destOrd="0" presId="urn:microsoft.com/office/officeart/2016/7/layout/VerticalDownArrowProcess"/>
    <dgm:cxn modelId="{68C2AE2C-D682-4263-B49C-BDE404800AD2}" srcId="{D4E417D5-2DE9-43B7-8FE3-63FEE3DFDDB8}" destId="{276BA310-2624-445D-958F-3DB595770392}" srcOrd="0" destOrd="0" parTransId="{B5FD6EE0-457D-49FD-96B9-E1312AA40D51}" sibTransId="{4F0211E7-AA30-4C4C-BA80-72C3AA901CF1}"/>
    <dgm:cxn modelId="{FC34F331-9DCE-4D81-85DE-9C940676BB12}" type="presOf" srcId="{D4E417D5-2DE9-43B7-8FE3-63FEE3DFDDB8}" destId="{5491DA1F-527C-4D11-A592-4169DE2E3407}" srcOrd="1" destOrd="0" presId="urn:microsoft.com/office/officeart/2016/7/layout/VerticalDownArrowProcess"/>
    <dgm:cxn modelId="{6DAAD160-F685-45D6-B802-C8031EE1BA51}" srcId="{03D7F86D-BD0F-4C06-9A38-28D29F5F9200}" destId="{D4E417D5-2DE9-43B7-8FE3-63FEE3DFDDB8}" srcOrd="1" destOrd="0" parTransId="{CCE9FE57-D786-48F3-B085-D7CEC6152A42}" sibTransId="{36C7E1AB-FAD2-4673-9B7F-9AA36B3704AC}"/>
    <dgm:cxn modelId="{9AA0B568-1D6B-4CA3-A114-8D65235F542A}" srcId="{578EE33D-0549-4F40-B4FC-BCF5EEE326BD}" destId="{4F8676EC-75DD-4434-9A13-B56EAD3206FE}" srcOrd="0" destOrd="0" parTransId="{7530210A-930B-48B1-AC2D-A573F152893F}" sibTransId="{560C704C-4BE6-4C29-B8F1-5F4EA34D2AF9}"/>
    <dgm:cxn modelId="{797FF54E-31EA-4157-B18D-A559C971D988}" type="presOf" srcId="{F6334602-77C0-4A96-96C9-6F54F2FB55F9}" destId="{AC8B31E1-BE37-44EB-8CE3-4FD751B855A1}" srcOrd="0" destOrd="0" presId="urn:microsoft.com/office/officeart/2016/7/layout/VerticalDownArrowProcess"/>
    <dgm:cxn modelId="{77CBA052-9482-46A3-BA57-212ADF8A1E3E}" type="presOf" srcId="{ABFC68E9-7B89-4FD3-8AB7-A2E2CB02BF86}" destId="{C98633ED-77E1-4F44-B9D0-0026D97224D8}" srcOrd="1" destOrd="0" presId="urn:microsoft.com/office/officeart/2016/7/layout/VerticalDownArrowProcess"/>
    <dgm:cxn modelId="{6EC3A958-C08B-4ABA-B5A5-222F900F022A}" type="presOf" srcId="{4F8676EC-75DD-4434-9A13-B56EAD3206FE}" destId="{47683279-E759-421A-89A8-D9A324B4893C}" srcOrd="0" destOrd="1" presId="urn:microsoft.com/office/officeart/2016/7/layout/VerticalDownArrowProcess"/>
    <dgm:cxn modelId="{33D53D79-CB52-4B6B-A110-401BB0131ED9}" type="presOf" srcId="{578EE33D-0549-4F40-B4FC-BCF5EEE326BD}" destId="{47683279-E759-421A-89A8-D9A324B4893C}" srcOrd="0" destOrd="0" presId="urn:microsoft.com/office/officeart/2016/7/layout/VerticalDownArrowProcess"/>
    <dgm:cxn modelId="{E0EAE38D-AF01-4D9A-B58A-35A514D941A8}" type="presOf" srcId="{D4E417D5-2DE9-43B7-8FE3-63FEE3DFDDB8}" destId="{852F8279-57DB-46D0-A4C0-26F42D347721}" srcOrd="0" destOrd="0" presId="urn:microsoft.com/office/officeart/2016/7/layout/VerticalDownArrowProcess"/>
    <dgm:cxn modelId="{29B7AD95-7034-4855-8BC1-126AE1CF234C}" type="presOf" srcId="{276BA310-2624-445D-958F-3DB595770392}" destId="{77775844-348A-495F-863E-83BF07EF5E72}" srcOrd="0" destOrd="0" presId="urn:microsoft.com/office/officeart/2016/7/layout/VerticalDownArrowProcess"/>
    <dgm:cxn modelId="{85D6A299-1407-4900-AAB2-ACE679A42398}" srcId="{276BA310-2624-445D-958F-3DB595770392}" destId="{F97E563B-BBE9-4627-8717-D9C4A8D8C3F3}" srcOrd="0" destOrd="0" parTransId="{32DB882C-F065-4C9F-AA18-4DD78905B5B6}" sibTransId="{39D5BD2F-4C9A-48BA-AF65-FCC8EDB10DC4}"/>
    <dgm:cxn modelId="{7ED404AE-1D1E-456C-802A-9E9CCCE1FE53}" srcId="{F6334602-77C0-4A96-96C9-6F54F2FB55F9}" destId="{30B0AE3A-52E5-4DCE-B4BC-6ABC2998ADD7}" srcOrd="0" destOrd="0" parTransId="{01AF3169-759D-4D91-90F6-57B17CE3A376}" sibTransId="{8D502C16-FB54-4399-9914-7C8323AFE3DF}"/>
    <dgm:cxn modelId="{07C9E0BB-02A6-4D5D-91FC-7386EB578A15}" type="presOf" srcId="{F97E563B-BBE9-4627-8717-D9C4A8D8C3F3}" destId="{77775844-348A-495F-863E-83BF07EF5E72}" srcOrd="0" destOrd="1" presId="urn:microsoft.com/office/officeart/2016/7/layout/VerticalDownArrowProcess"/>
    <dgm:cxn modelId="{319A6EC5-3A68-47AE-90A8-F24AE60FA91A}" type="presOf" srcId="{30B0AE3A-52E5-4DCE-B4BC-6ABC2998ADD7}" destId="{9F7B73E8-8ED0-47AC-80AA-A964030164D5}" srcOrd="0" destOrd="0" presId="urn:microsoft.com/office/officeart/2016/7/layout/VerticalDownArrowProcess"/>
    <dgm:cxn modelId="{F648EFDD-E305-47AD-9447-38672CDC5A98}" srcId="{03D7F86D-BD0F-4C06-9A38-28D29F5F9200}" destId="{ABFC68E9-7B89-4FD3-8AB7-A2E2CB02BF86}" srcOrd="0" destOrd="0" parTransId="{333952E1-BBA1-47FF-A06C-0DDD86B27F84}" sibTransId="{FF32812D-C110-4978-AE3C-C5097B8AC182}"/>
    <dgm:cxn modelId="{D4465DFD-F3C4-4AEB-8E59-E01DA9A1A8BE}" srcId="{30B0AE3A-52E5-4DCE-B4BC-6ABC2998ADD7}" destId="{5890A518-BC62-44BB-9B55-75CC7AF288A8}" srcOrd="0" destOrd="0" parTransId="{CD9504B3-76C7-464A-B0BF-4336FF9C4FAE}" sibTransId="{782C3774-7EB4-463D-A802-B30708129F26}"/>
    <dgm:cxn modelId="{2B9120B4-2BE4-4165-9FEB-B1718CF1F309}" type="presParOf" srcId="{2B2C558D-1F80-4E5A-8C72-AC62A33E31E4}" destId="{1361AC9D-E000-4B9F-A14F-5C9577663870}" srcOrd="0" destOrd="0" presId="urn:microsoft.com/office/officeart/2016/7/layout/VerticalDownArrowProcess"/>
    <dgm:cxn modelId="{DFCB6C54-78CA-4CBA-B000-E6CC89B0694D}" type="presParOf" srcId="{1361AC9D-E000-4B9F-A14F-5C9577663870}" destId="{AC8B31E1-BE37-44EB-8CE3-4FD751B855A1}" srcOrd="0" destOrd="0" presId="urn:microsoft.com/office/officeart/2016/7/layout/VerticalDownArrowProcess"/>
    <dgm:cxn modelId="{E3A636E5-C184-4F60-AF23-3785CA3004E2}" type="presParOf" srcId="{1361AC9D-E000-4B9F-A14F-5C9577663870}" destId="{9F7B73E8-8ED0-47AC-80AA-A964030164D5}" srcOrd="1" destOrd="0" presId="urn:microsoft.com/office/officeart/2016/7/layout/VerticalDownArrowProcess"/>
    <dgm:cxn modelId="{A0B252DB-0631-487A-A33C-DFCAD97E48BD}" type="presParOf" srcId="{2B2C558D-1F80-4E5A-8C72-AC62A33E31E4}" destId="{7E7D779C-546F-41CE-BEDC-A1C5E6167547}" srcOrd="1" destOrd="0" presId="urn:microsoft.com/office/officeart/2016/7/layout/VerticalDownArrowProcess"/>
    <dgm:cxn modelId="{34A31435-0AEB-4DAE-B249-96881BCA6D4A}" type="presParOf" srcId="{2B2C558D-1F80-4E5A-8C72-AC62A33E31E4}" destId="{EC2862DA-F465-4DA5-8939-06DD69CADDDA}" srcOrd="2" destOrd="0" presId="urn:microsoft.com/office/officeart/2016/7/layout/VerticalDownArrowProcess"/>
    <dgm:cxn modelId="{8316A11D-CB74-4D21-B2D3-8019522E776F}" type="presParOf" srcId="{EC2862DA-F465-4DA5-8939-06DD69CADDDA}" destId="{852F8279-57DB-46D0-A4C0-26F42D347721}" srcOrd="0" destOrd="0" presId="urn:microsoft.com/office/officeart/2016/7/layout/VerticalDownArrowProcess"/>
    <dgm:cxn modelId="{BFB0D0D3-7E25-49DC-9DBE-DE15D4C8ECEB}" type="presParOf" srcId="{EC2862DA-F465-4DA5-8939-06DD69CADDDA}" destId="{5491DA1F-527C-4D11-A592-4169DE2E3407}" srcOrd="1" destOrd="0" presId="urn:microsoft.com/office/officeart/2016/7/layout/VerticalDownArrowProcess"/>
    <dgm:cxn modelId="{8E48F8FB-5B37-4CEA-8BEA-E53FB7C7FE77}" type="presParOf" srcId="{EC2862DA-F465-4DA5-8939-06DD69CADDDA}" destId="{77775844-348A-495F-863E-83BF07EF5E72}" srcOrd="2" destOrd="0" presId="urn:microsoft.com/office/officeart/2016/7/layout/VerticalDownArrowProcess"/>
    <dgm:cxn modelId="{CC95A342-701C-48DB-91D3-251C6B160910}" type="presParOf" srcId="{2B2C558D-1F80-4E5A-8C72-AC62A33E31E4}" destId="{7F44AD1F-B4FC-47E6-B908-741099A502BD}" srcOrd="3" destOrd="0" presId="urn:microsoft.com/office/officeart/2016/7/layout/VerticalDownArrowProcess"/>
    <dgm:cxn modelId="{680144BA-CD45-4FC8-A225-6F6E68CF56DC}" type="presParOf" srcId="{2B2C558D-1F80-4E5A-8C72-AC62A33E31E4}" destId="{11BCE262-76BB-4113-8A2E-E448C95A3EFC}" srcOrd="4" destOrd="0" presId="urn:microsoft.com/office/officeart/2016/7/layout/VerticalDownArrowProcess"/>
    <dgm:cxn modelId="{B0BE8E4E-C496-4CB5-98DE-057C9F2D0E3B}" type="presParOf" srcId="{11BCE262-76BB-4113-8A2E-E448C95A3EFC}" destId="{36C070AC-4096-4605-A080-3A3DEB54A78F}" srcOrd="0" destOrd="0" presId="urn:microsoft.com/office/officeart/2016/7/layout/VerticalDownArrowProcess"/>
    <dgm:cxn modelId="{8B08A5B4-915B-43E3-B6AF-9F442D010E93}" type="presParOf" srcId="{11BCE262-76BB-4113-8A2E-E448C95A3EFC}" destId="{C98633ED-77E1-4F44-B9D0-0026D97224D8}" srcOrd="1" destOrd="0" presId="urn:microsoft.com/office/officeart/2016/7/layout/VerticalDownArrowProcess"/>
    <dgm:cxn modelId="{5BD4B2B5-E25A-47D7-81B2-D70C455CFD03}" type="presParOf" srcId="{11BCE262-76BB-4113-8A2E-E448C95A3EFC}" destId="{47683279-E759-421A-89A8-D9A324B4893C}" srcOrd="2" destOrd="0" presId="urn:microsoft.com/office/officeart/2016/7/layout/VerticalDownArrow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98D6231-8418-42F9-A630-F7AA7EC3929D}"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FE3D5096-C15D-4971-B028-76207CC01E53}">
      <dgm:prSet/>
      <dgm:spPr/>
      <dgm:t>
        <a:bodyPr/>
        <a:lstStyle/>
        <a:p>
          <a:r>
            <a:rPr lang="en-GB"/>
            <a:t>Music is central to almost all children and young people’s lives</a:t>
          </a:r>
          <a:endParaRPr lang="en-US"/>
        </a:p>
      </dgm:t>
    </dgm:pt>
    <dgm:pt modelId="{92592BBE-BA01-41A4-81A0-837004A6576D}" type="parTrans" cxnId="{1F8AEE0B-2CB6-4E5B-B137-BD088E43B58D}">
      <dgm:prSet/>
      <dgm:spPr/>
      <dgm:t>
        <a:bodyPr/>
        <a:lstStyle/>
        <a:p>
          <a:endParaRPr lang="en-US"/>
        </a:p>
      </dgm:t>
    </dgm:pt>
    <dgm:pt modelId="{8106A024-1606-48AE-ABA9-B7106ED910BF}" type="sibTrans" cxnId="{1F8AEE0B-2CB6-4E5B-B137-BD088E43B58D}">
      <dgm:prSet/>
      <dgm:spPr/>
      <dgm:t>
        <a:bodyPr/>
        <a:lstStyle/>
        <a:p>
          <a:endParaRPr lang="en-US"/>
        </a:p>
      </dgm:t>
    </dgm:pt>
    <dgm:pt modelId="{3FEC74C0-F3D3-4D9A-86C1-D2AEE290817E}">
      <dgm:prSet/>
      <dgm:spPr/>
      <dgm:t>
        <a:bodyPr/>
        <a:lstStyle/>
        <a:p>
          <a:r>
            <a:rPr lang="en-GB" dirty="0"/>
            <a:t>Music is used to think and communicate through musical gestures and music structures. </a:t>
          </a:r>
          <a:endParaRPr lang="en-US" dirty="0"/>
        </a:p>
      </dgm:t>
    </dgm:pt>
    <dgm:pt modelId="{7B559FD9-2A8A-4396-8363-0F4A4423A23E}" type="parTrans" cxnId="{6C197EAC-DCC0-42B8-B6F7-03763ACE93DA}">
      <dgm:prSet/>
      <dgm:spPr/>
      <dgm:t>
        <a:bodyPr/>
        <a:lstStyle/>
        <a:p>
          <a:endParaRPr lang="en-US"/>
        </a:p>
      </dgm:t>
    </dgm:pt>
    <dgm:pt modelId="{BDF0E320-F3B6-46AB-970F-8D59B9B5E7EF}" type="sibTrans" cxnId="{6C197EAC-DCC0-42B8-B6F7-03763ACE93DA}">
      <dgm:prSet/>
      <dgm:spPr/>
      <dgm:t>
        <a:bodyPr/>
        <a:lstStyle/>
        <a:p>
          <a:endParaRPr lang="en-US"/>
        </a:p>
      </dgm:t>
    </dgm:pt>
    <dgm:pt modelId="{B5C00BFC-DF1C-4DE0-8310-4A156AAD6EF1}">
      <dgm:prSet/>
      <dgm:spPr/>
      <dgm:t>
        <a:bodyPr/>
        <a:lstStyle/>
        <a:p>
          <a:r>
            <a:rPr lang="en-GB"/>
            <a:t>Being ‘fluent’ in music: being able to ‘share, produce and collaborate’ through music. </a:t>
          </a:r>
          <a:endParaRPr lang="en-US"/>
        </a:p>
      </dgm:t>
    </dgm:pt>
    <dgm:pt modelId="{255CBB9B-3C4F-4A3E-AF5C-7ADECA4EC2F1}" type="parTrans" cxnId="{C8ED7C7B-B33E-48C4-BE8C-D966AA6A36FA}">
      <dgm:prSet/>
      <dgm:spPr/>
      <dgm:t>
        <a:bodyPr/>
        <a:lstStyle/>
        <a:p>
          <a:endParaRPr lang="en-US"/>
        </a:p>
      </dgm:t>
    </dgm:pt>
    <dgm:pt modelId="{1C06B700-F2B5-4449-A8F9-13AB37B5C12F}" type="sibTrans" cxnId="{C8ED7C7B-B33E-48C4-BE8C-D966AA6A36FA}">
      <dgm:prSet/>
      <dgm:spPr/>
      <dgm:t>
        <a:bodyPr/>
        <a:lstStyle/>
        <a:p>
          <a:endParaRPr lang="en-US"/>
        </a:p>
      </dgm:t>
    </dgm:pt>
    <dgm:pt modelId="{F5584446-3CE7-42DF-926C-C6E2D56C2E1C}" type="pres">
      <dgm:prSet presAssocID="{C98D6231-8418-42F9-A630-F7AA7EC3929D}" presName="linear" presStyleCnt="0">
        <dgm:presLayoutVars>
          <dgm:animLvl val="lvl"/>
          <dgm:resizeHandles val="exact"/>
        </dgm:presLayoutVars>
      </dgm:prSet>
      <dgm:spPr/>
    </dgm:pt>
    <dgm:pt modelId="{717BCEBF-0222-4723-9995-AE0EF3136F08}" type="pres">
      <dgm:prSet presAssocID="{FE3D5096-C15D-4971-B028-76207CC01E53}" presName="parentText" presStyleLbl="node1" presStyleIdx="0" presStyleCnt="3">
        <dgm:presLayoutVars>
          <dgm:chMax val="0"/>
          <dgm:bulletEnabled val="1"/>
        </dgm:presLayoutVars>
      </dgm:prSet>
      <dgm:spPr/>
    </dgm:pt>
    <dgm:pt modelId="{7EE08F26-C43E-4CC9-9C1B-02854D7AA204}" type="pres">
      <dgm:prSet presAssocID="{8106A024-1606-48AE-ABA9-B7106ED910BF}" presName="spacer" presStyleCnt="0"/>
      <dgm:spPr/>
    </dgm:pt>
    <dgm:pt modelId="{F979F323-19BC-49AE-9522-F1FD712744EA}" type="pres">
      <dgm:prSet presAssocID="{3FEC74C0-F3D3-4D9A-86C1-D2AEE290817E}" presName="parentText" presStyleLbl="node1" presStyleIdx="1" presStyleCnt="3">
        <dgm:presLayoutVars>
          <dgm:chMax val="0"/>
          <dgm:bulletEnabled val="1"/>
        </dgm:presLayoutVars>
      </dgm:prSet>
      <dgm:spPr/>
    </dgm:pt>
    <dgm:pt modelId="{51FAE30E-1094-43FF-A06D-4A2A9D19AC2A}" type="pres">
      <dgm:prSet presAssocID="{BDF0E320-F3B6-46AB-970F-8D59B9B5E7EF}" presName="spacer" presStyleCnt="0"/>
      <dgm:spPr/>
    </dgm:pt>
    <dgm:pt modelId="{369DF512-A85C-4DA5-B696-617390A2FE13}" type="pres">
      <dgm:prSet presAssocID="{B5C00BFC-DF1C-4DE0-8310-4A156AAD6EF1}" presName="parentText" presStyleLbl="node1" presStyleIdx="2" presStyleCnt="3">
        <dgm:presLayoutVars>
          <dgm:chMax val="0"/>
          <dgm:bulletEnabled val="1"/>
        </dgm:presLayoutVars>
      </dgm:prSet>
      <dgm:spPr/>
    </dgm:pt>
  </dgm:ptLst>
  <dgm:cxnLst>
    <dgm:cxn modelId="{1F8AEE0B-2CB6-4E5B-B137-BD088E43B58D}" srcId="{C98D6231-8418-42F9-A630-F7AA7EC3929D}" destId="{FE3D5096-C15D-4971-B028-76207CC01E53}" srcOrd="0" destOrd="0" parTransId="{92592BBE-BA01-41A4-81A0-837004A6576D}" sibTransId="{8106A024-1606-48AE-ABA9-B7106ED910BF}"/>
    <dgm:cxn modelId="{ACD27A3E-C18D-4F9C-A7EB-D920FEC777AB}" type="presOf" srcId="{C98D6231-8418-42F9-A630-F7AA7EC3929D}" destId="{F5584446-3CE7-42DF-926C-C6E2D56C2E1C}" srcOrd="0" destOrd="0" presId="urn:microsoft.com/office/officeart/2005/8/layout/vList2"/>
    <dgm:cxn modelId="{C8ED7C7B-B33E-48C4-BE8C-D966AA6A36FA}" srcId="{C98D6231-8418-42F9-A630-F7AA7EC3929D}" destId="{B5C00BFC-DF1C-4DE0-8310-4A156AAD6EF1}" srcOrd="2" destOrd="0" parTransId="{255CBB9B-3C4F-4A3E-AF5C-7ADECA4EC2F1}" sibTransId="{1C06B700-F2B5-4449-A8F9-13AB37B5C12F}"/>
    <dgm:cxn modelId="{5BEFD489-EDDA-4970-8CB0-ED9E51C59014}" type="presOf" srcId="{FE3D5096-C15D-4971-B028-76207CC01E53}" destId="{717BCEBF-0222-4723-9995-AE0EF3136F08}" srcOrd="0" destOrd="0" presId="urn:microsoft.com/office/officeart/2005/8/layout/vList2"/>
    <dgm:cxn modelId="{6C197EAC-DCC0-42B8-B6F7-03763ACE93DA}" srcId="{C98D6231-8418-42F9-A630-F7AA7EC3929D}" destId="{3FEC74C0-F3D3-4D9A-86C1-D2AEE290817E}" srcOrd="1" destOrd="0" parTransId="{7B559FD9-2A8A-4396-8363-0F4A4423A23E}" sibTransId="{BDF0E320-F3B6-46AB-970F-8D59B9B5E7EF}"/>
    <dgm:cxn modelId="{EF786BC0-8329-4FAA-8757-7F9786D7A5A5}" type="presOf" srcId="{3FEC74C0-F3D3-4D9A-86C1-D2AEE290817E}" destId="{F979F323-19BC-49AE-9522-F1FD712744EA}" srcOrd="0" destOrd="0" presId="urn:microsoft.com/office/officeart/2005/8/layout/vList2"/>
    <dgm:cxn modelId="{928827D9-8937-4C87-8116-2F54BB418EE1}" type="presOf" srcId="{B5C00BFC-DF1C-4DE0-8310-4A156AAD6EF1}" destId="{369DF512-A85C-4DA5-B696-617390A2FE13}" srcOrd="0" destOrd="0" presId="urn:microsoft.com/office/officeart/2005/8/layout/vList2"/>
    <dgm:cxn modelId="{BD543A15-D6FC-42B1-BE43-6B61D66E9C9C}" type="presParOf" srcId="{F5584446-3CE7-42DF-926C-C6E2D56C2E1C}" destId="{717BCEBF-0222-4723-9995-AE0EF3136F08}" srcOrd="0" destOrd="0" presId="urn:microsoft.com/office/officeart/2005/8/layout/vList2"/>
    <dgm:cxn modelId="{F4D9F4BF-D3E1-4352-A944-AE58D35F7785}" type="presParOf" srcId="{F5584446-3CE7-42DF-926C-C6E2D56C2E1C}" destId="{7EE08F26-C43E-4CC9-9C1B-02854D7AA204}" srcOrd="1" destOrd="0" presId="urn:microsoft.com/office/officeart/2005/8/layout/vList2"/>
    <dgm:cxn modelId="{84E7DE03-93DE-4F7F-AA0A-C2FD72548ECD}" type="presParOf" srcId="{F5584446-3CE7-42DF-926C-C6E2D56C2E1C}" destId="{F979F323-19BC-49AE-9522-F1FD712744EA}" srcOrd="2" destOrd="0" presId="urn:microsoft.com/office/officeart/2005/8/layout/vList2"/>
    <dgm:cxn modelId="{37E5EADF-C5AE-48D0-815E-656A26EAD6A9}" type="presParOf" srcId="{F5584446-3CE7-42DF-926C-C6E2D56C2E1C}" destId="{51FAE30E-1094-43FF-A06D-4A2A9D19AC2A}" srcOrd="3" destOrd="0" presId="urn:microsoft.com/office/officeart/2005/8/layout/vList2"/>
    <dgm:cxn modelId="{240447A7-BE08-40CB-9654-618BA598E896}" type="presParOf" srcId="{F5584446-3CE7-42DF-926C-C6E2D56C2E1C}" destId="{369DF512-A85C-4DA5-B696-617390A2FE1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3952773-6775-4ECA-A570-832DE0E90EA1}"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38A8868D-FFE2-4457-83CB-C0BDD535A562}">
      <dgm:prSet/>
      <dgm:spPr/>
      <dgm:t>
        <a:bodyPr/>
        <a:lstStyle/>
        <a:p>
          <a:r>
            <a:rPr lang="en-GB" dirty="0"/>
            <a:t>an integrated approach to musical learning: performing, composing and listening are brought together rather than pulled apart- allows different pupils to excel in different ways but within the same musical encounter .</a:t>
          </a:r>
          <a:endParaRPr lang="en-US" dirty="0"/>
        </a:p>
      </dgm:t>
    </dgm:pt>
    <dgm:pt modelId="{0E652712-8639-44BA-9E3A-53E56214B6F2}" type="parTrans" cxnId="{684CB783-5AB7-4D3F-9054-DFF2CBCAD2FD}">
      <dgm:prSet/>
      <dgm:spPr/>
      <dgm:t>
        <a:bodyPr/>
        <a:lstStyle/>
        <a:p>
          <a:endParaRPr lang="en-US"/>
        </a:p>
      </dgm:t>
    </dgm:pt>
    <dgm:pt modelId="{A5927D9C-CEA8-4E81-9371-72A4417233D0}" type="sibTrans" cxnId="{684CB783-5AB7-4D3F-9054-DFF2CBCAD2FD}">
      <dgm:prSet/>
      <dgm:spPr/>
      <dgm:t>
        <a:bodyPr/>
        <a:lstStyle/>
        <a:p>
          <a:endParaRPr lang="en-US"/>
        </a:p>
      </dgm:t>
    </dgm:pt>
    <dgm:pt modelId="{EDD01F56-8FD6-4855-A8C8-8035171CD6BA}" type="pres">
      <dgm:prSet presAssocID="{13952773-6775-4ECA-A570-832DE0E90EA1}" presName="linear" presStyleCnt="0">
        <dgm:presLayoutVars>
          <dgm:animLvl val="lvl"/>
          <dgm:resizeHandles val="exact"/>
        </dgm:presLayoutVars>
      </dgm:prSet>
      <dgm:spPr/>
    </dgm:pt>
    <dgm:pt modelId="{F4C3AF8E-7E9F-45BF-8EE8-3D1FFC9CF453}" type="pres">
      <dgm:prSet presAssocID="{38A8868D-FFE2-4457-83CB-C0BDD535A562}" presName="parentText" presStyleLbl="node1" presStyleIdx="0" presStyleCnt="1">
        <dgm:presLayoutVars>
          <dgm:chMax val="0"/>
          <dgm:bulletEnabled val="1"/>
        </dgm:presLayoutVars>
      </dgm:prSet>
      <dgm:spPr/>
    </dgm:pt>
  </dgm:ptLst>
  <dgm:cxnLst>
    <dgm:cxn modelId="{F4C89E6F-68F5-454D-81CE-33099D1118BB}" type="presOf" srcId="{38A8868D-FFE2-4457-83CB-C0BDD535A562}" destId="{F4C3AF8E-7E9F-45BF-8EE8-3D1FFC9CF453}" srcOrd="0" destOrd="0" presId="urn:microsoft.com/office/officeart/2005/8/layout/vList2"/>
    <dgm:cxn modelId="{65E49654-1972-44D6-BA9E-A2CFFA38E7BD}" type="presOf" srcId="{13952773-6775-4ECA-A570-832DE0E90EA1}" destId="{EDD01F56-8FD6-4855-A8C8-8035171CD6BA}" srcOrd="0" destOrd="0" presId="urn:microsoft.com/office/officeart/2005/8/layout/vList2"/>
    <dgm:cxn modelId="{684CB783-5AB7-4D3F-9054-DFF2CBCAD2FD}" srcId="{13952773-6775-4ECA-A570-832DE0E90EA1}" destId="{38A8868D-FFE2-4457-83CB-C0BDD535A562}" srcOrd="0" destOrd="0" parTransId="{0E652712-8639-44BA-9E3A-53E56214B6F2}" sibTransId="{A5927D9C-CEA8-4E81-9371-72A4417233D0}"/>
    <dgm:cxn modelId="{2DF52B19-2130-465E-B708-1DF39E3F8BA3}" type="presParOf" srcId="{EDD01F56-8FD6-4855-A8C8-8035171CD6BA}" destId="{F4C3AF8E-7E9F-45BF-8EE8-3D1FFC9CF45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7B625B-CD11-43B6-9D7A-AD732B690AB3}">
      <dsp:nvSpPr>
        <dsp:cNvPr id="0" name=""/>
        <dsp:cNvSpPr/>
      </dsp:nvSpPr>
      <dsp:spPr>
        <a:xfrm>
          <a:off x="0" y="172683"/>
          <a:ext cx="5914209" cy="1609920"/>
        </a:xfrm>
        <a:prstGeom prst="roundRect">
          <a:avLst/>
        </a:prstGeom>
        <a:blipFill>
          <a:blip xmlns:r="http://schemas.openxmlformats.org/officeDocument/2006/relationships" r:embed="rId1">
            <a:duotone>
              <a:schemeClr val="accent5">
                <a:hueOff val="0"/>
                <a:satOff val="0"/>
                <a:lumOff val="0"/>
                <a:alphaOff val="0"/>
                <a:shade val="74000"/>
                <a:satMod val="130000"/>
                <a:lumMod val="90000"/>
              </a:schemeClr>
              <a:schemeClr val="accent5">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GB" sz="4300" kern="1200" dirty="0"/>
            <a:t>Teaching Music Musically is  Challenging:</a:t>
          </a:r>
          <a:endParaRPr lang="en-US" sz="4300" kern="1200" dirty="0"/>
        </a:p>
      </dsp:txBody>
      <dsp:txXfrm>
        <a:off x="78590" y="251273"/>
        <a:ext cx="5757029" cy="1452740"/>
      </dsp:txXfrm>
    </dsp:sp>
    <dsp:sp modelId="{9E9F2EE0-035D-4498-B974-87D143127804}">
      <dsp:nvSpPr>
        <dsp:cNvPr id="0" name=""/>
        <dsp:cNvSpPr/>
      </dsp:nvSpPr>
      <dsp:spPr>
        <a:xfrm>
          <a:off x="0" y="1782603"/>
          <a:ext cx="5914209" cy="3293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776" tIns="54610" rIns="305816" bIns="54610" numCol="1" spcCol="1270" anchor="t" anchorCtr="0">
          <a:noAutofit/>
        </a:bodyPr>
        <a:lstStyle/>
        <a:p>
          <a:pPr marL="285750" lvl="1" indent="-285750" algn="l" defTabSz="1511300">
            <a:lnSpc>
              <a:spcPct val="90000"/>
            </a:lnSpc>
            <a:spcBef>
              <a:spcPct val="0"/>
            </a:spcBef>
            <a:spcAft>
              <a:spcPct val="20000"/>
            </a:spcAft>
            <a:buChar char="•"/>
          </a:pPr>
          <a:r>
            <a:rPr lang="en-GB" sz="3400" kern="1200" dirty="0"/>
            <a:t>It doesn’t come easily and needs to be thought about (a lot) and worked at.</a:t>
          </a:r>
          <a:endParaRPr lang="en-US" sz="3400" kern="1200" dirty="0"/>
        </a:p>
        <a:p>
          <a:pPr marL="285750" lvl="1" indent="-285750" algn="l" defTabSz="1511300">
            <a:lnSpc>
              <a:spcPct val="90000"/>
            </a:lnSpc>
            <a:spcBef>
              <a:spcPct val="0"/>
            </a:spcBef>
            <a:spcAft>
              <a:spcPct val="20000"/>
            </a:spcAft>
            <a:buChar char="•"/>
          </a:pPr>
          <a:r>
            <a:rPr lang="en-GB" sz="3400" i="0" kern="1200" dirty="0"/>
            <a:t>It is underpinned by an understanding of the </a:t>
          </a:r>
          <a:r>
            <a:rPr lang="en-GB" sz="3400" i="1" kern="1200" dirty="0"/>
            <a:t>nature of music </a:t>
          </a:r>
          <a:r>
            <a:rPr lang="en-GB" sz="3400" kern="1200" dirty="0"/>
            <a:t>and what it is to be </a:t>
          </a:r>
          <a:r>
            <a:rPr lang="en-GB" sz="3400" i="1" kern="1200" dirty="0"/>
            <a:t>musical</a:t>
          </a:r>
          <a:r>
            <a:rPr lang="en-GB" sz="3400" kern="1200" dirty="0"/>
            <a:t> and act </a:t>
          </a:r>
          <a:r>
            <a:rPr lang="en-GB" sz="3400" i="1" kern="1200" dirty="0"/>
            <a:t>musically</a:t>
          </a:r>
          <a:r>
            <a:rPr lang="en-GB" sz="3400" kern="1200" dirty="0"/>
            <a:t>. </a:t>
          </a:r>
          <a:endParaRPr lang="en-US" sz="3400" kern="1200" dirty="0"/>
        </a:p>
      </dsp:txBody>
      <dsp:txXfrm>
        <a:off x="0" y="1782603"/>
        <a:ext cx="5914209" cy="32933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E494F3-7C52-49AA-9564-53718643A985}">
      <dsp:nvSpPr>
        <dsp:cNvPr id="0" name=""/>
        <dsp:cNvSpPr/>
      </dsp:nvSpPr>
      <dsp:spPr>
        <a:xfrm>
          <a:off x="0" y="603087"/>
          <a:ext cx="3072118" cy="195079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D2B520-0B46-4D1C-B357-76C7F9274019}">
      <dsp:nvSpPr>
        <dsp:cNvPr id="0" name=""/>
        <dsp:cNvSpPr/>
      </dsp:nvSpPr>
      <dsp:spPr>
        <a:xfrm>
          <a:off x="341346" y="927366"/>
          <a:ext cx="3072118" cy="195079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rgbClr val="FF0000"/>
              </a:solidFill>
            </a:rPr>
            <a:t>Ontology</a:t>
          </a:r>
          <a:r>
            <a:rPr lang="en-GB" sz="1800" kern="1200" dirty="0"/>
            <a:t>: what it is to be a: teacher/musician/music teacher/musical teacher; </a:t>
          </a:r>
          <a:r>
            <a:rPr lang="en-GB" sz="1800" kern="1200" dirty="0">
              <a:solidFill>
                <a:srgbClr val="FF0000"/>
              </a:solidFill>
            </a:rPr>
            <a:t>expert to educator (Expert to Educator)</a:t>
          </a:r>
          <a:endParaRPr lang="en-US" sz="1800" kern="1200" dirty="0">
            <a:solidFill>
              <a:srgbClr val="FF0000"/>
            </a:solidFill>
          </a:endParaRPr>
        </a:p>
      </dsp:txBody>
      <dsp:txXfrm>
        <a:off x="398483" y="984503"/>
        <a:ext cx="2957844" cy="1836521"/>
      </dsp:txXfrm>
    </dsp:sp>
    <dsp:sp modelId="{151B608E-6809-4EDE-989E-5C2F33356AF7}">
      <dsp:nvSpPr>
        <dsp:cNvPr id="0" name=""/>
        <dsp:cNvSpPr/>
      </dsp:nvSpPr>
      <dsp:spPr>
        <a:xfrm>
          <a:off x="3754811" y="603087"/>
          <a:ext cx="3072118" cy="195079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7E8E02-B64F-49FE-8A06-50F228ECC7E6}">
      <dsp:nvSpPr>
        <dsp:cNvPr id="0" name=""/>
        <dsp:cNvSpPr/>
      </dsp:nvSpPr>
      <dsp:spPr>
        <a:xfrm>
          <a:off x="4096157" y="927366"/>
          <a:ext cx="3072118" cy="195079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rgbClr val="FF0000"/>
              </a:solidFill>
            </a:rPr>
            <a:t>Epistemology: </a:t>
          </a:r>
          <a:r>
            <a:rPr lang="en-GB" sz="1800" kern="1200" dirty="0"/>
            <a:t>what is musical knowledge?/how is it revealed and demonstrated by teachers and pupils?/what musical knowledge is particularly valued? Are these values shared?</a:t>
          </a:r>
          <a:endParaRPr lang="en-US" sz="1800" kern="1200" dirty="0"/>
        </a:p>
      </dsp:txBody>
      <dsp:txXfrm>
        <a:off x="4153294" y="984503"/>
        <a:ext cx="2957844" cy="1836521"/>
      </dsp:txXfrm>
    </dsp:sp>
    <dsp:sp modelId="{D36B1890-067A-4A3E-9701-6F825CA9FB06}">
      <dsp:nvSpPr>
        <dsp:cNvPr id="0" name=""/>
        <dsp:cNvSpPr/>
      </dsp:nvSpPr>
      <dsp:spPr>
        <a:xfrm>
          <a:off x="7509622" y="603087"/>
          <a:ext cx="3072118" cy="195079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5BCC1D-AD29-404E-A98A-40CF21E44EC0}">
      <dsp:nvSpPr>
        <dsp:cNvPr id="0" name=""/>
        <dsp:cNvSpPr/>
      </dsp:nvSpPr>
      <dsp:spPr>
        <a:xfrm>
          <a:off x="7850968" y="927366"/>
          <a:ext cx="3072118" cy="195079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rgbClr val="FF0000"/>
              </a:solidFill>
            </a:rPr>
            <a:t>Pedagogy</a:t>
          </a:r>
          <a:r>
            <a:rPr lang="en-GB" sz="1800" kern="1200" dirty="0"/>
            <a:t>: what teaching approaches best support the musical development of students and provide them with meaningful musical and educational experiences?</a:t>
          </a:r>
          <a:endParaRPr lang="en-US" sz="1800" kern="1200" dirty="0"/>
        </a:p>
      </dsp:txBody>
      <dsp:txXfrm>
        <a:off x="7908105" y="984503"/>
        <a:ext cx="2957844" cy="18365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908F2D-AC92-4357-9CDC-D82B294BD0E7}">
      <dsp:nvSpPr>
        <dsp:cNvPr id="0" name=""/>
        <dsp:cNvSpPr/>
      </dsp:nvSpPr>
      <dsp:spPr>
        <a:xfrm>
          <a:off x="915389" y="279192"/>
          <a:ext cx="1248817" cy="12488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A78BB6E-91AD-4923-BAA5-36051A479569}">
      <dsp:nvSpPr>
        <dsp:cNvPr id="0" name=""/>
        <dsp:cNvSpPr/>
      </dsp:nvSpPr>
      <dsp:spPr>
        <a:xfrm>
          <a:off x="152222" y="1875690"/>
          <a:ext cx="277514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GB" sz="1700" kern="1200" dirty="0"/>
            <a:t>Knowledge </a:t>
          </a:r>
          <a:r>
            <a:rPr lang="en-GB" sz="1700" b="1" kern="1200" dirty="0"/>
            <a:t>about</a:t>
          </a:r>
          <a:r>
            <a:rPr lang="en-GB" sz="1700" kern="1200" dirty="0"/>
            <a:t> Music,</a:t>
          </a:r>
        </a:p>
        <a:p>
          <a:pPr marL="0" lvl="0" indent="0" algn="ctr" defTabSz="755650">
            <a:lnSpc>
              <a:spcPct val="100000"/>
            </a:lnSpc>
            <a:spcBef>
              <a:spcPct val="0"/>
            </a:spcBef>
            <a:spcAft>
              <a:spcPct val="35000"/>
            </a:spcAft>
            <a:buNone/>
          </a:pPr>
          <a:r>
            <a:rPr lang="en-US" sz="1700" kern="1200" dirty="0"/>
            <a:t>Formal and informal knowledge, </a:t>
          </a:r>
        </a:p>
      </dsp:txBody>
      <dsp:txXfrm>
        <a:off x="152222" y="1875690"/>
        <a:ext cx="2775149" cy="720000"/>
      </dsp:txXfrm>
    </dsp:sp>
    <dsp:sp modelId="{BA76FDEA-5772-4FC9-BDD2-E9622D655CAD}">
      <dsp:nvSpPr>
        <dsp:cNvPr id="0" name=""/>
        <dsp:cNvSpPr/>
      </dsp:nvSpPr>
      <dsp:spPr>
        <a:xfrm>
          <a:off x="4176189" y="279192"/>
          <a:ext cx="1248817" cy="12488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132A13C-1ECD-49D3-8F5F-6071FD8CBF82}">
      <dsp:nvSpPr>
        <dsp:cNvPr id="0" name=""/>
        <dsp:cNvSpPr/>
      </dsp:nvSpPr>
      <dsp:spPr>
        <a:xfrm>
          <a:off x="3413023" y="1875690"/>
          <a:ext cx="277514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GB" sz="1700" kern="1200" dirty="0"/>
            <a:t>Knowledge ‘</a:t>
          </a:r>
          <a:r>
            <a:rPr lang="en-GB" sz="1700" b="1" kern="1200" dirty="0"/>
            <a:t>how’</a:t>
          </a:r>
          <a:r>
            <a:rPr lang="en-GB" sz="1700" kern="1200" dirty="0"/>
            <a:t> in music</a:t>
          </a:r>
        </a:p>
        <a:p>
          <a:pPr marL="0" lvl="0" indent="0" algn="ctr" defTabSz="755650">
            <a:lnSpc>
              <a:spcPct val="100000"/>
            </a:lnSpc>
            <a:spcBef>
              <a:spcPct val="0"/>
            </a:spcBef>
            <a:spcAft>
              <a:spcPct val="35000"/>
            </a:spcAft>
            <a:buNone/>
          </a:pPr>
          <a:r>
            <a:rPr lang="en-GB" sz="1700" kern="1200" dirty="0"/>
            <a:t>Formal and informal knowledge.  </a:t>
          </a:r>
          <a:endParaRPr lang="en-US" sz="1700" kern="1200" dirty="0"/>
        </a:p>
      </dsp:txBody>
      <dsp:txXfrm>
        <a:off x="3413023" y="1875690"/>
        <a:ext cx="2775149" cy="720000"/>
      </dsp:txXfrm>
    </dsp:sp>
    <dsp:sp modelId="{63DF3D1D-55A1-48D1-8210-1F0C6157FC59}">
      <dsp:nvSpPr>
        <dsp:cNvPr id="0" name=""/>
        <dsp:cNvSpPr/>
      </dsp:nvSpPr>
      <dsp:spPr>
        <a:xfrm>
          <a:off x="7436990" y="279192"/>
          <a:ext cx="1248817" cy="12488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7E36795-7321-47FB-A342-1F57D31D40C7}">
      <dsp:nvSpPr>
        <dsp:cNvPr id="0" name=""/>
        <dsp:cNvSpPr/>
      </dsp:nvSpPr>
      <dsp:spPr>
        <a:xfrm>
          <a:off x="6673824" y="1875690"/>
          <a:ext cx="277514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GB" sz="1700" kern="1200" dirty="0"/>
            <a:t>Knowledge ‘</a:t>
          </a:r>
          <a:r>
            <a:rPr lang="en-GB" sz="1700" b="1" kern="1200" dirty="0"/>
            <a:t>of’</a:t>
          </a:r>
          <a:r>
            <a:rPr lang="en-GB" sz="1700" kern="1200" dirty="0"/>
            <a:t> music- Intuitive and supervisory knowledge.  </a:t>
          </a:r>
          <a:endParaRPr lang="en-US" sz="1700" kern="1200" dirty="0"/>
        </a:p>
      </dsp:txBody>
      <dsp:txXfrm>
        <a:off x="6673824" y="1875690"/>
        <a:ext cx="2775149"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B31E1-BE37-44EB-8CE3-4FD751B855A1}">
      <dsp:nvSpPr>
        <dsp:cNvPr id="0" name=""/>
        <dsp:cNvSpPr/>
      </dsp:nvSpPr>
      <dsp:spPr>
        <a:xfrm>
          <a:off x="0" y="3724484"/>
          <a:ext cx="1278872" cy="1222458"/>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953" tIns="241808" rIns="90953" bIns="241808" numCol="1" spcCol="1270" anchor="ctr" anchorCtr="0">
          <a:noAutofit/>
        </a:bodyPr>
        <a:lstStyle/>
        <a:p>
          <a:pPr marL="0" lvl="0" indent="0" algn="ctr" defTabSz="1511300">
            <a:lnSpc>
              <a:spcPct val="90000"/>
            </a:lnSpc>
            <a:spcBef>
              <a:spcPct val="0"/>
            </a:spcBef>
            <a:spcAft>
              <a:spcPct val="35000"/>
            </a:spcAft>
            <a:buNone/>
          </a:pPr>
          <a:r>
            <a:rPr lang="en-US" sz="3400" kern="1200"/>
            <a:t>Step 3</a:t>
          </a:r>
        </a:p>
      </dsp:txBody>
      <dsp:txXfrm>
        <a:off x="0" y="3724484"/>
        <a:ext cx="1278872" cy="1222458"/>
      </dsp:txXfrm>
    </dsp:sp>
    <dsp:sp modelId="{9F7B73E8-8ED0-47AC-80AA-A964030164D5}">
      <dsp:nvSpPr>
        <dsp:cNvPr id="0" name=""/>
        <dsp:cNvSpPr/>
      </dsp:nvSpPr>
      <dsp:spPr>
        <a:xfrm>
          <a:off x="1278872" y="3724484"/>
          <a:ext cx="3836618" cy="1222458"/>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825" tIns="215900" rIns="77825" bIns="215900" numCol="1" spcCol="1270" anchor="t" anchorCtr="0">
          <a:noAutofit/>
        </a:bodyPr>
        <a:lstStyle/>
        <a:p>
          <a:pPr marL="0" lvl="0" indent="0" algn="l" defTabSz="755650">
            <a:lnSpc>
              <a:spcPct val="90000"/>
            </a:lnSpc>
            <a:spcBef>
              <a:spcPct val="0"/>
            </a:spcBef>
            <a:spcAft>
              <a:spcPct val="35000"/>
            </a:spcAft>
            <a:buNone/>
          </a:pPr>
          <a:r>
            <a:rPr lang="en-US" sz="1700" kern="1200"/>
            <a:t>Step 3 </a:t>
          </a:r>
        </a:p>
        <a:p>
          <a:pPr marL="114300" lvl="1" indent="-114300" algn="l" defTabSz="577850">
            <a:lnSpc>
              <a:spcPct val="90000"/>
            </a:lnSpc>
            <a:spcBef>
              <a:spcPct val="0"/>
            </a:spcBef>
            <a:spcAft>
              <a:spcPct val="15000"/>
            </a:spcAft>
            <a:buChar char="•"/>
          </a:pPr>
          <a:r>
            <a:rPr lang="en-US" sz="1300" kern="1200" dirty="0"/>
            <a:t>Assessment to find out if Learning Aims have been met. </a:t>
          </a:r>
        </a:p>
      </dsp:txBody>
      <dsp:txXfrm>
        <a:off x="1278872" y="3724484"/>
        <a:ext cx="3836618" cy="1222458"/>
      </dsp:txXfrm>
    </dsp:sp>
    <dsp:sp modelId="{5491DA1F-527C-4D11-A592-4169DE2E3407}">
      <dsp:nvSpPr>
        <dsp:cNvPr id="0" name=""/>
        <dsp:cNvSpPr/>
      </dsp:nvSpPr>
      <dsp:spPr>
        <a:xfrm rot="10800000">
          <a:off x="0" y="1862679"/>
          <a:ext cx="1278872" cy="1880141"/>
        </a:xfrm>
        <a:prstGeom prst="upArrowCallout">
          <a:avLst>
            <a:gd name="adj1" fmla="val 5000"/>
            <a:gd name="adj2" fmla="val 10000"/>
            <a:gd name="adj3" fmla="val 15000"/>
            <a:gd name="adj4" fmla="val 64977"/>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953" tIns="241808" rIns="90953" bIns="241808" numCol="1" spcCol="1270" anchor="ctr" anchorCtr="0">
          <a:noAutofit/>
        </a:bodyPr>
        <a:lstStyle/>
        <a:p>
          <a:pPr marL="0" lvl="0" indent="0" algn="ctr" defTabSz="1511300">
            <a:lnSpc>
              <a:spcPct val="90000"/>
            </a:lnSpc>
            <a:spcBef>
              <a:spcPct val="0"/>
            </a:spcBef>
            <a:spcAft>
              <a:spcPct val="35000"/>
            </a:spcAft>
            <a:buNone/>
          </a:pPr>
          <a:r>
            <a:rPr lang="en-US" sz="3400" kern="1200"/>
            <a:t>Step 2</a:t>
          </a:r>
        </a:p>
      </dsp:txBody>
      <dsp:txXfrm rot="-10800000">
        <a:off x="0" y="1862679"/>
        <a:ext cx="1278872" cy="1222092"/>
      </dsp:txXfrm>
    </dsp:sp>
    <dsp:sp modelId="{77775844-348A-495F-863E-83BF07EF5E72}">
      <dsp:nvSpPr>
        <dsp:cNvPr id="0" name=""/>
        <dsp:cNvSpPr/>
      </dsp:nvSpPr>
      <dsp:spPr>
        <a:xfrm>
          <a:off x="1278872" y="1862679"/>
          <a:ext cx="3836618" cy="1222092"/>
        </a:xfrm>
        <a:prstGeom prst="rect">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825" tIns="215900" rIns="77825" bIns="215900" numCol="1" spcCol="1270" anchor="t" anchorCtr="0">
          <a:noAutofit/>
        </a:bodyPr>
        <a:lstStyle/>
        <a:p>
          <a:pPr marL="0" lvl="0" indent="0" algn="l" defTabSz="755650">
            <a:lnSpc>
              <a:spcPct val="90000"/>
            </a:lnSpc>
            <a:spcBef>
              <a:spcPct val="0"/>
            </a:spcBef>
            <a:spcAft>
              <a:spcPct val="35000"/>
            </a:spcAft>
            <a:buNone/>
          </a:pPr>
          <a:r>
            <a:rPr lang="en-US" sz="1700" kern="1200"/>
            <a:t>Step 2</a:t>
          </a:r>
        </a:p>
        <a:p>
          <a:pPr marL="114300" lvl="1" indent="-114300" algn="l" defTabSz="577850">
            <a:lnSpc>
              <a:spcPct val="90000"/>
            </a:lnSpc>
            <a:spcBef>
              <a:spcPct val="0"/>
            </a:spcBef>
            <a:spcAft>
              <a:spcPct val="15000"/>
            </a:spcAft>
            <a:buChar char="•"/>
          </a:pPr>
          <a:r>
            <a:rPr lang="en-US" sz="1300" kern="1200" dirty="0"/>
            <a:t>Teaching strategies adopted that are aimed at helping children to achieve observable Learning Aims</a:t>
          </a:r>
        </a:p>
      </dsp:txBody>
      <dsp:txXfrm>
        <a:off x="1278872" y="1862679"/>
        <a:ext cx="3836618" cy="1222092"/>
      </dsp:txXfrm>
    </dsp:sp>
    <dsp:sp modelId="{C98633ED-77E1-4F44-B9D0-0026D97224D8}">
      <dsp:nvSpPr>
        <dsp:cNvPr id="0" name=""/>
        <dsp:cNvSpPr/>
      </dsp:nvSpPr>
      <dsp:spPr>
        <a:xfrm rot="10800000">
          <a:off x="0" y="874"/>
          <a:ext cx="1278872" cy="1880141"/>
        </a:xfrm>
        <a:prstGeom prst="upArrowCallout">
          <a:avLst>
            <a:gd name="adj1" fmla="val 5000"/>
            <a:gd name="adj2" fmla="val 10000"/>
            <a:gd name="adj3" fmla="val 15000"/>
            <a:gd name="adj4" fmla="val 64977"/>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953" tIns="241808" rIns="90953" bIns="241808" numCol="1" spcCol="1270" anchor="ctr" anchorCtr="0">
          <a:noAutofit/>
        </a:bodyPr>
        <a:lstStyle/>
        <a:p>
          <a:pPr marL="0" lvl="0" indent="0" algn="ctr" defTabSz="1511300">
            <a:lnSpc>
              <a:spcPct val="90000"/>
            </a:lnSpc>
            <a:spcBef>
              <a:spcPct val="0"/>
            </a:spcBef>
            <a:spcAft>
              <a:spcPct val="35000"/>
            </a:spcAft>
            <a:buNone/>
          </a:pPr>
          <a:r>
            <a:rPr lang="en-US" sz="3400" kern="1200"/>
            <a:t>Step 1</a:t>
          </a:r>
        </a:p>
      </dsp:txBody>
      <dsp:txXfrm rot="-10800000">
        <a:off x="0" y="874"/>
        <a:ext cx="1278872" cy="1222092"/>
      </dsp:txXfrm>
    </dsp:sp>
    <dsp:sp modelId="{47683279-E759-421A-89A8-D9A324B4893C}">
      <dsp:nvSpPr>
        <dsp:cNvPr id="0" name=""/>
        <dsp:cNvSpPr/>
      </dsp:nvSpPr>
      <dsp:spPr>
        <a:xfrm>
          <a:off x="1252246" y="874"/>
          <a:ext cx="3836618" cy="1222092"/>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825" tIns="215900" rIns="77825" bIns="215900" numCol="1" spcCol="1270" anchor="t" anchorCtr="0">
          <a:noAutofit/>
        </a:bodyPr>
        <a:lstStyle/>
        <a:p>
          <a:pPr marL="0" lvl="0" indent="0" algn="l" defTabSz="755650">
            <a:lnSpc>
              <a:spcPct val="90000"/>
            </a:lnSpc>
            <a:spcBef>
              <a:spcPct val="0"/>
            </a:spcBef>
            <a:spcAft>
              <a:spcPct val="35000"/>
            </a:spcAft>
            <a:buNone/>
          </a:pPr>
          <a:r>
            <a:rPr lang="en-US" sz="1700" kern="1200"/>
            <a:t>Step 1</a:t>
          </a:r>
        </a:p>
        <a:p>
          <a:pPr marL="114300" lvl="1" indent="-114300" algn="l" defTabSz="577850">
            <a:lnSpc>
              <a:spcPct val="90000"/>
            </a:lnSpc>
            <a:spcBef>
              <a:spcPct val="0"/>
            </a:spcBef>
            <a:spcAft>
              <a:spcPct val="15000"/>
            </a:spcAft>
            <a:buChar char="•"/>
          </a:pPr>
          <a:r>
            <a:rPr lang="en-US" sz="1300" kern="1200" dirty="0"/>
            <a:t>Defined, predicted and observable  Learning Aims (Includes differentiation)</a:t>
          </a:r>
        </a:p>
      </dsp:txBody>
      <dsp:txXfrm>
        <a:off x="1252246" y="874"/>
        <a:ext cx="3836618" cy="12220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7BCEBF-0222-4723-9995-AE0EF3136F08}">
      <dsp:nvSpPr>
        <dsp:cNvPr id="0" name=""/>
        <dsp:cNvSpPr/>
      </dsp:nvSpPr>
      <dsp:spPr>
        <a:xfrm>
          <a:off x="0" y="17363"/>
          <a:ext cx="6245265" cy="17901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Music is central to almost all children and young people’s lives</a:t>
          </a:r>
          <a:endParaRPr lang="en-US" sz="3200" kern="1200"/>
        </a:p>
      </dsp:txBody>
      <dsp:txXfrm>
        <a:off x="87385" y="104748"/>
        <a:ext cx="6070495" cy="1615330"/>
      </dsp:txXfrm>
    </dsp:sp>
    <dsp:sp modelId="{F979F323-19BC-49AE-9522-F1FD712744EA}">
      <dsp:nvSpPr>
        <dsp:cNvPr id="0" name=""/>
        <dsp:cNvSpPr/>
      </dsp:nvSpPr>
      <dsp:spPr>
        <a:xfrm>
          <a:off x="0" y="1899623"/>
          <a:ext cx="6245265" cy="179010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t>Music is used to think and communicate through musical gestures and music structures. </a:t>
          </a:r>
          <a:endParaRPr lang="en-US" sz="3200" kern="1200" dirty="0"/>
        </a:p>
      </dsp:txBody>
      <dsp:txXfrm>
        <a:off x="87385" y="1987008"/>
        <a:ext cx="6070495" cy="1615330"/>
      </dsp:txXfrm>
    </dsp:sp>
    <dsp:sp modelId="{369DF512-A85C-4DA5-B696-617390A2FE13}">
      <dsp:nvSpPr>
        <dsp:cNvPr id="0" name=""/>
        <dsp:cNvSpPr/>
      </dsp:nvSpPr>
      <dsp:spPr>
        <a:xfrm>
          <a:off x="0" y="3781883"/>
          <a:ext cx="6245265" cy="179010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Being ‘fluent’ in music: being able to ‘share, produce and collaborate’ through music. </a:t>
          </a:r>
          <a:endParaRPr lang="en-US" sz="3200" kern="1200"/>
        </a:p>
      </dsp:txBody>
      <dsp:txXfrm>
        <a:off x="87385" y="3869268"/>
        <a:ext cx="6070495" cy="161533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C3AF8E-7E9F-45BF-8EE8-3D1FFC9CF453}">
      <dsp:nvSpPr>
        <dsp:cNvPr id="0" name=""/>
        <dsp:cNvSpPr/>
      </dsp:nvSpPr>
      <dsp:spPr>
        <a:xfrm>
          <a:off x="0" y="22392"/>
          <a:ext cx="6513603" cy="58406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GB" sz="3900" kern="1200" dirty="0"/>
            <a:t>an integrated approach to musical learning: performing, composing and listening are brought together rather than pulled apart- allows different pupils to excel in different ways but within the same musical encounter .</a:t>
          </a:r>
          <a:endParaRPr lang="en-US" sz="3900" kern="1200" dirty="0"/>
        </a:p>
      </dsp:txBody>
      <dsp:txXfrm>
        <a:off x="285117" y="307509"/>
        <a:ext cx="5943369" cy="527040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6"/>
          </a:xfrm>
          <a:prstGeom prst="rect">
            <a:avLst/>
          </a:prstGeom>
        </p:spPr>
        <p:txBody>
          <a:bodyPr vert="horz" lIns="95560" tIns="47780" rIns="95560" bIns="47780" rtlCol="0"/>
          <a:lstStyle>
            <a:lvl1pPr algn="l">
              <a:defRPr sz="1300"/>
            </a:lvl1pPr>
          </a:lstStyle>
          <a:p>
            <a:endParaRPr lang="en-GB"/>
          </a:p>
        </p:txBody>
      </p:sp>
      <p:sp>
        <p:nvSpPr>
          <p:cNvPr id="3" name="Date Placeholder 2"/>
          <p:cNvSpPr>
            <a:spLocks noGrp="1"/>
          </p:cNvSpPr>
          <p:nvPr>
            <p:ph type="dt" idx="1"/>
          </p:nvPr>
        </p:nvSpPr>
        <p:spPr>
          <a:xfrm>
            <a:off x="3850443" y="0"/>
            <a:ext cx="2945659" cy="498136"/>
          </a:xfrm>
          <a:prstGeom prst="rect">
            <a:avLst/>
          </a:prstGeom>
        </p:spPr>
        <p:txBody>
          <a:bodyPr vert="horz" lIns="95560" tIns="47780" rIns="95560" bIns="47780" rtlCol="0"/>
          <a:lstStyle>
            <a:lvl1pPr algn="r">
              <a:defRPr sz="1300"/>
            </a:lvl1pPr>
          </a:lstStyle>
          <a:p>
            <a:fld id="{1853CF63-F16D-496F-ACE2-5D8EFA1FE1F3}" type="datetimeFigureOut">
              <a:rPr lang="en-GB" smtClean="0"/>
              <a:t>14/09/2025</a:t>
            </a:fld>
            <a:endParaRPr lang="en-GB"/>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5560" tIns="47780" rIns="95560" bIns="47780" rtlCol="0" anchor="ctr"/>
          <a:lstStyle/>
          <a:p>
            <a:endParaRPr lang="en-GB"/>
          </a:p>
        </p:txBody>
      </p:sp>
      <p:sp>
        <p:nvSpPr>
          <p:cNvPr id="5" name="Notes Placeholder 4"/>
          <p:cNvSpPr>
            <a:spLocks noGrp="1"/>
          </p:cNvSpPr>
          <p:nvPr>
            <p:ph type="body" sz="quarter" idx="3"/>
          </p:nvPr>
        </p:nvSpPr>
        <p:spPr>
          <a:xfrm>
            <a:off x="679768" y="4777959"/>
            <a:ext cx="5438140" cy="3909238"/>
          </a:xfrm>
          <a:prstGeom prst="rect">
            <a:avLst/>
          </a:prstGeom>
        </p:spPr>
        <p:txBody>
          <a:bodyPr vert="horz" lIns="95560" tIns="47780" rIns="95560" bIns="477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2"/>
            <a:ext cx="2945659" cy="498135"/>
          </a:xfrm>
          <a:prstGeom prst="rect">
            <a:avLst/>
          </a:prstGeom>
        </p:spPr>
        <p:txBody>
          <a:bodyPr vert="horz" lIns="95560" tIns="47780" rIns="95560" bIns="47780" rtlCol="0" anchor="b"/>
          <a:lstStyle>
            <a:lvl1pPr algn="l">
              <a:defRPr sz="1300"/>
            </a:lvl1pPr>
          </a:lstStyle>
          <a:p>
            <a:endParaRPr lang="en-GB"/>
          </a:p>
        </p:txBody>
      </p:sp>
      <p:sp>
        <p:nvSpPr>
          <p:cNvPr id="7" name="Slide Number Placeholder 6"/>
          <p:cNvSpPr>
            <a:spLocks noGrp="1"/>
          </p:cNvSpPr>
          <p:nvPr>
            <p:ph type="sldNum" sz="quarter" idx="5"/>
          </p:nvPr>
        </p:nvSpPr>
        <p:spPr>
          <a:xfrm>
            <a:off x="3850443" y="9430092"/>
            <a:ext cx="2945659" cy="498135"/>
          </a:xfrm>
          <a:prstGeom prst="rect">
            <a:avLst/>
          </a:prstGeom>
        </p:spPr>
        <p:txBody>
          <a:bodyPr vert="horz" lIns="95560" tIns="47780" rIns="95560" bIns="47780" rtlCol="0" anchor="b"/>
          <a:lstStyle>
            <a:lvl1pPr algn="r">
              <a:defRPr sz="1300"/>
            </a:lvl1pPr>
          </a:lstStyle>
          <a:p>
            <a:fld id="{364736DD-0540-4D8F-A143-EA2455B91293}" type="slidenum">
              <a:rPr lang="en-GB" smtClean="0"/>
              <a:t>‹#›</a:t>
            </a:fld>
            <a:endParaRPr lang="en-GB"/>
          </a:p>
        </p:txBody>
      </p:sp>
    </p:spTree>
    <p:extLst>
      <p:ext uri="{BB962C8B-B14F-4D97-AF65-F5344CB8AC3E}">
        <p14:creationId xmlns:p14="http://schemas.microsoft.com/office/powerpoint/2010/main" val="2887208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592">
              <a:defRPr/>
            </a:pPr>
            <a:r>
              <a:rPr lang="en-GB" dirty="0"/>
              <a:t>Knowledge of music is difficult but we all as musicians know how important it is- music that we are inside and music that is inside us. BUT music education has a particular propensity to ‘default’ to knowledge about or knowledge how. So that assessment then becomes about propositional knowledge or practical knowledge. They also become separated out in assessments</a:t>
            </a:r>
          </a:p>
          <a:p>
            <a:endParaRPr lang="en-GB" dirty="0"/>
          </a:p>
        </p:txBody>
      </p:sp>
      <p:sp>
        <p:nvSpPr>
          <p:cNvPr id="4" name="Slide Number Placeholder 3"/>
          <p:cNvSpPr>
            <a:spLocks noGrp="1"/>
          </p:cNvSpPr>
          <p:nvPr>
            <p:ph type="sldNum" sz="quarter" idx="5"/>
          </p:nvPr>
        </p:nvSpPr>
        <p:spPr/>
        <p:txBody>
          <a:bodyPr/>
          <a:lstStyle/>
          <a:p>
            <a:pPr defTabSz="477796">
              <a:defRPr/>
            </a:pPr>
            <a:fld id="{2E26A7EC-CC30-46AF-909E-BF946D7D15A5}" type="slidenum">
              <a:rPr lang="en-GB">
                <a:solidFill>
                  <a:prstClr val="black"/>
                </a:solidFill>
                <a:latin typeface="Calibri" panose="020F0502020204030204"/>
              </a:rPr>
              <a:pPr defTabSz="477796">
                <a:defRPr/>
              </a:pPr>
              <a:t>17</a:t>
            </a:fld>
            <a:endParaRPr lang="en-GB">
              <a:solidFill>
                <a:prstClr val="black"/>
              </a:solidFill>
              <a:latin typeface="Calibri" panose="020F0502020204030204"/>
            </a:endParaRPr>
          </a:p>
        </p:txBody>
      </p:sp>
    </p:spTree>
    <p:extLst>
      <p:ext uri="{BB962C8B-B14F-4D97-AF65-F5344CB8AC3E}">
        <p14:creationId xmlns:p14="http://schemas.microsoft.com/office/powerpoint/2010/main" val="142527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477796">
              <a:defRPr/>
            </a:pPr>
            <a:fld id="{2E26A7EC-CC30-46AF-909E-BF946D7D15A5}" type="slidenum">
              <a:rPr lang="en-GB">
                <a:solidFill>
                  <a:prstClr val="black"/>
                </a:solidFill>
                <a:latin typeface="Calibri" panose="020F0502020204030204"/>
              </a:rPr>
              <a:pPr defTabSz="477796">
                <a:defRPr/>
              </a:pPr>
              <a:t>18</a:t>
            </a:fld>
            <a:endParaRPr lang="en-GB">
              <a:solidFill>
                <a:prstClr val="black"/>
              </a:solidFill>
              <a:latin typeface="Calibri" panose="020F0502020204030204"/>
            </a:endParaRPr>
          </a:p>
        </p:txBody>
      </p:sp>
    </p:spTree>
    <p:extLst>
      <p:ext uri="{BB962C8B-B14F-4D97-AF65-F5344CB8AC3E}">
        <p14:creationId xmlns:p14="http://schemas.microsoft.com/office/powerpoint/2010/main" val="1658252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477796">
              <a:defRPr/>
            </a:pPr>
            <a:fld id="{2E26A7EC-CC30-46AF-909E-BF946D7D15A5}" type="slidenum">
              <a:rPr lang="en-GB">
                <a:solidFill>
                  <a:prstClr val="black"/>
                </a:solidFill>
                <a:latin typeface="Calibri" panose="020F0502020204030204"/>
              </a:rPr>
              <a:pPr defTabSz="477796">
                <a:defRPr/>
              </a:pPr>
              <a:t>20</a:t>
            </a:fld>
            <a:endParaRPr lang="en-GB">
              <a:solidFill>
                <a:prstClr val="black"/>
              </a:solidFill>
              <a:latin typeface="Calibri" panose="020F0502020204030204"/>
            </a:endParaRPr>
          </a:p>
        </p:txBody>
      </p:sp>
    </p:spTree>
    <p:extLst>
      <p:ext uri="{BB962C8B-B14F-4D97-AF65-F5344CB8AC3E}">
        <p14:creationId xmlns:p14="http://schemas.microsoft.com/office/powerpoint/2010/main" val="1844697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Embodied knowledge leads to musical fluency</a:t>
            </a:r>
          </a:p>
        </p:txBody>
      </p:sp>
      <p:sp>
        <p:nvSpPr>
          <p:cNvPr id="4" name="Slide Number Placeholder 3"/>
          <p:cNvSpPr>
            <a:spLocks noGrp="1"/>
          </p:cNvSpPr>
          <p:nvPr>
            <p:ph type="sldNum" sz="quarter" idx="5"/>
          </p:nvPr>
        </p:nvSpPr>
        <p:spPr/>
        <p:txBody>
          <a:bodyPr/>
          <a:lstStyle/>
          <a:p>
            <a:pPr defTabSz="477796"/>
            <a:fld id="{2E26A7EC-CC30-46AF-909E-BF946D7D15A5}" type="slidenum">
              <a:rPr lang="en-GB" sz="1400">
                <a:solidFill>
                  <a:prstClr val="black"/>
                </a:solidFill>
                <a:latin typeface="Calibri" panose="020F0502020204030204"/>
              </a:rPr>
              <a:pPr defTabSz="477796"/>
              <a:t>42</a:t>
            </a:fld>
            <a:endParaRPr lang="en-GB" sz="1400">
              <a:solidFill>
                <a:prstClr val="black"/>
              </a:solidFill>
              <a:latin typeface="Calibri" panose="020F0502020204030204"/>
            </a:endParaRPr>
          </a:p>
        </p:txBody>
      </p:sp>
    </p:spTree>
    <p:extLst>
      <p:ext uri="{BB962C8B-B14F-4D97-AF65-F5344CB8AC3E}">
        <p14:creationId xmlns:p14="http://schemas.microsoft.com/office/powerpoint/2010/main" val="1207976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Want to now discussing how </a:t>
            </a:r>
            <a:r>
              <a:rPr lang="en-GB" dirty="0" err="1"/>
              <a:t>inportnat</a:t>
            </a:r>
            <a:r>
              <a:rPr lang="en-GB"/>
              <a:t> ideologies are</a:t>
            </a:r>
            <a:endParaRPr lang="en-GB" dirty="0"/>
          </a:p>
        </p:txBody>
      </p:sp>
      <p:sp>
        <p:nvSpPr>
          <p:cNvPr id="4" name="Slide Number Placeholder 3"/>
          <p:cNvSpPr>
            <a:spLocks noGrp="1"/>
          </p:cNvSpPr>
          <p:nvPr>
            <p:ph type="sldNum" sz="quarter" idx="5"/>
          </p:nvPr>
        </p:nvSpPr>
        <p:spPr/>
        <p:txBody>
          <a:bodyPr/>
          <a:lstStyle/>
          <a:p>
            <a:pPr defTabSz="477796"/>
            <a:fld id="{2E26A7EC-CC30-46AF-909E-BF946D7D15A5}" type="slidenum">
              <a:rPr lang="en-GB" sz="1400">
                <a:solidFill>
                  <a:prstClr val="black"/>
                </a:solidFill>
                <a:latin typeface="Calibri" panose="020F0502020204030204"/>
              </a:rPr>
              <a:pPr defTabSz="477796"/>
              <a:t>43</a:t>
            </a:fld>
            <a:endParaRPr lang="en-GB" sz="1400">
              <a:solidFill>
                <a:prstClr val="black"/>
              </a:solidFill>
              <a:latin typeface="Calibri" panose="020F0502020204030204"/>
            </a:endParaRPr>
          </a:p>
        </p:txBody>
      </p:sp>
    </p:spTree>
    <p:extLst>
      <p:ext uri="{BB962C8B-B14F-4D97-AF65-F5344CB8AC3E}">
        <p14:creationId xmlns:p14="http://schemas.microsoft.com/office/powerpoint/2010/main" val="4009429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Problems with this is that learning not always observable; Other learning might take place; Learning takes place in different </a:t>
            </a:r>
            <a:r>
              <a:rPr lang="en-GB" dirty="0" err="1"/>
              <a:t>placesxd</a:t>
            </a:r>
            <a:endParaRPr lang="en-GB" dirty="0"/>
          </a:p>
        </p:txBody>
      </p:sp>
      <p:sp>
        <p:nvSpPr>
          <p:cNvPr id="4" name="Slide Number Placeholder 3"/>
          <p:cNvSpPr>
            <a:spLocks noGrp="1"/>
          </p:cNvSpPr>
          <p:nvPr>
            <p:ph type="sldNum" sz="quarter" idx="5"/>
          </p:nvPr>
        </p:nvSpPr>
        <p:spPr/>
        <p:txBody>
          <a:bodyPr/>
          <a:lstStyle/>
          <a:p>
            <a:pPr defTabSz="955592"/>
            <a:fld id="{007E65ED-56B5-4932-BD49-8FA780314391}" type="slidenum">
              <a:rPr lang="en-GB" sz="1400">
                <a:solidFill>
                  <a:prstClr val="black"/>
                </a:solidFill>
                <a:latin typeface="Calibri" panose="020F0502020204030204"/>
              </a:rPr>
              <a:pPr defTabSz="955592"/>
              <a:t>45</a:t>
            </a:fld>
            <a:endParaRPr lang="en-GB" sz="1400">
              <a:solidFill>
                <a:prstClr val="black"/>
              </a:solidFill>
              <a:latin typeface="Calibri" panose="020F0502020204030204"/>
            </a:endParaRPr>
          </a:p>
        </p:txBody>
      </p:sp>
    </p:spTree>
    <p:extLst>
      <p:ext uri="{BB962C8B-B14F-4D97-AF65-F5344CB8AC3E}">
        <p14:creationId xmlns:p14="http://schemas.microsoft.com/office/powerpoint/2010/main" val="245575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F58D-B62B-40BB-83AA-9D07CFC4ED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AC06D3-F571-4213-A2A4-6A1915120C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A10580-AD31-4B8F-8448-55A666AC1725}"/>
              </a:ext>
            </a:extLst>
          </p:cNvPr>
          <p:cNvSpPr>
            <a:spLocks noGrp="1"/>
          </p:cNvSpPr>
          <p:nvPr>
            <p:ph type="dt" sz="half" idx="10"/>
          </p:nvPr>
        </p:nvSpPr>
        <p:spPr/>
        <p:txBody>
          <a:bodyPr/>
          <a:lstStyle/>
          <a:p>
            <a:fld id="{0DAF61AA-5A98-4049-A93E-477E5505141A}" type="datetimeFigureOut">
              <a:rPr lang="en-US" smtClean="0"/>
              <a:t>9/14/2025</a:t>
            </a:fld>
            <a:endParaRPr lang="en-US" dirty="0"/>
          </a:p>
        </p:txBody>
      </p:sp>
      <p:sp>
        <p:nvSpPr>
          <p:cNvPr id="5" name="Footer Placeholder 4">
            <a:extLst>
              <a:ext uri="{FF2B5EF4-FFF2-40B4-BE49-F238E27FC236}">
                <a16:creationId xmlns:a16="http://schemas.microsoft.com/office/drawing/2014/main" id="{15EC99C8-515A-4FEA-9CD2-6D0BF46CF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72AF1B-1868-4C05-B6C3-9EBF29A50AD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159789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170B0-C1C5-4976-80E8-6B4F90EB36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7593EE-493E-4BCE-8992-24CA63E1E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0919F-FDDD-42FB-8422-A0665D558D00}"/>
              </a:ext>
            </a:extLst>
          </p:cNvPr>
          <p:cNvSpPr>
            <a:spLocks noGrp="1"/>
          </p:cNvSpPr>
          <p:nvPr>
            <p:ph type="dt" sz="half" idx="10"/>
          </p:nvPr>
        </p:nvSpPr>
        <p:spPr/>
        <p:txBody>
          <a:bodyPr/>
          <a:lstStyle/>
          <a:p>
            <a:fld id="{0DAF61AA-5A98-4049-A93E-477E5505141A}" type="datetimeFigureOut">
              <a:rPr lang="en-US" smtClean="0"/>
              <a:t>9/14/2025</a:t>
            </a:fld>
            <a:endParaRPr lang="en-US"/>
          </a:p>
        </p:txBody>
      </p:sp>
      <p:sp>
        <p:nvSpPr>
          <p:cNvPr id="5" name="Footer Placeholder 4">
            <a:extLst>
              <a:ext uri="{FF2B5EF4-FFF2-40B4-BE49-F238E27FC236}">
                <a16:creationId xmlns:a16="http://schemas.microsoft.com/office/drawing/2014/main" id="{A216D38A-35F8-4667-A1F4-49644471E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9CC230-78B7-487B-9C95-CB00868F6F1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977117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4CB826-D9AA-4689-B8C0-38D999F0D0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1F1CDD-16FB-45E0-9887-24374C5676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846397-BBD2-4426-B1F5-FD6EA3CDC866}"/>
              </a:ext>
            </a:extLst>
          </p:cNvPr>
          <p:cNvSpPr>
            <a:spLocks noGrp="1"/>
          </p:cNvSpPr>
          <p:nvPr>
            <p:ph type="dt" sz="half" idx="10"/>
          </p:nvPr>
        </p:nvSpPr>
        <p:spPr/>
        <p:txBody>
          <a:bodyPr/>
          <a:lstStyle/>
          <a:p>
            <a:fld id="{0DAF61AA-5A98-4049-A93E-477E5505141A}" type="datetimeFigureOut">
              <a:rPr lang="en-US" smtClean="0"/>
              <a:t>9/14/2025</a:t>
            </a:fld>
            <a:endParaRPr lang="en-US"/>
          </a:p>
        </p:txBody>
      </p:sp>
      <p:sp>
        <p:nvSpPr>
          <p:cNvPr id="5" name="Footer Placeholder 4">
            <a:extLst>
              <a:ext uri="{FF2B5EF4-FFF2-40B4-BE49-F238E27FC236}">
                <a16:creationId xmlns:a16="http://schemas.microsoft.com/office/drawing/2014/main" id="{FDAB91E4-73D0-4ACD-8F54-00EE6FB1D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28C61-59FE-44D6-A7D6-AAD29223277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4082545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EA0C0817-A112-4847-8014-A94B7D2A4EA3}" type="datetime1">
              <a:rPr lang="en-US" smtClean="0"/>
              <a:t>9/14/2025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34B7E4EF-A1BD-40F4-AB7B-04F084DD991D}" type="slidenum">
              <a:rPr lang="en-US" smtClean="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6207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9614292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C646AA-F36E-4540-911D-FFFC0A0EF24A}" type="datetime1">
              <a:rPr lang="en-US" smtClean="0"/>
              <a:t>9/14/2025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577696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2262125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9/14/2025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91049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9/14/2025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36497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9/14/2025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1384000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8D12A6-918A-48BD-8CB9-CA713993B0EA}" type="datetime1">
              <a:rPr lang="en-US" smtClean="0"/>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65087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D384-B2C5-42A4-9774-A931C39BA5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8D736C-5FCC-43BC-B824-A90F2CC5D1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A3A50-B922-45BE-945D-7ED3EBD83F7C}"/>
              </a:ext>
            </a:extLst>
          </p:cNvPr>
          <p:cNvSpPr>
            <a:spLocks noGrp="1"/>
          </p:cNvSpPr>
          <p:nvPr>
            <p:ph type="dt" sz="half" idx="10"/>
          </p:nvPr>
        </p:nvSpPr>
        <p:spPr/>
        <p:txBody>
          <a:bodyPr/>
          <a:lstStyle/>
          <a:p>
            <a:fld id="{0DAF61AA-5A98-4049-A93E-477E5505141A}" type="datetimeFigureOut">
              <a:rPr lang="en-US" smtClean="0"/>
              <a:t>9/14/2025</a:t>
            </a:fld>
            <a:endParaRPr lang="en-US"/>
          </a:p>
        </p:txBody>
      </p:sp>
      <p:sp>
        <p:nvSpPr>
          <p:cNvPr id="5" name="Footer Placeholder 4">
            <a:extLst>
              <a:ext uri="{FF2B5EF4-FFF2-40B4-BE49-F238E27FC236}">
                <a16:creationId xmlns:a16="http://schemas.microsoft.com/office/drawing/2014/main" id="{64241F78-20DE-4D53-BB25-79E5C4E1A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43084-C669-4FDF-87D4-F22D36BB827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9347934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78CE86-875F-4587-BCF6-FA054AFC0D53}" type="datetime1">
              <a:rPr lang="en-US" smtClean="0"/>
              <a:pPr/>
              <a:t>9/14/2025</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027031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FA2B21-3FCD-4721-B95C-427943F61125}" type="datetime1">
              <a:rPr lang="en-US" smtClean="0"/>
              <a:t>9/14/2025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339434401"/>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9/14/2025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08258923"/>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9/14/2025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6799844"/>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9/14/2025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65962495"/>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9/14/2025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5044160"/>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FA2B21-3FCD-4721-B95C-427943F61125}" type="datetime1">
              <a:rPr lang="en-US" smtClean="0"/>
              <a:t>9/14/2025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9763684"/>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12168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0968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A0CD1-B59B-4F1C-ADFF-504AFCF322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3D1E42-C111-49D8-A554-F6D6B4DDD0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1FCEB-DEF5-41A3-A716-893424E0F720}"/>
              </a:ext>
            </a:extLst>
          </p:cNvPr>
          <p:cNvSpPr>
            <a:spLocks noGrp="1"/>
          </p:cNvSpPr>
          <p:nvPr>
            <p:ph type="dt" sz="half" idx="10"/>
          </p:nvPr>
        </p:nvSpPr>
        <p:spPr/>
        <p:txBody>
          <a:bodyPr/>
          <a:lstStyle/>
          <a:p>
            <a:fld id="{08D1EAA2-36C0-4485-9335-7BA7344D0442}" type="datetimeFigureOut">
              <a:rPr lang="en-GB" smtClean="0"/>
              <a:t>14/09/2025</a:t>
            </a:fld>
            <a:endParaRPr lang="en-GB"/>
          </a:p>
        </p:txBody>
      </p:sp>
      <p:sp>
        <p:nvSpPr>
          <p:cNvPr id="5" name="Footer Placeholder 4">
            <a:extLst>
              <a:ext uri="{FF2B5EF4-FFF2-40B4-BE49-F238E27FC236}">
                <a16:creationId xmlns:a16="http://schemas.microsoft.com/office/drawing/2014/main" id="{F3429B8D-444E-44D7-B011-3C4EC57C35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3FE8E7-E403-457C-8BC2-856DFB52B18D}"/>
              </a:ext>
            </a:extLst>
          </p:cNvPr>
          <p:cNvSpPr>
            <a:spLocks noGrp="1"/>
          </p:cNvSpPr>
          <p:nvPr>
            <p:ph type="sldNum" sz="quarter" idx="12"/>
          </p:nvPr>
        </p:nvSpPr>
        <p:spPr/>
        <p:txBody>
          <a:bodyPr/>
          <a:lstStyle/>
          <a:p>
            <a:fld id="{470344F9-D402-42D2-A075-9A2BBC136D15}" type="slidenum">
              <a:rPr lang="en-GB" smtClean="0"/>
              <a:t>‹#›</a:t>
            </a:fld>
            <a:endParaRPr lang="en-GB"/>
          </a:p>
        </p:txBody>
      </p:sp>
    </p:spTree>
    <p:extLst>
      <p:ext uri="{BB962C8B-B14F-4D97-AF65-F5344CB8AC3E}">
        <p14:creationId xmlns:p14="http://schemas.microsoft.com/office/powerpoint/2010/main" val="3014990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6C559-800C-489A-9174-7901F92B0D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42B5C3-320B-4CFD-B6A7-A28C7E435B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FCA372-3F42-4113-A73B-5FDCF93CB5BC}"/>
              </a:ext>
            </a:extLst>
          </p:cNvPr>
          <p:cNvSpPr>
            <a:spLocks noGrp="1"/>
          </p:cNvSpPr>
          <p:nvPr>
            <p:ph type="dt" sz="half" idx="10"/>
          </p:nvPr>
        </p:nvSpPr>
        <p:spPr/>
        <p:txBody>
          <a:bodyPr/>
          <a:lstStyle/>
          <a:p>
            <a:fld id="{0DAF61AA-5A98-4049-A93E-477E5505141A}" type="datetimeFigureOut">
              <a:rPr lang="en-US" smtClean="0"/>
              <a:t>9/14/2025</a:t>
            </a:fld>
            <a:endParaRPr lang="en-US"/>
          </a:p>
        </p:txBody>
      </p:sp>
      <p:sp>
        <p:nvSpPr>
          <p:cNvPr id="5" name="Footer Placeholder 4">
            <a:extLst>
              <a:ext uri="{FF2B5EF4-FFF2-40B4-BE49-F238E27FC236}">
                <a16:creationId xmlns:a16="http://schemas.microsoft.com/office/drawing/2014/main" id="{F0DA1197-0C78-4878-B086-5D206EA491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B83D8-FD42-44FF-AA20-944A519CC0B2}"/>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4565416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D5D4E-3A96-4CCB-AE32-78AFB3777FD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A36E90-787D-477E-B7CA-AF9FF4BFD7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F675621-B164-425A-A570-01FF80C66EE5}"/>
              </a:ext>
            </a:extLst>
          </p:cNvPr>
          <p:cNvSpPr>
            <a:spLocks noGrp="1"/>
          </p:cNvSpPr>
          <p:nvPr>
            <p:ph type="dt" sz="half" idx="10"/>
          </p:nvPr>
        </p:nvSpPr>
        <p:spPr/>
        <p:txBody>
          <a:bodyPr/>
          <a:lstStyle/>
          <a:p>
            <a:fld id="{08D1EAA2-36C0-4485-9335-7BA7344D0442}" type="datetimeFigureOut">
              <a:rPr lang="en-GB" smtClean="0"/>
              <a:t>14/09/2025</a:t>
            </a:fld>
            <a:endParaRPr lang="en-GB"/>
          </a:p>
        </p:txBody>
      </p:sp>
      <p:sp>
        <p:nvSpPr>
          <p:cNvPr id="5" name="Footer Placeholder 4">
            <a:extLst>
              <a:ext uri="{FF2B5EF4-FFF2-40B4-BE49-F238E27FC236}">
                <a16:creationId xmlns:a16="http://schemas.microsoft.com/office/drawing/2014/main" id="{F37C7C3B-BE40-4D30-A27D-79EF8AD585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05CDA4-14DD-4A18-8951-ACB3CE079148}"/>
              </a:ext>
            </a:extLst>
          </p:cNvPr>
          <p:cNvSpPr>
            <a:spLocks noGrp="1"/>
          </p:cNvSpPr>
          <p:nvPr>
            <p:ph type="sldNum" sz="quarter" idx="12"/>
          </p:nvPr>
        </p:nvSpPr>
        <p:spPr/>
        <p:txBody>
          <a:bodyPr/>
          <a:lstStyle/>
          <a:p>
            <a:fld id="{470344F9-D402-42D2-A075-9A2BBC136D15}" type="slidenum">
              <a:rPr lang="en-GB" smtClean="0"/>
              <a:t>‹#›</a:t>
            </a:fld>
            <a:endParaRPr lang="en-GB"/>
          </a:p>
        </p:txBody>
      </p:sp>
    </p:spTree>
    <p:extLst>
      <p:ext uri="{BB962C8B-B14F-4D97-AF65-F5344CB8AC3E}">
        <p14:creationId xmlns:p14="http://schemas.microsoft.com/office/powerpoint/2010/main" val="35579223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3FCFC-C0AB-44DF-9FC9-B6B74A8F7ED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76CE14A-859C-4A7E-B4D5-AEECEC3E93D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110521-7095-4DAA-8D16-59018DE028B0}"/>
              </a:ext>
            </a:extLst>
          </p:cNvPr>
          <p:cNvSpPr>
            <a:spLocks noGrp="1"/>
          </p:cNvSpPr>
          <p:nvPr>
            <p:ph type="dt" sz="half" idx="10"/>
          </p:nvPr>
        </p:nvSpPr>
        <p:spPr/>
        <p:txBody>
          <a:bodyPr/>
          <a:lstStyle/>
          <a:p>
            <a:fld id="{08D1EAA2-36C0-4485-9335-7BA7344D0442}" type="datetimeFigureOut">
              <a:rPr lang="en-GB" smtClean="0"/>
              <a:t>14/09/2025</a:t>
            </a:fld>
            <a:endParaRPr lang="en-GB"/>
          </a:p>
        </p:txBody>
      </p:sp>
      <p:sp>
        <p:nvSpPr>
          <p:cNvPr id="5" name="Footer Placeholder 4">
            <a:extLst>
              <a:ext uri="{FF2B5EF4-FFF2-40B4-BE49-F238E27FC236}">
                <a16:creationId xmlns:a16="http://schemas.microsoft.com/office/drawing/2014/main" id="{B6628B87-A512-475C-A937-94A199C34C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183A487-A3A9-4087-BB36-4F317B34555E}"/>
              </a:ext>
            </a:extLst>
          </p:cNvPr>
          <p:cNvSpPr>
            <a:spLocks noGrp="1"/>
          </p:cNvSpPr>
          <p:nvPr>
            <p:ph type="sldNum" sz="quarter" idx="12"/>
          </p:nvPr>
        </p:nvSpPr>
        <p:spPr/>
        <p:txBody>
          <a:bodyPr/>
          <a:lstStyle/>
          <a:p>
            <a:fld id="{470344F9-D402-42D2-A075-9A2BBC136D15}" type="slidenum">
              <a:rPr lang="en-GB" smtClean="0"/>
              <a:t>‹#›</a:t>
            </a:fld>
            <a:endParaRPr lang="en-GB"/>
          </a:p>
        </p:txBody>
      </p:sp>
    </p:spTree>
    <p:extLst>
      <p:ext uri="{BB962C8B-B14F-4D97-AF65-F5344CB8AC3E}">
        <p14:creationId xmlns:p14="http://schemas.microsoft.com/office/powerpoint/2010/main" val="11835443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7E0BB-A50E-46C9-A1E7-A3568E76A1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416AA0E-8B57-4193-B97A-197B8AC11D3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A3E49BC-C96A-446D-9E3D-C1D3149737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97B79FD-B854-40D8-B4C3-692BB2529317}"/>
              </a:ext>
            </a:extLst>
          </p:cNvPr>
          <p:cNvSpPr>
            <a:spLocks noGrp="1"/>
          </p:cNvSpPr>
          <p:nvPr>
            <p:ph type="dt" sz="half" idx="10"/>
          </p:nvPr>
        </p:nvSpPr>
        <p:spPr/>
        <p:txBody>
          <a:bodyPr/>
          <a:lstStyle/>
          <a:p>
            <a:fld id="{08D1EAA2-36C0-4485-9335-7BA7344D0442}" type="datetimeFigureOut">
              <a:rPr lang="en-GB" smtClean="0"/>
              <a:t>14/09/2025</a:t>
            </a:fld>
            <a:endParaRPr lang="en-GB"/>
          </a:p>
        </p:txBody>
      </p:sp>
      <p:sp>
        <p:nvSpPr>
          <p:cNvPr id="6" name="Footer Placeholder 5">
            <a:extLst>
              <a:ext uri="{FF2B5EF4-FFF2-40B4-BE49-F238E27FC236}">
                <a16:creationId xmlns:a16="http://schemas.microsoft.com/office/drawing/2014/main" id="{07328702-5439-4857-AC92-2134E79A04D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EF4F5D7-D65D-4F63-923A-AFF79007F82F}"/>
              </a:ext>
            </a:extLst>
          </p:cNvPr>
          <p:cNvSpPr>
            <a:spLocks noGrp="1"/>
          </p:cNvSpPr>
          <p:nvPr>
            <p:ph type="sldNum" sz="quarter" idx="12"/>
          </p:nvPr>
        </p:nvSpPr>
        <p:spPr/>
        <p:txBody>
          <a:bodyPr/>
          <a:lstStyle/>
          <a:p>
            <a:fld id="{470344F9-D402-42D2-A075-9A2BBC136D15}" type="slidenum">
              <a:rPr lang="en-GB" smtClean="0"/>
              <a:t>‹#›</a:t>
            </a:fld>
            <a:endParaRPr lang="en-GB"/>
          </a:p>
        </p:txBody>
      </p:sp>
    </p:spTree>
    <p:extLst>
      <p:ext uri="{BB962C8B-B14F-4D97-AF65-F5344CB8AC3E}">
        <p14:creationId xmlns:p14="http://schemas.microsoft.com/office/powerpoint/2010/main" val="15089935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154EA-B3CB-4AC7-94B9-09538241793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46F91A4-522A-4B57-B6CC-39C8DC14D5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93BDFB-993C-46D3-B68E-5027CDAD3A0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FCA2614-5FB9-421B-B418-2CDE5BDD01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50A7EE-5C92-4537-A055-8B63914BA2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9E2AD84-E007-47E9-ADA7-19BDDE95B8F1}"/>
              </a:ext>
            </a:extLst>
          </p:cNvPr>
          <p:cNvSpPr>
            <a:spLocks noGrp="1"/>
          </p:cNvSpPr>
          <p:nvPr>
            <p:ph type="dt" sz="half" idx="10"/>
          </p:nvPr>
        </p:nvSpPr>
        <p:spPr/>
        <p:txBody>
          <a:bodyPr/>
          <a:lstStyle/>
          <a:p>
            <a:fld id="{08D1EAA2-36C0-4485-9335-7BA7344D0442}" type="datetimeFigureOut">
              <a:rPr lang="en-GB" smtClean="0"/>
              <a:t>14/09/2025</a:t>
            </a:fld>
            <a:endParaRPr lang="en-GB"/>
          </a:p>
        </p:txBody>
      </p:sp>
      <p:sp>
        <p:nvSpPr>
          <p:cNvPr id="8" name="Footer Placeholder 7">
            <a:extLst>
              <a:ext uri="{FF2B5EF4-FFF2-40B4-BE49-F238E27FC236}">
                <a16:creationId xmlns:a16="http://schemas.microsoft.com/office/drawing/2014/main" id="{C5D80163-3E32-4773-8C0C-706A65D01FE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2FCCC17-DB56-477B-AA26-FFAEA7A92D76}"/>
              </a:ext>
            </a:extLst>
          </p:cNvPr>
          <p:cNvSpPr>
            <a:spLocks noGrp="1"/>
          </p:cNvSpPr>
          <p:nvPr>
            <p:ph type="sldNum" sz="quarter" idx="12"/>
          </p:nvPr>
        </p:nvSpPr>
        <p:spPr/>
        <p:txBody>
          <a:bodyPr/>
          <a:lstStyle/>
          <a:p>
            <a:fld id="{470344F9-D402-42D2-A075-9A2BBC136D15}" type="slidenum">
              <a:rPr lang="en-GB" smtClean="0"/>
              <a:t>‹#›</a:t>
            </a:fld>
            <a:endParaRPr lang="en-GB"/>
          </a:p>
        </p:txBody>
      </p:sp>
    </p:spTree>
    <p:extLst>
      <p:ext uri="{BB962C8B-B14F-4D97-AF65-F5344CB8AC3E}">
        <p14:creationId xmlns:p14="http://schemas.microsoft.com/office/powerpoint/2010/main" val="7046670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A13B0-2D65-4D8F-B446-B73F9E5737E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4223D50-B6E2-48CF-9B86-78B185536CAF}"/>
              </a:ext>
            </a:extLst>
          </p:cNvPr>
          <p:cNvSpPr>
            <a:spLocks noGrp="1"/>
          </p:cNvSpPr>
          <p:nvPr>
            <p:ph type="dt" sz="half" idx="10"/>
          </p:nvPr>
        </p:nvSpPr>
        <p:spPr/>
        <p:txBody>
          <a:bodyPr/>
          <a:lstStyle/>
          <a:p>
            <a:fld id="{08D1EAA2-36C0-4485-9335-7BA7344D0442}" type="datetimeFigureOut">
              <a:rPr lang="en-GB" smtClean="0"/>
              <a:t>14/09/2025</a:t>
            </a:fld>
            <a:endParaRPr lang="en-GB"/>
          </a:p>
        </p:txBody>
      </p:sp>
      <p:sp>
        <p:nvSpPr>
          <p:cNvPr id="4" name="Footer Placeholder 3">
            <a:extLst>
              <a:ext uri="{FF2B5EF4-FFF2-40B4-BE49-F238E27FC236}">
                <a16:creationId xmlns:a16="http://schemas.microsoft.com/office/drawing/2014/main" id="{A1797640-C9E1-42B5-BA44-D58C0E54B3A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3888F58-3403-44CE-8714-6117F060DD74}"/>
              </a:ext>
            </a:extLst>
          </p:cNvPr>
          <p:cNvSpPr>
            <a:spLocks noGrp="1"/>
          </p:cNvSpPr>
          <p:nvPr>
            <p:ph type="sldNum" sz="quarter" idx="12"/>
          </p:nvPr>
        </p:nvSpPr>
        <p:spPr/>
        <p:txBody>
          <a:bodyPr/>
          <a:lstStyle/>
          <a:p>
            <a:fld id="{470344F9-D402-42D2-A075-9A2BBC136D15}" type="slidenum">
              <a:rPr lang="en-GB" smtClean="0"/>
              <a:t>‹#›</a:t>
            </a:fld>
            <a:endParaRPr lang="en-GB"/>
          </a:p>
        </p:txBody>
      </p:sp>
    </p:spTree>
    <p:extLst>
      <p:ext uri="{BB962C8B-B14F-4D97-AF65-F5344CB8AC3E}">
        <p14:creationId xmlns:p14="http://schemas.microsoft.com/office/powerpoint/2010/main" val="15874218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60E3C4-2811-422A-9D27-2D11DDE3756B}"/>
              </a:ext>
            </a:extLst>
          </p:cNvPr>
          <p:cNvSpPr>
            <a:spLocks noGrp="1"/>
          </p:cNvSpPr>
          <p:nvPr>
            <p:ph type="dt" sz="half" idx="10"/>
          </p:nvPr>
        </p:nvSpPr>
        <p:spPr/>
        <p:txBody>
          <a:bodyPr/>
          <a:lstStyle/>
          <a:p>
            <a:fld id="{08D1EAA2-36C0-4485-9335-7BA7344D0442}" type="datetimeFigureOut">
              <a:rPr lang="en-GB" smtClean="0"/>
              <a:t>14/09/2025</a:t>
            </a:fld>
            <a:endParaRPr lang="en-GB"/>
          </a:p>
        </p:txBody>
      </p:sp>
      <p:sp>
        <p:nvSpPr>
          <p:cNvPr id="3" name="Footer Placeholder 2">
            <a:extLst>
              <a:ext uri="{FF2B5EF4-FFF2-40B4-BE49-F238E27FC236}">
                <a16:creationId xmlns:a16="http://schemas.microsoft.com/office/drawing/2014/main" id="{4D2EE89D-9C96-4E23-A3AD-3F228B4A9A1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E41E0E6-BF47-4401-80D3-19EBAC71800F}"/>
              </a:ext>
            </a:extLst>
          </p:cNvPr>
          <p:cNvSpPr>
            <a:spLocks noGrp="1"/>
          </p:cNvSpPr>
          <p:nvPr>
            <p:ph type="sldNum" sz="quarter" idx="12"/>
          </p:nvPr>
        </p:nvSpPr>
        <p:spPr/>
        <p:txBody>
          <a:bodyPr/>
          <a:lstStyle/>
          <a:p>
            <a:fld id="{470344F9-D402-42D2-A075-9A2BBC136D15}" type="slidenum">
              <a:rPr lang="en-GB" smtClean="0"/>
              <a:t>‹#›</a:t>
            </a:fld>
            <a:endParaRPr lang="en-GB"/>
          </a:p>
        </p:txBody>
      </p:sp>
    </p:spTree>
    <p:extLst>
      <p:ext uri="{BB962C8B-B14F-4D97-AF65-F5344CB8AC3E}">
        <p14:creationId xmlns:p14="http://schemas.microsoft.com/office/powerpoint/2010/main" val="28655398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BABEB-29A1-4827-9C54-B66442E439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5F0CE47-D5BE-45C7-AD6D-AD5B0637B1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1D41600-3F6B-4BEF-8A2D-B4A96C1C40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0DAC85-570A-4397-89F1-6540EF5CA4A2}"/>
              </a:ext>
            </a:extLst>
          </p:cNvPr>
          <p:cNvSpPr>
            <a:spLocks noGrp="1"/>
          </p:cNvSpPr>
          <p:nvPr>
            <p:ph type="dt" sz="half" idx="10"/>
          </p:nvPr>
        </p:nvSpPr>
        <p:spPr/>
        <p:txBody>
          <a:bodyPr/>
          <a:lstStyle/>
          <a:p>
            <a:fld id="{08D1EAA2-36C0-4485-9335-7BA7344D0442}" type="datetimeFigureOut">
              <a:rPr lang="en-GB" smtClean="0"/>
              <a:t>14/09/2025</a:t>
            </a:fld>
            <a:endParaRPr lang="en-GB"/>
          </a:p>
        </p:txBody>
      </p:sp>
      <p:sp>
        <p:nvSpPr>
          <p:cNvPr id="6" name="Footer Placeholder 5">
            <a:extLst>
              <a:ext uri="{FF2B5EF4-FFF2-40B4-BE49-F238E27FC236}">
                <a16:creationId xmlns:a16="http://schemas.microsoft.com/office/drawing/2014/main" id="{3EDE1CFC-3CEC-4A5E-8391-AEF919A49D1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44AB5AA-3964-4856-8889-1CDCC4B72746}"/>
              </a:ext>
            </a:extLst>
          </p:cNvPr>
          <p:cNvSpPr>
            <a:spLocks noGrp="1"/>
          </p:cNvSpPr>
          <p:nvPr>
            <p:ph type="sldNum" sz="quarter" idx="12"/>
          </p:nvPr>
        </p:nvSpPr>
        <p:spPr/>
        <p:txBody>
          <a:bodyPr/>
          <a:lstStyle/>
          <a:p>
            <a:fld id="{470344F9-D402-42D2-A075-9A2BBC136D15}" type="slidenum">
              <a:rPr lang="en-GB" smtClean="0"/>
              <a:t>‹#›</a:t>
            </a:fld>
            <a:endParaRPr lang="en-GB"/>
          </a:p>
        </p:txBody>
      </p:sp>
    </p:spTree>
    <p:extLst>
      <p:ext uri="{BB962C8B-B14F-4D97-AF65-F5344CB8AC3E}">
        <p14:creationId xmlns:p14="http://schemas.microsoft.com/office/powerpoint/2010/main" val="14690314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6CCB1-6898-4A5F-AD3B-A848BFDD51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821CAA-9B5B-4AF7-907C-5B101B5366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BDAE133-0CF9-4BFF-BE6D-B12056CF5A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14A217-CA31-45E0-8CEE-E12803B79A06}"/>
              </a:ext>
            </a:extLst>
          </p:cNvPr>
          <p:cNvSpPr>
            <a:spLocks noGrp="1"/>
          </p:cNvSpPr>
          <p:nvPr>
            <p:ph type="dt" sz="half" idx="10"/>
          </p:nvPr>
        </p:nvSpPr>
        <p:spPr/>
        <p:txBody>
          <a:bodyPr/>
          <a:lstStyle/>
          <a:p>
            <a:fld id="{08D1EAA2-36C0-4485-9335-7BA7344D0442}" type="datetimeFigureOut">
              <a:rPr lang="en-GB" smtClean="0"/>
              <a:t>14/09/2025</a:t>
            </a:fld>
            <a:endParaRPr lang="en-GB"/>
          </a:p>
        </p:txBody>
      </p:sp>
      <p:sp>
        <p:nvSpPr>
          <p:cNvPr id="6" name="Footer Placeholder 5">
            <a:extLst>
              <a:ext uri="{FF2B5EF4-FFF2-40B4-BE49-F238E27FC236}">
                <a16:creationId xmlns:a16="http://schemas.microsoft.com/office/drawing/2014/main" id="{20E1666B-E9A5-41E9-BD06-1EA82FF7414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4CC0782-61B3-4CEB-8E62-0CB750ED657B}"/>
              </a:ext>
            </a:extLst>
          </p:cNvPr>
          <p:cNvSpPr>
            <a:spLocks noGrp="1"/>
          </p:cNvSpPr>
          <p:nvPr>
            <p:ph type="sldNum" sz="quarter" idx="12"/>
          </p:nvPr>
        </p:nvSpPr>
        <p:spPr/>
        <p:txBody>
          <a:bodyPr/>
          <a:lstStyle/>
          <a:p>
            <a:fld id="{470344F9-D402-42D2-A075-9A2BBC136D15}" type="slidenum">
              <a:rPr lang="en-GB" smtClean="0"/>
              <a:t>‹#›</a:t>
            </a:fld>
            <a:endParaRPr lang="en-GB"/>
          </a:p>
        </p:txBody>
      </p:sp>
    </p:spTree>
    <p:extLst>
      <p:ext uri="{BB962C8B-B14F-4D97-AF65-F5344CB8AC3E}">
        <p14:creationId xmlns:p14="http://schemas.microsoft.com/office/powerpoint/2010/main" val="36123867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A5E37-66F6-4BB0-95AA-FA52C722CA1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E9C2D67-202C-4CF6-AF06-A9483823B2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5B8882-D461-4DEC-BD99-6492BF9CFB33}"/>
              </a:ext>
            </a:extLst>
          </p:cNvPr>
          <p:cNvSpPr>
            <a:spLocks noGrp="1"/>
          </p:cNvSpPr>
          <p:nvPr>
            <p:ph type="dt" sz="half" idx="10"/>
          </p:nvPr>
        </p:nvSpPr>
        <p:spPr/>
        <p:txBody>
          <a:bodyPr/>
          <a:lstStyle/>
          <a:p>
            <a:fld id="{08D1EAA2-36C0-4485-9335-7BA7344D0442}" type="datetimeFigureOut">
              <a:rPr lang="en-GB" smtClean="0"/>
              <a:t>14/09/2025</a:t>
            </a:fld>
            <a:endParaRPr lang="en-GB"/>
          </a:p>
        </p:txBody>
      </p:sp>
      <p:sp>
        <p:nvSpPr>
          <p:cNvPr id="5" name="Footer Placeholder 4">
            <a:extLst>
              <a:ext uri="{FF2B5EF4-FFF2-40B4-BE49-F238E27FC236}">
                <a16:creationId xmlns:a16="http://schemas.microsoft.com/office/drawing/2014/main" id="{E7A3A2B5-DF6F-46B5-AE0B-319ED49D0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25EFF05-9426-4DD4-86C5-9D154517AA65}"/>
              </a:ext>
            </a:extLst>
          </p:cNvPr>
          <p:cNvSpPr>
            <a:spLocks noGrp="1"/>
          </p:cNvSpPr>
          <p:nvPr>
            <p:ph type="sldNum" sz="quarter" idx="12"/>
          </p:nvPr>
        </p:nvSpPr>
        <p:spPr/>
        <p:txBody>
          <a:bodyPr/>
          <a:lstStyle/>
          <a:p>
            <a:fld id="{470344F9-D402-42D2-A075-9A2BBC136D15}" type="slidenum">
              <a:rPr lang="en-GB" smtClean="0"/>
              <a:t>‹#›</a:t>
            </a:fld>
            <a:endParaRPr lang="en-GB"/>
          </a:p>
        </p:txBody>
      </p:sp>
    </p:spTree>
    <p:extLst>
      <p:ext uri="{BB962C8B-B14F-4D97-AF65-F5344CB8AC3E}">
        <p14:creationId xmlns:p14="http://schemas.microsoft.com/office/powerpoint/2010/main" val="42467663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8A9053-A89F-49FB-BC4E-8BE9FE47586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17AD053-D856-4DDC-9F74-AC033BDE22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CE5FB19-952D-4BB0-86A3-8C7EF2FC66FC}"/>
              </a:ext>
            </a:extLst>
          </p:cNvPr>
          <p:cNvSpPr>
            <a:spLocks noGrp="1"/>
          </p:cNvSpPr>
          <p:nvPr>
            <p:ph type="dt" sz="half" idx="10"/>
          </p:nvPr>
        </p:nvSpPr>
        <p:spPr/>
        <p:txBody>
          <a:bodyPr/>
          <a:lstStyle/>
          <a:p>
            <a:fld id="{08D1EAA2-36C0-4485-9335-7BA7344D0442}" type="datetimeFigureOut">
              <a:rPr lang="en-GB" smtClean="0"/>
              <a:t>14/09/2025</a:t>
            </a:fld>
            <a:endParaRPr lang="en-GB"/>
          </a:p>
        </p:txBody>
      </p:sp>
      <p:sp>
        <p:nvSpPr>
          <p:cNvPr id="5" name="Footer Placeholder 4">
            <a:extLst>
              <a:ext uri="{FF2B5EF4-FFF2-40B4-BE49-F238E27FC236}">
                <a16:creationId xmlns:a16="http://schemas.microsoft.com/office/drawing/2014/main" id="{C85F4849-2100-4C30-B44D-2811ADC726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19C93B-C8CC-4C06-AA77-12357E237046}"/>
              </a:ext>
            </a:extLst>
          </p:cNvPr>
          <p:cNvSpPr>
            <a:spLocks noGrp="1"/>
          </p:cNvSpPr>
          <p:nvPr>
            <p:ph type="sldNum" sz="quarter" idx="12"/>
          </p:nvPr>
        </p:nvSpPr>
        <p:spPr/>
        <p:txBody>
          <a:bodyPr/>
          <a:lstStyle/>
          <a:p>
            <a:fld id="{470344F9-D402-42D2-A075-9A2BBC136D15}" type="slidenum">
              <a:rPr lang="en-GB" smtClean="0"/>
              <a:t>‹#›</a:t>
            </a:fld>
            <a:endParaRPr lang="en-GB"/>
          </a:p>
        </p:txBody>
      </p:sp>
    </p:spTree>
    <p:extLst>
      <p:ext uri="{BB962C8B-B14F-4D97-AF65-F5344CB8AC3E}">
        <p14:creationId xmlns:p14="http://schemas.microsoft.com/office/powerpoint/2010/main" val="2675272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685AA-B5C7-4E3D-85FA-94F3C73E59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AFEEA-6F3F-4630-A950-61C05D2FAF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C36817-B869-4D19-9EE8-A3166B0E15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074146-2374-4321-AEBB-3E9B09D7796D}"/>
              </a:ext>
            </a:extLst>
          </p:cNvPr>
          <p:cNvSpPr>
            <a:spLocks noGrp="1"/>
          </p:cNvSpPr>
          <p:nvPr>
            <p:ph type="dt" sz="half" idx="10"/>
          </p:nvPr>
        </p:nvSpPr>
        <p:spPr/>
        <p:txBody>
          <a:bodyPr/>
          <a:lstStyle/>
          <a:p>
            <a:fld id="{0DAF61AA-5A98-4049-A93E-477E5505141A}" type="datetimeFigureOut">
              <a:rPr lang="en-US" smtClean="0"/>
              <a:t>9/14/2025</a:t>
            </a:fld>
            <a:endParaRPr lang="en-US"/>
          </a:p>
        </p:txBody>
      </p:sp>
      <p:sp>
        <p:nvSpPr>
          <p:cNvPr id="6" name="Footer Placeholder 5">
            <a:extLst>
              <a:ext uri="{FF2B5EF4-FFF2-40B4-BE49-F238E27FC236}">
                <a16:creationId xmlns:a16="http://schemas.microsoft.com/office/drawing/2014/main" id="{2C42337B-B902-4DC2-BB94-02B8A7549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AD585-B83C-4ECF-AF42-8DDF6996B79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156341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9ADB-3495-481F-BB4E-9C7128B17B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D6FF4C-26CB-4281-A2F7-6CBE451867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2E72A9-F222-45B4-9355-C04C058641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699F6E-77AD-4EBC-BAF9-5A43CDEC4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F77677-7169-4591-B047-0678815F48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82A6EB-0285-4FA4-A00C-A7F716084FD3}"/>
              </a:ext>
            </a:extLst>
          </p:cNvPr>
          <p:cNvSpPr>
            <a:spLocks noGrp="1"/>
          </p:cNvSpPr>
          <p:nvPr>
            <p:ph type="dt" sz="half" idx="10"/>
          </p:nvPr>
        </p:nvSpPr>
        <p:spPr/>
        <p:txBody>
          <a:bodyPr/>
          <a:lstStyle/>
          <a:p>
            <a:fld id="{0DAF61AA-5A98-4049-A93E-477E5505141A}" type="datetimeFigureOut">
              <a:rPr lang="en-US" smtClean="0"/>
              <a:t>9/14/2025</a:t>
            </a:fld>
            <a:endParaRPr lang="en-US"/>
          </a:p>
        </p:txBody>
      </p:sp>
      <p:sp>
        <p:nvSpPr>
          <p:cNvPr id="8" name="Footer Placeholder 7">
            <a:extLst>
              <a:ext uri="{FF2B5EF4-FFF2-40B4-BE49-F238E27FC236}">
                <a16:creationId xmlns:a16="http://schemas.microsoft.com/office/drawing/2014/main" id="{86D39526-82B8-402C-8A2B-82EF8F3F3A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5EC9E6-6FF1-4541-9CB1-A2FF9D852169}"/>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68246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70F54-6CED-4251-A0A6-32CCD1213F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72C8E6-49D6-46A5-8DC3-B0D8E683C9CB}"/>
              </a:ext>
            </a:extLst>
          </p:cNvPr>
          <p:cNvSpPr>
            <a:spLocks noGrp="1"/>
          </p:cNvSpPr>
          <p:nvPr>
            <p:ph type="dt" sz="half" idx="10"/>
          </p:nvPr>
        </p:nvSpPr>
        <p:spPr/>
        <p:txBody>
          <a:bodyPr/>
          <a:lstStyle/>
          <a:p>
            <a:fld id="{0DAF61AA-5A98-4049-A93E-477E5505141A}" type="datetimeFigureOut">
              <a:rPr lang="en-US" smtClean="0"/>
              <a:t>9/14/2025</a:t>
            </a:fld>
            <a:endParaRPr lang="en-US"/>
          </a:p>
        </p:txBody>
      </p:sp>
      <p:sp>
        <p:nvSpPr>
          <p:cNvPr id="4" name="Footer Placeholder 3">
            <a:extLst>
              <a:ext uri="{FF2B5EF4-FFF2-40B4-BE49-F238E27FC236}">
                <a16:creationId xmlns:a16="http://schemas.microsoft.com/office/drawing/2014/main" id="{AB883CBA-77CD-4490-A5F3-BAA8FC254A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A5FF79-61B6-4693-8547-95B1F2F7A194}"/>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961522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DCB94-13E9-41CB-88F0-D30A1791DCBA}"/>
              </a:ext>
            </a:extLst>
          </p:cNvPr>
          <p:cNvSpPr>
            <a:spLocks noGrp="1"/>
          </p:cNvSpPr>
          <p:nvPr>
            <p:ph type="dt" sz="half" idx="10"/>
          </p:nvPr>
        </p:nvSpPr>
        <p:spPr/>
        <p:txBody>
          <a:bodyPr/>
          <a:lstStyle/>
          <a:p>
            <a:fld id="{0DAF61AA-5A98-4049-A93E-477E5505141A}" type="datetimeFigureOut">
              <a:rPr lang="en-US" smtClean="0"/>
              <a:t>9/14/2025</a:t>
            </a:fld>
            <a:endParaRPr lang="en-US"/>
          </a:p>
        </p:txBody>
      </p:sp>
      <p:sp>
        <p:nvSpPr>
          <p:cNvPr id="3" name="Footer Placeholder 2">
            <a:extLst>
              <a:ext uri="{FF2B5EF4-FFF2-40B4-BE49-F238E27FC236}">
                <a16:creationId xmlns:a16="http://schemas.microsoft.com/office/drawing/2014/main" id="{244795A4-736C-426D-8559-5AD5892756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2A2ACD-17F3-4C16-8E77-86EC92CCD552}"/>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30030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FCB2E-B68A-48F9-8B20-CDED818FB6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081C83-64B5-4BFD-A163-75C2EA7F89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5D44AD-E361-48A3-936D-DDA0D51445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EED06C-E016-489C-8863-EA1BE998BC48}"/>
              </a:ext>
            </a:extLst>
          </p:cNvPr>
          <p:cNvSpPr>
            <a:spLocks noGrp="1"/>
          </p:cNvSpPr>
          <p:nvPr>
            <p:ph type="dt" sz="half" idx="10"/>
          </p:nvPr>
        </p:nvSpPr>
        <p:spPr/>
        <p:txBody>
          <a:bodyPr/>
          <a:lstStyle/>
          <a:p>
            <a:fld id="{0DAF61AA-5A98-4049-A93E-477E5505141A}" type="datetimeFigureOut">
              <a:rPr lang="en-US" smtClean="0"/>
              <a:t>9/14/2025</a:t>
            </a:fld>
            <a:endParaRPr lang="en-US"/>
          </a:p>
        </p:txBody>
      </p:sp>
      <p:sp>
        <p:nvSpPr>
          <p:cNvPr id="6" name="Footer Placeholder 5">
            <a:extLst>
              <a:ext uri="{FF2B5EF4-FFF2-40B4-BE49-F238E27FC236}">
                <a16:creationId xmlns:a16="http://schemas.microsoft.com/office/drawing/2014/main" id="{359161F0-D253-49A7-9A08-7A0A228146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42C61A-B326-40A7-A286-90D0544BBC34}"/>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199159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DF6F-D00F-4CE4-8701-B006273461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0FF7AB-F851-4425-8407-996C920E68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2ED6CF5-154F-4615-8CDC-E2BFA61FAB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5C400-0D13-495F-8C4E-EC3CDF5F22AF}"/>
              </a:ext>
            </a:extLst>
          </p:cNvPr>
          <p:cNvSpPr>
            <a:spLocks noGrp="1"/>
          </p:cNvSpPr>
          <p:nvPr>
            <p:ph type="dt" sz="half" idx="10"/>
          </p:nvPr>
        </p:nvSpPr>
        <p:spPr/>
        <p:txBody>
          <a:bodyPr/>
          <a:lstStyle/>
          <a:p>
            <a:fld id="{0DAF61AA-5A98-4049-A93E-477E5505141A}" type="datetimeFigureOut">
              <a:rPr lang="en-US" smtClean="0"/>
              <a:t>9/14/2025</a:t>
            </a:fld>
            <a:endParaRPr lang="en-US"/>
          </a:p>
        </p:txBody>
      </p:sp>
      <p:sp>
        <p:nvSpPr>
          <p:cNvPr id="6" name="Footer Placeholder 5">
            <a:extLst>
              <a:ext uri="{FF2B5EF4-FFF2-40B4-BE49-F238E27FC236}">
                <a16:creationId xmlns:a16="http://schemas.microsoft.com/office/drawing/2014/main" id="{4CB290D7-98AC-45E5-A7D6-73520AFC73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4276C-2BD2-4C4F-AC04-DD3D73768A5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255412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7A131F-D5DE-41A5-B4CF-4F345319B40B}"/>
              </a:ext>
            </a:extLst>
          </p:cNvPr>
          <p:cNvSpPr/>
          <p:nvPr/>
        </p:nvSpPr>
        <p:spPr>
          <a:xfrm>
            <a:off x="0" y="0"/>
            <a:ext cx="12188952" cy="6858000"/>
          </a:xfrm>
          <a:prstGeom prst="rect">
            <a:avLst/>
          </a:prstGeom>
          <a:solidFill>
            <a:schemeClr val="bg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8" name="Freeform: Shape 7">
            <a:extLst>
              <a:ext uri="{FF2B5EF4-FFF2-40B4-BE49-F238E27FC236}">
                <a16:creationId xmlns:a16="http://schemas.microsoft.com/office/drawing/2014/main" id="{3AF4666D-BD98-40A5-A75F-478B982010B2}"/>
              </a:ext>
            </a:extLst>
          </p:cNvPr>
          <p:cNvSpPr/>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p>
        </p:txBody>
      </p:sp>
      <p:sp>
        <p:nvSpPr>
          <p:cNvPr id="9" name="Freeform: Shape 8">
            <a:extLst>
              <a:ext uri="{FF2B5EF4-FFF2-40B4-BE49-F238E27FC236}">
                <a16:creationId xmlns:a16="http://schemas.microsoft.com/office/drawing/2014/main" id="{68680585-71F9-4721-A998-4974171D2EB4}"/>
              </a:ext>
            </a:extLst>
          </p:cNvPr>
          <p:cNvSpPr/>
          <p:nvPr/>
        </p:nvSpPr>
        <p:spPr>
          <a:xfrm>
            <a:off x="10439256" y="6172200"/>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p>
        </p:txBody>
      </p:sp>
      <p:sp>
        <p:nvSpPr>
          <p:cNvPr id="10" name="Freeform: Shape 9">
            <a:extLst>
              <a:ext uri="{FF2B5EF4-FFF2-40B4-BE49-F238E27FC236}">
                <a16:creationId xmlns:a16="http://schemas.microsoft.com/office/drawing/2014/main" id="{12BC95C2-2EEC-4F59-ABA8-660B0D059CCF}"/>
              </a:ext>
            </a:extLst>
          </p:cNvPr>
          <p:cNvSpPr/>
          <p:nvPr/>
        </p:nvSpPr>
        <p:spPr>
          <a:xfrm>
            <a:off x="7977352"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aphic 141">
            <a:extLst>
              <a:ext uri="{FF2B5EF4-FFF2-40B4-BE49-F238E27FC236}">
                <a16:creationId xmlns:a16="http://schemas.microsoft.com/office/drawing/2014/main" id="{03E9870D-4BBA-43AF-8D44-BBADF020CFF6}"/>
              </a:ext>
            </a:extLst>
          </p:cNvPr>
          <p:cNvGrpSpPr/>
          <p:nvPr/>
        </p:nvGrpSpPr>
        <p:grpSpPr>
          <a:xfrm>
            <a:off x="10849" y="15178"/>
            <a:ext cx="2198951" cy="3331254"/>
            <a:chOff x="4473129" y="923925"/>
            <a:chExt cx="3308947" cy="5012817"/>
          </a:xfrm>
          <a:noFill/>
        </p:grpSpPr>
        <p:sp>
          <p:nvSpPr>
            <p:cNvPr id="12" name="Freeform: Shape 11">
              <a:extLst>
                <a:ext uri="{FF2B5EF4-FFF2-40B4-BE49-F238E27FC236}">
                  <a16:creationId xmlns:a16="http://schemas.microsoft.com/office/drawing/2014/main" id="{34BC5055-C77D-43CD-BB1D-A77B6779CDAD}"/>
                </a:ext>
              </a:extLst>
            </p:cNvPr>
            <p:cNvSpPr/>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75000"/>
                </a:schemeClr>
              </a:solidFill>
              <a:prstDash val="lgDash"/>
              <a:round/>
            </a:ln>
          </p:spPr>
          <p:txBody>
            <a:bodyPr rtlCol="0" anchor="ctr"/>
            <a:lstStyle/>
            <a:p>
              <a:endParaRPr lang="en-US"/>
            </a:p>
          </p:txBody>
        </p:sp>
        <p:sp>
          <p:nvSpPr>
            <p:cNvPr id="13" name="Freeform: Shape 12">
              <a:extLst>
                <a:ext uri="{FF2B5EF4-FFF2-40B4-BE49-F238E27FC236}">
                  <a16:creationId xmlns:a16="http://schemas.microsoft.com/office/drawing/2014/main" id="{DB12D0B8-9385-489A-85AE-3D14AD0BA2FC}"/>
                </a:ext>
              </a:extLst>
            </p:cNvPr>
            <p:cNvSpPr/>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75000"/>
                </a:schemeClr>
              </a:solidFill>
              <a:prstDash val="lgDash"/>
              <a:round/>
            </a:ln>
          </p:spPr>
          <p:txBody>
            <a:bodyPr rtlCol="0" anchor="ctr"/>
            <a:lstStyle/>
            <a:p>
              <a:endParaRPr lang="en-US"/>
            </a:p>
          </p:txBody>
        </p:sp>
        <p:sp>
          <p:nvSpPr>
            <p:cNvPr id="14" name="Freeform: Shape 13">
              <a:extLst>
                <a:ext uri="{FF2B5EF4-FFF2-40B4-BE49-F238E27FC236}">
                  <a16:creationId xmlns:a16="http://schemas.microsoft.com/office/drawing/2014/main" id="{D158A14A-147E-4130-A5E2-38FD84B181AF}"/>
                </a:ext>
              </a:extLst>
            </p:cNvPr>
            <p:cNvSpPr/>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75000"/>
                </a:schemeClr>
              </a:solidFill>
              <a:prstDash val="lgDash"/>
              <a:round/>
            </a:ln>
          </p:spPr>
          <p:txBody>
            <a:bodyPr rtlCol="0" anchor="ctr"/>
            <a:lstStyle/>
            <a:p>
              <a:endParaRPr lang="en-US"/>
            </a:p>
          </p:txBody>
        </p:sp>
        <p:sp>
          <p:nvSpPr>
            <p:cNvPr id="15" name="Freeform: Shape 14">
              <a:extLst>
                <a:ext uri="{FF2B5EF4-FFF2-40B4-BE49-F238E27FC236}">
                  <a16:creationId xmlns:a16="http://schemas.microsoft.com/office/drawing/2014/main" id="{75B8B1EB-5E2B-472C-AE60-2EC5961F16F9}"/>
                </a:ext>
              </a:extLst>
            </p:cNvPr>
            <p:cNvSpPr/>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75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B4F5BD77-58D7-4B61-A666-1B4139A63A28}"/>
                </a:ext>
              </a:extLst>
            </p:cNvPr>
            <p:cNvSpPr/>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75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F5CBEC6B-EDB6-40B8-8771-E5AF41B8D698}"/>
                </a:ext>
              </a:extLst>
            </p:cNvPr>
            <p:cNvSpPr/>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7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91BD0EE8-AA47-4044-9251-9F5A4B820120}"/>
                </a:ext>
              </a:extLst>
            </p:cNvPr>
            <p:cNvSpPr/>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75000"/>
                </a:schemeClr>
              </a:solidFill>
              <a:prstDash val="lgDash"/>
              <a:round/>
            </a:ln>
          </p:spPr>
          <p:txBody>
            <a:bodyPr rtlCol="0" anchor="ctr"/>
            <a:lstStyle/>
            <a:p>
              <a:endParaRPr lang="en-US" dirty="0"/>
            </a:p>
          </p:txBody>
        </p:sp>
      </p:grpSp>
      <p:grpSp>
        <p:nvGrpSpPr>
          <p:cNvPr id="19" name="Graphic 157">
            <a:extLst>
              <a:ext uri="{FF2B5EF4-FFF2-40B4-BE49-F238E27FC236}">
                <a16:creationId xmlns:a16="http://schemas.microsoft.com/office/drawing/2014/main" id="{C3279E8D-2BAA-4CB1-834B-09FADD54DE56}"/>
              </a:ext>
            </a:extLst>
          </p:cNvPr>
          <p:cNvGrpSpPr/>
          <p:nvPr/>
        </p:nvGrpSpPr>
        <p:grpSpPr>
          <a:xfrm>
            <a:off x="8610600" y="3276600"/>
            <a:ext cx="3529260" cy="3581399"/>
            <a:chOff x="4114800" y="1423987"/>
            <a:chExt cx="3961542" cy="4007547"/>
          </a:xfrm>
          <a:noFill/>
        </p:grpSpPr>
        <p:sp>
          <p:nvSpPr>
            <p:cNvPr id="20" name="Freeform: Shape 19">
              <a:extLst>
                <a:ext uri="{FF2B5EF4-FFF2-40B4-BE49-F238E27FC236}">
                  <a16:creationId xmlns:a16="http://schemas.microsoft.com/office/drawing/2014/main" id="{3456F18E-4F61-486D-9CD6-65B30372C534}"/>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75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318DDF45-08F0-46B6-A0B7-133735C94F47}"/>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B9D0CC0F-710D-43F4-BC86-763767420133}"/>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75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6FB36AB6-CB81-495A-8A33-C0BCE67D6F23}"/>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1993F7E6-ABF6-482D-BEA5-B4E607DDB433}"/>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DCA0B097-C21A-40B4-95E4-2FFA9697F824}"/>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AB2AF0F5-7EAA-4BAB-8DE2-D84E124170FA}"/>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75000"/>
                </a:schemeClr>
              </a:solidFill>
              <a:prstDash val="lgDash"/>
              <a:round/>
            </a:ln>
          </p:spPr>
          <p:txBody>
            <a:bodyPr rtlCol="0" anchor="ctr"/>
            <a:lstStyle/>
            <a:p>
              <a:endParaRPr lang="en-US"/>
            </a:p>
          </p:txBody>
        </p:sp>
      </p:grpSp>
      <p:sp>
        <p:nvSpPr>
          <p:cNvPr id="2" name="Title Placeholder 1">
            <a:extLst>
              <a:ext uri="{FF2B5EF4-FFF2-40B4-BE49-F238E27FC236}">
                <a16:creationId xmlns:a16="http://schemas.microsoft.com/office/drawing/2014/main" id="{B760C036-BBCE-4F9E-AD56-DD36D4407B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3A5D7EC-1E6A-473F-B5A4-18CDFB6CF9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F9981C7-34D5-49A4-949D-715FD4BD8F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en-US" sz="900" kern="1200" cap="all" spc="200" smtClean="0">
                <a:solidFill>
                  <a:schemeClr val="accent1"/>
                </a:solidFill>
                <a:latin typeface="+mn-lt"/>
                <a:ea typeface="+mn-ea"/>
                <a:cs typeface="Segoe UI Semilight" panose="020B0402040204020203" pitchFamily="34" charset="0"/>
              </a:defRPr>
            </a:lvl1pPr>
          </a:lstStyle>
          <a:p>
            <a:fld id="{0DAF61AA-5A98-4049-A93E-477E5505141A}" type="datetimeFigureOut">
              <a:rPr lang="en-US" smtClean="0"/>
              <a:pPr/>
              <a:t>9/14/2025</a:t>
            </a:fld>
            <a:endParaRPr lang="en-US" dirty="0"/>
          </a:p>
        </p:txBody>
      </p:sp>
      <p:sp>
        <p:nvSpPr>
          <p:cNvPr id="5" name="Footer Placeholder 4">
            <a:extLst>
              <a:ext uri="{FF2B5EF4-FFF2-40B4-BE49-F238E27FC236}">
                <a16:creationId xmlns:a16="http://schemas.microsoft.com/office/drawing/2014/main" id="{FA85CE6E-733D-4C60-B40B-C7C10CB5AF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en-US" sz="900" kern="1200" cap="all" spc="200" dirty="0">
                <a:solidFill>
                  <a:schemeClr val="accent1"/>
                </a:solidFill>
                <a:latin typeface="+mn-lt"/>
                <a:ea typeface="+mn-ea"/>
                <a:cs typeface="Segoe UI Semilight" panose="020B0402040204020203" pitchFamily="34" charset="0"/>
              </a:defRPr>
            </a:lvl1pPr>
          </a:lstStyle>
          <a:p>
            <a:endParaRPr lang="en-US"/>
          </a:p>
        </p:txBody>
      </p:sp>
      <p:sp>
        <p:nvSpPr>
          <p:cNvPr id="6" name="Slide Number Placeholder 5">
            <a:extLst>
              <a:ext uri="{FF2B5EF4-FFF2-40B4-BE49-F238E27FC236}">
                <a16:creationId xmlns:a16="http://schemas.microsoft.com/office/drawing/2014/main" id="{92D80D8B-7909-4114-8EBA-C3086DC62B08}"/>
              </a:ext>
            </a:extLst>
          </p:cNvPr>
          <p:cNvSpPr>
            <a:spLocks noGrp="1"/>
          </p:cNvSpPr>
          <p:nvPr>
            <p:ph type="sldNum" sz="quarter" idx="4"/>
          </p:nvPr>
        </p:nvSpPr>
        <p:spPr>
          <a:xfrm>
            <a:off x="9906000" y="6356350"/>
            <a:ext cx="1447800" cy="365125"/>
          </a:xfrm>
          <a:prstGeom prst="rect">
            <a:avLst/>
          </a:prstGeom>
        </p:spPr>
        <p:txBody>
          <a:bodyPr vert="horz" lIns="91440" tIns="45720" rIns="91440" bIns="45720" rtlCol="0" anchor="ctr"/>
          <a:lstStyle>
            <a:lvl1pPr algn="r">
              <a:defRPr lang="en-US" sz="900" kern="1200" cap="all" spc="200" smtClean="0">
                <a:solidFill>
                  <a:schemeClr val="accent1"/>
                </a:solidFill>
                <a:latin typeface="+mn-lt"/>
                <a:ea typeface="+mn-ea"/>
                <a:cs typeface="Segoe UI Semilight" panose="020B0402040204020203" pitchFamily="34" charset="0"/>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805121642"/>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5"/>
        </a:buClr>
        <a:buFont typeface="Avenir Next LT Pro" panose="020B05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6FA2B21-3FCD-4721-B95C-427943F61125}" type="datetime1">
              <a:rPr lang="en-US" smtClean="0"/>
              <a:t>9/14/2025</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03803691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620F62-B265-42D7-936D-B1836BD7BB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84D160A-C78E-4569-ABF2-C551F3498F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21F53A-7E82-466D-99D8-A157996235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D1EAA2-36C0-4485-9335-7BA7344D0442}" type="datetimeFigureOut">
              <a:rPr lang="en-GB" smtClean="0"/>
              <a:t>14/09/2025</a:t>
            </a:fld>
            <a:endParaRPr lang="en-GB"/>
          </a:p>
        </p:txBody>
      </p:sp>
      <p:sp>
        <p:nvSpPr>
          <p:cNvPr id="5" name="Footer Placeholder 4">
            <a:extLst>
              <a:ext uri="{FF2B5EF4-FFF2-40B4-BE49-F238E27FC236}">
                <a16:creationId xmlns:a16="http://schemas.microsoft.com/office/drawing/2014/main" id="{3EEC2F1B-DD7A-4FAB-A760-9BB1973B72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1695040-4893-4276-A9EE-79B8AC487F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0344F9-D402-42D2-A075-9A2BBC136D15}" type="slidenum">
              <a:rPr lang="en-GB" smtClean="0"/>
              <a:t>‹#›</a:t>
            </a:fld>
            <a:endParaRPr lang="en-GB"/>
          </a:p>
        </p:txBody>
      </p:sp>
    </p:spTree>
    <p:extLst>
      <p:ext uri="{BB962C8B-B14F-4D97-AF65-F5344CB8AC3E}">
        <p14:creationId xmlns:p14="http://schemas.microsoft.com/office/powerpoint/2010/main" val="2389657847"/>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7.xml"/><Relationship Id="rId6" Type="http://schemas.openxmlformats.org/officeDocument/2006/relationships/image" Target="../media/image4.png"/><Relationship Id="rId5" Type="http://schemas.openxmlformats.org/officeDocument/2006/relationships/image" Target="../media/image13.jpe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eg"/><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8.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hyperlink" Target="https://www.smashwords.com/extreader/read/148769/0/oh-shenandoah-pure-sheet-music-for-piano-and-oboe-arranged-by-lars-christian-lundholm" TargetMode="External"/><Relationship Id="rId3" Type="http://schemas.openxmlformats.org/officeDocument/2006/relationships/image" Target="../media/image5.png"/><Relationship Id="rId7"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hyperlink" Target="http://www.freevector.com/modern-music-vector-design/" TargetMode="External"/><Relationship Id="rId5" Type="http://schemas.openxmlformats.org/officeDocument/2006/relationships/image" Target="../media/image21.jpg"/><Relationship Id="rId4" Type="http://schemas.openxmlformats.org/officeDocument/2006/relationships/image" Target="../media/image6.png"/><Relationship Id="rId9" Type="http://schemas.openxmlformats.org/officeDocument/2006/relationships/image" Target="../media/image23.png"/></Relationships>
</file>

<file path=ppt/slides/_rels/slide22.xml.rels><?xml version="1.0" encoding="UTF-8" standalone="yes"?>
<Relationships xmlns="http://schemas.openxmlformats.org/package/2006/relationships"><Relationship Id="rId8" Type="http://schemas.openxmlformats.org/officeDocument/2006/relationships/hyperlink" Target="http://musicalizandobrasil.com.br/keith-swanwick-fala-sobre-musica-na-escola/" TargetMode="External"/><Relationship Id="rId3" Type="http://schemas.openxmlformats.org/officeDocument/2006/relationships/image" Target="../media/image3.png"/><Relationship Id="rId7" Type="http://schemas.openxmlformats.org/officeDocument/2006/relationships/image" Target="../media/image26.jpg"/><Relationship Id="rId2" Type="http://schemas.openxmlformats.org/officeDocument/2006/relationships/image" Target="../media/image2.jpeg"/><Relationship Id="rId1" Type="http://schemas.openxmlformats.org/officeDocument/2006/relationships/slideLayout" Target="../slideLayouts/slideLayout18.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8" Type="http://schemas.openxmlformats.org/officeDocument/2006/relationships/hyperlink" Target="https://creativecommons.org/licenses/by/3.0/" TargetMode="External"/><Relationship Id="rId3" Type="http://schemas.openxmlformats.org/officeDocument/2006/relationships/image" Target="../media/image28.jpg"/><Relationship Id="rId7" Type="http://schemas.openxmlformats.org/officeDocument/2006/relationships/hyperlink" Target="http://chrisdesign.deviantart.com/art/Bob-Marley-painting-imitation-323857760" TargetMode="External"/><Relationship Id="rId2" Type="http://schemas.openxmlformats.org/officeDocument/2006/relationships/image" Target="../media/image27.jpg"/><Relationship Id="rId1" Type="http://schemas.openxmlformats.org/officeDocument/2006/relationships/slideLayout" Target="../slideLayouts/slideLayout18.xml"/><Relationship Id="rId6" Type="http://schemas.openxmlformats.org/officeDocument/2006/relationships/image" Target="../media/image31.jpg"/><Relationship Id="rId11" Type="http://schemas.openxmlformats.org/officeDocument/2006/relationships/hyperlink" Target="https://creativecommons.org/licenses/by-nc-nd/3.0/" TargetMode="External"/><Relationship Id="rId5" Type="http://schemas.openxmlformats.org/officeDocument/2006/relationships/image" Target="../media/image30.jpg"/><Relationship Id="rId10" Type="http://schemas.openxmlformats.org/officeDocument/2006/relationships/hyperlink" Target="https://flickr.com/photos/arichards-gallery/3781924507" TargetMode="External"/><Relationship Id="rId4" Type="http://schemas.openxmlformats.org/officeDocument/2006/relationships/image" Target="../media/image29.jpg"/><Relationship Id="rId9" Type="http://schemas.openxmlformats.org/officeDocument/2006/relationships/image" Target="../media/image3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8.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33.jp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2.jpeg"/><Relationship Id="rId1" Type="http://schemas.openxmlformats.org/officeDocument/2006/relationships/slideLayout" Target="../slideLayouts/slideLayout13.xml"/><Relationship Id="rId5" Type="http://schemas.openxmlformats.org/officeDocument/2006/relationships/hyperlink" Target="https://creativecommons.org/licenses/by-sa/3.0/" TargetMode="External"/><Relationship Id="rId4" Type="http://schemas.openxmlformats.org/officeDocument/2006/relationships/hyperlink" Target="https://en.wikipedia.org/wiki/Sheet_music"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metmuseum.org/art/collection/search/356099" TargetMode="External"/><Relationship Id="rId2" Type="http://schemas.openxmlformats.org/officeDocument/2006/relationships/image" Target="../media/image35.jpeg"/><Relationship Id="rId1" Type="http://schemas.openxmlformats.org/officeDocument/2006/relationships/slideLayout" Target="../slideLayouts/slideLayout13.xml"/><Relationship Id="rId6" Type="http://schemas.openxmlformats.org/officeDocument/2006/relationships/hyperlink" Target="https://creativecommons.org/licenses/by-sa/3.0/" TargetMode="External"/><Relationship Id="rId5" Type="http://schemas.openxmlformats.org/officeDocument/2006/relationships/hyperlink" Target="https://en.wikipedia.org/wiki/File:John_Constable_-_Wivenhoe_Park,_Essex_-_Google_Art_Project.jpg" TargetMode="External"/><Relationship Id="rId4" Type="http://schemas.openxmlformats.org/officeDocument/2006/relationships/image" Target="../media/image36.jpeg"/></Relationships>
</file>

<file path=ppt/slides/_rels/slide32.xml.rels><?xml version="1.0" encoding="UTF-8" standalone="yes"?>
<Relationships xmlns="http://schemas.openxmlformats.org/package/2006/relationships"><Relationship Id="rId8" Type="http://schemas.openxmlformats.org/officeDocument/2006/relationships/hyperlink" Target="https://jenaconti.wordpress.com/2011/10/07/sann-er-det-norwegian-schools/" TargetMode="External"/><Relationship Id="rId3" Type="http://schemas.openxmlformats.org/officeDocument/2006/relationships/image" Target="../media/image3.png"/><Relationship Id="rId7" Type="http://schemas.openxmlformats.org/officeDocument/2006/relationships/image" Target="../media/image38.jpg"/><Relationship Id="rId2"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hyperlink" Target="https://www.understood.org/en/learning-attention-issues/child-learning-disabilities/dyslexia/dyslexia-and-music" TargetMode="External"/><Relationship Id="rId5" Type="http://schemas.openxmlformats.org/officeDocument/2006/relationships/image" Target="../media/image37.jpg"/><Relationship Id="rId4" Type="http://schemas.openxmlformats.org/officeDocument/2006/relationships/image" Target="../media/image4.png"/><Relationship Id="rId9" Type="http://schemas.openxmlformats.org/officeDocument/2006/relationships/hyperlink" Target="https://creativecommons.org/licenses/by-nd/3.0/"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8" Type="http://schemas.openxmlformats.org/officeDocument/2006/relationships/hyperlink" Target="https://www.pexels.com/photo/africa-african-dance-african-tradition-bamasaba-693580/" TargetMode="External"/><Relationship Id="rId3" Type="http://schemas.openxmlformats.org/officeDocument/2006/relationships/image" Target="../media/image5.png"/><Relationship Id="rId7" Type="http://schemas.openxmlformats.org/officeDocument/2006/relationships/image" Target="../media/image39.jpeg"/><Relationship Id="rId2"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hyperlink" Target="http://www.tradartsteam.co.uk/MFF15-workshops.html" TargetMode="External"/><Relationship Id="rId4" Type="http://schemas.openxmlformats.org/officeDocument/2006/relationships/image" Target="../media/image6.png"/><Relationship Id="rId9" Type="http://schemas.openxmlformats.org/officeDocument/2006/relationships/image" Target="../media/image40.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13.xml"/><Relationship Id="rId4" Type="http://schemas.openxmlformats.org/officeDocument/2006/relationships/image" Target="../media/image43.jpg"/></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7.png"/><Relationship Id="rId2" Type="http://schemas.openxmlformats.org/officeDocument/2006/relationships/image" Target="../media/image2.jpeg"/><Relationship Id="rId1" Type="http://schemas.openxmlformats.org/officeDocument/2006/relationships/slideLayout" Target="../slideLayouts/slideLayout18.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48.png"/><Relationship Id="rId4" Type="http://schemas.openxmlformats.org/officeDocument/2006/relationships/notesSlide" Target="../notesSlides/notesSlide5.xml"/></Relationships>
</file>

<file path=ppt/slides/_rels/slide44.xml.rels><?xml version="1.0" encoding="UTF-8" standalone="yes"?>
<Relationships xmlns="http://schemas.openxmlformats.org/package/2006/relationships"><Relationship Id="rId8" Type="http://schemas.openxmlformats.org/officeDocument/2006/relationships/hyperlink" Target="http://www.flickr.com/photos/ed_welker/4276019438/" TargetMode="External"/><Relationship Id="rId3" Type="http://schemas.openxmlformats.org/officeDocument/2006/relationships/image" Target="../media/image5.png"/><Relationship Id="rId7" Type="http://schemas.openxmlformats.org/officeDocument/2006/relationships/image" Target="../media/image49.jpg"/><Relationship Id="rId2" Type="http://schemas.openxmlformats.org/officeDocument/2006/relationships/image" Target="../media/image2.jpeg"/><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hyperlink" Target="https://creativecommons.org/licenses/by/3.0/" TargetMode="External"/></Relationships>
</file>

<file path=ppt/slides/_rels/slide4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0.png"/><Relationship Id="rId7" Type="http://schemas.openxmlformats.org/officeDocument/2006/relationships/diagramColors" Target="../diagrams/colors4.xml"/><Relationship Id="rId2" Type="http://schemas.openxmlformats.org/officeDocument/2006/relationships/notesSlide" Target="../notesSlides/notesSlide6.xml"/><Relationship Id="rId1" Type="http://schemas.openxmlformats.org/officeDocument/2006/relationships/slideLayout" Target="../slideLayouts/slideLayout30.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3" Type="http://schemas.openxmlformats.org/officeDocument/2006/relationships/hyperlink" Target="https://crosseyedpianist.com/2020/02/03/the-piano-music-of-howard-skempton/" TargetMode="External"/><Relationship Id="rId2" Type="http://schemas.openxmlformats.org/officeDocument/2006/relationships/image" Target="../media/image51.jpg"/><Relationship Id="rId1" Type="http://schemas.openxmlformats.org/officeDocument/2006/relationships/slideLayout" Target="../slideLayouts/slideLayout35.xml"/></Relationships>
</file>

<file path=ppt/slides/_rels/slide4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8.xml"/><Relationship Id="rId5" Type="http://schemas.openxmlformats.org/officeDocument/2006/relationships/image" Target="../media/image8.jpeg"/><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hyperlink" Target="http://en.wikibooks.org/wiki/Guitar/Tablature" TargetMode="External"/><Relationship Id="rId2" Type="http://schemas.openxmlformats.org/officeDocument/2006/relationships/image" Target="../media/image53.gif"/><Relationship Id="rId1" Type="http://schemas.openxmlformats.org/officeDocument/2006/relationships/slideLayout" Target="../slideLayouts/slideLayout30.xml"/><Relationship Id="rId4" Type="http://schemas.openxmlformats.org/officeDocument/2006/relationships/hyperlink" Target="https://creativecommons.org/licenses/by-sa/3.0/" TargetMode="Externa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png"/><Relationship Id="rId7" Type="http://schemas.openxmlformats.org/officeDocument/2006/relationships/diagramQuickStyle" Target="../diagrams/quickStyle1.xml"/><Relationship Id="rId12" Type="http://schemas.openxmlformats.org/officeDocument/2006/relationships/hyperlink" Target="https://creativecommons.org/licenses/by-nd/3.0/" TargetMode="External"/><Relationship Id="rId2"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diagramLayout" Target="../diagrams/layout1.xml"/><Relationship Id="rId11" Type="http://schemas.openxmlformats.org/officeDocument/2006/relationships/hyperlink" Target="https://pursuit.unimelb.edu.au/articles/the-trouble-with-teaching-music-in-our-schools" TargetMode="External"/><Relationship Id="rId5" Type="http://schemas.openxmlformats.org/officeDocument/2006/relationships/diagramData" Target="../diagrams/data1.xml"/><Relationship Id="rId10" Type="http://schemas.openxmlformats.org/officeDocument/2006/relationships/image" Target="../media/image10.jpg"/><Relationship Id="rId4" Type="http://schemas.openxmlformats.org/officeDocument/2006/relationships/image" Target="../media/image9.png"/><Relationship Id="rId9" Type="http://schemas.microsoft.com/office/2007/relationships/diagramDrawing" Target="../diagrams/drawing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new-educ.com/author/abowadeaedtech" TargetMode="External"/><Relationship Id="rId2" Type="http://schemas.openxmlformats.org/officeDocument/2006/relationships/image" Target="../media/image11.jpg"/><Relationship Id="rId1" Type="http://schemas.openxmlformats.org/officeDocument/2006/relationships/slideLayout" Target="../slideLayouts/slideLayout18.xml"/><Relationship Id="rId4" Type="http://schemas.openxmlformats.org/officeDocument/2006/relationships/hyperlink" Target="https://creativecommons.org/licenses/by-nc-sa/3.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996DFAFB-BCE1-4BEC-82FB-D574234DEF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13" name="Top Left">
            <a:extLst>
              <a:ext uri="{FF2B5EF4-FFF2-40B4-BE49-F238E27FC236}">
                <a16:creationId xmlns:a16="http://schemas.microsoft.com/office/drawing/2014/main" id="{7A93B028-F8F4-4F84-98D7-2779E4D8B9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3086"/>
            <a:ext cx="2198951" cy="3349518"/>
            <a:chOff x="10849" y="-3086"/>
            <a:chExt cx="2198951" cy="3349518"/>
          </a:xfrm>
        </p:grpSpPr>
        <p:sp>
          <p:nvSpPr>
            <p:cNvPr id="14" name="Freeform: Shape 13">
              <a:extLst>
                <a:ext uri="{FF2B5EF4-FFF2-40B4-BE49-F238E27FC236}">
                  <a16:creationId xmlns:a16="http://schemas.microsoft.com/office/drawing/2014/main" id="{0C254636-BEEC-4E48-BF0C-D2C6BF5836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Freeform: Shape 14">
              <a:extLst>
                <a:ext uri="{FF2B5EF4-FFF2-40B4-BE49-F238E27FC236}">
                  <a16:creationId xmlns:a16="http://schemas.microsoft.com/office/drawing/2014/main" id="{83AF5681-1B96-4C35-AB17-AB7793A4EF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F1C65047-892E-46D5-9E82-93FB2E432D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4AD2952C-9885-4337-B770-851BDEB88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2B07DD51-ACE9-4B98-AB77-D23DBEF484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p>
              <a:endParaRPr lang="en-US"/>
            </a:p>
          </p:txBody>
        </p:sp>
        <p:sp>
          <p:nvSpPr>
            <p:cNvPr id="19" name="Freeform: Shape 18">
              <a:extLst>
                <a:ext uri="{FF2B5EF4-FFF2-40B4-BE49-F238E27FC236}">
                  <a16:creationId xmlns:a16="http://schemas.microsoft.com/office/drawing/2014/main" id="{0F483983-8B4E-40F0-BF70-192D840B79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p>
              <a:endParaRPr lang="en-US"/>
            </a:p>
          </p:txBody>
        </p:sp>
        <p:sp>
          <p:nvSpPr>
            <p:cNvPr id="20" name="Freeform: Shape 19">
              <a:extLst>
                <a:ext uri="{FF2B5EF4-FFF2-40B4-BE49-F238E27FC236}">
                  <a16:creationId xmlns:a16="http://schemas.microsoft.com/office/drawing/2014/main" id="{F8853237-6306-4734-906A-E334FDEAAF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0848C5D2-21E8-4E56-B25E-809869A75C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p>
              <a:endParaRPr lang="en-US" dirty="0"/>
            </a:p>
          </p:txBody>
        </p:sp>
      </p:grpSp>
      <p:sp>
        <p:nvSpPr>
          <p:cNvPr id="2" name="Title 1">
            <a:extLst>
              <a:ext uri="{FF2B5EF4-FFF2-40B4-BE49-F238E27FC236}">
                <a16:creationId xmlns:a16="http://schemas.microsoft.com/office/drawing/2014/main" id="{26DC923B-B0EC-9CAE-106D-54DB8E8E954E}"/>
              </a:ext>
            </a:extLst>
          </p:cNvPr>
          <p:cNvSpPr>
            <a:spLocks noGrp="1"/>
          </p:cNvSpPr>
          <p:nvPr>
            <p:ph type="ctrTitle"/>
          </p:nvPr>
        </p:nvSpPr>
        <p:spPr>
          <a:xfrm>
            <a:off x="1005653" y="744909"/>
            <a:ext cx="5797883" cy="3155419"/>
          </a:xfrm>
        </p:spPr>
        <p:txBody>
          <a:bodyPr anchor="b">
            <a:normAutofit/>
          </a:bodyPr>
          <a:lstStyle/>
          <a:p>
            <a:pPr algn="l"/>
            <a:r>
              <a:rPr lang="en-GB" sz="5400" dirty="0"/>
              <a:t>What is musical knowledge and musical learning?</a:t>
            </a:r>
          </a:p>
        </p:txBody>
      </p:sp>
      <p:sp>
        <p:nvSpPr>
          <p:cNvPr id="3" name="Subtitle 2">
            <a:extLst>
              <a:ext uri="{FF2B5EF4-FFF2-40B4-BE49-F238E27FC236}">
                <a16:creationId xmlns:a16="http://schemas.microsoft.com/office/drawing/2014/main" id="{1A21059D-81EF-F283-3A00-2EB5D22DDF96}"/>
              </a:ext>
            </a:extLst>
          </p:cNvPr>
          <p:cNvSpPr>
            <a:spLocks noGrp="1"/>
          </p:cNvSpPr>
          <p:nvPr>
            <p:ph type="subTitle" idx="1"/>
          </p:nvPr>
        </p:nvSpPr>
        <p:spPr>
          <a:xfrm>
            <a:off x="1012785" y="4074784"/>
            <a:ext cx="5797882" cy="2054306"/>
          </a:xfrm>
        </p:spPr>
        <p:txBody>
          <a:bodyPr anchor="t">
            <a:normAutofit/>
          </a:bodyPr>
          <a:lstStyle/>
          <a:p>
            <a:pPr algn="l"/>
            <a:r>
              <a:rPr lang="en-GB" sz="2200" dirty="0">
                <a:solidFill>
                  <a:srgbClr val="FF0000"/>
                </a:solidFill>
              </a:rPr>
              <a:t>Teaching music musically</a:t>
            </a:r>
            <a:r>
              <a:rPr lang="en-GB" sz="2200" dirty="0"/>
              <a:t>.</a:t>
            </a:r>
          </a:p>
          <a:p>
            <a:pPr algn="l"/>
            <a:r>
              <a:rPr lang="en-GB" sz="2200" dirty="0"/>
              <a:t>Musicians of Change 2025</a:t>
            </a:r>
          </a:p>
        </p:txBody>
      </p:sp>
      <p:pic>
        <p:nvPicPr>
          <p:cNvPr id="4" name="Picture 3" descr="Top view of maracas, organ, guitar, and drum sticks on a wooden surface">
            <a:extLst>
              <a:ext uri="{FF2B5EF4-FFF2-40B4-BE49-F238E27FC236}">
                <a16:creationId xmlns:a16="http://schemas.microsoft.com/office/drawing/2014/main" id="{64B8B0F3-B9EB-EF5B-B265-633BA8799178}"/>
              </a:ext>
            </a:extLst>
          </p:cNvPr>
          <p:cNvPicPr>
            <a:picLocks noChangeAspect="1"/>
          </p:cNvPicPr>
          <p:nvPr/>
        </p:nvPicPr>
        <p:blipFill rotWithShape="1">
          <a:blip r:embed="rId2"/>
          <a:srcRect l="11805" r="39495" b="-1"/>
          <a:stretch/>
        </p:blipFill>
        <p:spPr>
          <a:xfrm>
            <a:off x="7188594" y="10"/>
            <a:ext cx="5003406" cy="6857990"/>
          </a:xfrm>
          <a:prstGeom prst="rect">
            <a:avLst/>
          </a:prstGeom>
        </p:spPr>
      </p:pic>
      <p:grpSp>
        <p:nvGrpSpPr>
          <p:cNvPr id="23" name="Cross">
            <a:extLst>
              <a:ext uri="{FF2B5EF4-FFF2-40B4-BE49-F238E27FC236}">
                <a16:creationId xmlns:a16="http://schemas.microsoft.com/office/drawing/2014/main" id="{5C0E6139-8A19-4905-87E2-E547D7B7F1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129158" y="3369564"/>
            <a:ext cx="118872" cy="118872"/>
            <a:chOff x="1175347" y="3733800"/>
            <a:chExt cx="118872" cy="118872"/>
          </a:xfrm>
        </p:grpSpPr>
        <p:cxnSp>
          <p:nvCxnSpPr>
            <p:cNvPr id="24" name="Straight Connector 23">
              <a:extLst>
                <a:ext uri="{FF2B5EF4-FFF2-40B4-BE49-F238E27FC236}">
                  <a16:creationId xmlns:a16="http://schemas.microsoft.com/office/drawing/2014/main" id="{BC05FFBD-B86A-4BD3-A147-FA95CE03CF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34783" y="3733800"/>
              <a:ext cx="0" cy="118872"/>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cxnSp>
          <p:nvCxnSpPr>
            <p:cNvPr id="25" name="Straight Connector 24">
              <a:extLst>
                <a:ext uri="{FF2B5EF4-FFF2-40B4-BE49-F238E27FC236}">
                  <a16:creationId xmlns:a16="http://schemas.microsoft.com/office/drawing/2014/main" id="{EB69F8B1-78FB-4562-8A0D-8D29636755E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347" y="3793236"/>
              <a:ext cx="118872" cy="0"/>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grpSp>
      <p:grpSp>
        <p:nvGrpSpPr>
          <p:cNvPr id="27" name="Bottom Right">
            <a:extLst>
              <a:ext uri="{FF2B5EF4-FFF2-40B4-BE49-F238E27FC236}">
                <a16:creationId xmlns:a16="http://schemas.microsoft.com/office/drawing/2014/main" id="{F7513226-C6E6-4885-A42A-D6411FF018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grpSp>
          <p:nvGrpSpPr>
            <p:cNvPr id="28" name="Graphic 157">
              <a:extLst>
                <a:ext uri="{FF2B5EF4-FFF2-40B4-BE49-F238E27FC236}">
                  <a16:creationId xmlns:a16="http://schemas.microsoft.com/office/drawing/2014/main" id="{9BC07C6F-FF27-4C7D-BF5D-4B4B8880B80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30" name="Freeform: Shape 29">
                <a:extLst>
                  <a:ext uri="{FF2B5EF4-FFF2-40B4-BE49-F238E27FC236}">
                    <a16:creationId xmlns:a16="http://schemas.microsoft.com/office/drawing/2014/main" id="{3B062B0F-BCEB-436F-AB59-970CC5EEE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31" name="Freeform: Shape 30">
                <a:extLst>
                  <a:ext uri="{FF2B5EF4-FFF2-40B4-BE49-F238E27FC236}">
                    <a16:creationId xmlns:a16="http://schemas.microsoft.com/office/drawing/2014/main" id="{A2CDB5C4-8E76-40DC-A3EA-AF3D5066EA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32" name="Freeform: Shape 31">
                <a:extLst>
                  <a:ext uri="{FF2B5EF4-FFF2-40B4-BE49-F238E27FC236}">
                    <a16:creationId xmlns:a16="http://schemas.microsoft.com/office/drawing/2014/main" id="{5188252B-68F7-4FD1-98ED-39451A985B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33" name="Freeform: Shape 32">
                <a:extLst>
                  <a:ext uri="{FF2B5EF4-FFF2-40B4-BE49-F238E27FC236}">
                    <a16:creationId xmlns:a16="http://schemas.microsoft.com/office/drawing/2014/main" id="{643015DC-C4C8-408D-91FE-CB52233190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34" name="Freeform: Shape 33">
                <a:extLst>
                  <a:ext uri="{FF2B5EF4-FFF2-40B4-BE49-F238E27FC236}">
                    <a16:creationId xmlns:a16="http://schemas.microsoft.com/office/drawing/2014/main" id="{9E420DB7-0D88-4E37-B948-6FB4A8AD8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35" name="Freeform: Shape 34">
                <a:extLst>
                  <a:ext uri="{FF2B5EF4-FFF2-40B4-BE49-F238E27FC236}">
                    <a16:creationId xmlns:a16="http://schemas.microsoft.com/office/drawing/2014/main" id="{08BA96C9-4B69-43D0-A129-4C2DF6571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36" name="Freeform: Shape 35">
                <a:extLst>
                  <a:ext uri="{FF2B5EF4-FFF2-40B4-BE49-F238E27FC236}">
                    <a16:creationId xmlns:a16="http://schemas.microsoft.com/office/drawing/2014/main" id="{AB9C0CB4-8BF5-4813-A26B-7B3C36368E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29" name="Freeform: Shape 28">
              <a:extLst>
                <a:ext uri="{FF2B5EF4-FFF2-40B4-BE49-F238E27FC236}">
                  <a16:creationId xmlns:a16="http://schemas.microsoft.com/office/drawing/2014/main" id="{A1A6261E-C71C-43D5-8164-2B8BB8DFAC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4025113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1500"/>
                                  </p:stCondLst>
                                  <p:iterate>
                                    <p:tmPct val="1000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700"/>
                                        <p:tgtEl>
                                          <p:spTgt spid="3">
                                            <p:txEl>
                                              <p:pRg st="1" end="1"/>
                                            </p:txEl>
                                          </p:spTgt>
                                        </p:tgtEl>
                                      </p:cBhvr>
                                    </p:animEffect>
                                  </p:childTnLst>
                                </p:cTn>
                              </p:par>
                              <p:par>
                                <p:cTn id="13" presetID="10" presetClass="entr" presetSubtype="0" fill="hold" grpId="0" nodeType="withEffect">
                                  <p:stCondLst>
                                    <p:cond delay="1000"/>
                                  </p:stCondLst>
                                  <p:iterate>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D593D-9848-982B-43F5-CA33F2A8BBCE}"/>
              </a:ext>
            </a:extLst>
          </p:cNvPr>
          <p:cNvSpPr>
            <a:spLocks noGrp="1"/>
          </p:cNvSpPr>
          <p:nvPr>
            <p:ph type="title"/>
          </p:nvPr>
        </p:nvSpPr>
        <p:spPr/>
        <p:txBody>
          <a:bodyPr/>
          <a:lstStyle/>
          <a:p>
            <a:r>
              <a:rPr lang="en-GB" dirty="0"/>
              <a:t>Thinking Musically</a:t>
            </a:r>
          </a:p>
        </p:txBody>
      </p:sp>
      <p:sp>
        <p:nvSpPr>
          <p:cNvPr id="3" name="Content Placeholder 2">
            <a:extLst>
              <a:ext uri="{FF2B5EF4-FFF2-40B4-BE49-F238E27FC236}">
                <a16:creationId xmlns:a16="http://schemas.microsoft.com/office/drawing/2014/main" id="{EF03600C-B207-C2C4-8C87-605C1E664B97}"/>
              </a:ext>
            </a:extLst>
          </p:cNvPr>
          <p:cNvSpPr>
            <a:spLocks noGrp="1"/>
          </p:cNvSpPr>
          <p:nvPr>
            <p:ph idx="1"/>
          </p:nvPr>
        </p:nvSpPr>
        <p:spPr/>
        <p:txBody>
          <a:bodyPr>
            <a:normAutofit fontScale="85000" lnSpcReduction="20000"/>
          </a:bodyPr>
          <a:lstStyle/>
          <a:p>
            <a:pPr>
              <a:lnSpc>
                <a:spcPct val="115000"/>
              </a:lnSpc>
              <a:spcAft>
                <a:spcPts val="800"/>
              </a:spcAft>
              <a:buNone/>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Working with musical ideas internally</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 imagining, manipulating, or predicting musical sounds without necessarily producing them physically.</a:t>
            </a:r>
          </a:p>
          <a:p>
            <a:pPr>
              <a:lnSpc>
                <a:spcPct val="115000"/>
              </a:lnSpc>
              <a:spcAft>
                <a:spcPts val="800"/>
              </a:spcAft>
              <a:buNone/>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Recognising patterns and relationships</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 such as melody, rhythm, harmony, form, and timbre.</a:t>
            </a:r>
          </a:p>
          <a:p>
            <a:pPr>
              <a:lnSpc>
                <a:spcPct val="115000"/>
              </a:lnSpc>
              <a:spcAft>
                <a:spcPts val="800"/>
              </a:spcAft>
              <a:buNone/>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Drawing on musical knowledge</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 both formal (e.g., notation, theory) and informal (e.g., stylistic conventions, genre awareness) to make sense of music.</a:t>
            </a:r>
          </a:p>
          <a:p>
            <a:pPr>
              <a:lnSpc>
                <a:spcPct val="115000"/>
              </a:lnSpc>
              <a:spcAft>
                <a:spcPts val="800"/>
              </a:spcAft>
              <a:buNone/>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Linking musical understanding to action</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 using perception and knowledge to inform performance, improvisation, composition, or analysis.</a:t>
            </a:r>
          </a:p>
          <a:p>
            <a:pPr>
              <a:lnSpc>
                <a:spcPct val="115000"/>
              </a:lnSpc>
              <a:spcAft>
                <a:spcPts val="800"/>
              </a:spcAft>
              <a:buNone/>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Engaging in a musical “mode of thought”</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 in which problems, solutions, and expressions are conceived primarily in sound and musical logic, not only in words or visual images.</a:t>
            </a:r>
          </a:p>
          <a:p>
            <a:pPr>
              <a:lnSpc>
                <a:spcPct val="115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Identity and self-concept</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 seeing oneself as a musical person.</a:t>
            </a:r>
          </a:p>
          <a:p>
            <a:pPr marL="0" indent="0">
              <a:buNone/>
            </a:pPr>
            <a:endParaRPr lang="en-GB" dirty="0"/>
          </a:p>
        </p:txBody>
      </p:sp>
    </p:spTree>
    <p:extLst>
      <p:ext uri="{BB962C8B-B14F-4D97-AF65-F5344CB8AC3E}">
        <p14:creationId xmlns:p14="http://schemas.microsoft.com/office/powerpoint/2010/main" val="2568542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E8BC0-E43C-1A92-DDDC-21CE80170367}"/>
              </a:ext>
            </a:extLst>
          </p:cNvPr>
          <p:cNvSpPr>
            <a:spLocks noGrp="1"/>
          </p:cNvSpPr>
          <p:nvPr>
            <p:ph type="title"/>
          </p:nvPr>
        </p:nvSpPr>
        <p:spPr/>
        <p:txBody>
          <a:bodyPr/>
          <a:lstStyle/>
          <a:p>
            <a:r>
              <a:rPr lang="en-GB" b="1" dirty="0"/>
              <a:t>Acting Musically</a:t>
            </a:r>
            <a:endParaRPr lang="en-GB" dirty="0"/>
          </a:p>
        </p:txBody>
      </p:sp>
      <p:sp>
        <p:nvSpPr>
          <p:cNvPr id="3" name="Content Placeholder 2">
            <a:extLst>
              <a:ext uri="{FF2B5EF4-FFF2-40B4-BE49-F238E27FC236}">
                <a16:creationId xmlns:a16="http://schemas.microsoft.com/office/drawing/2014/main" id="{E83BF898-62E3-E3F2-CF05-802D86821F2F}"/>
              </a:ext>
            </a:extLst>
          </p:cNvPr>
          <p:cNvSpPr>
            <a:spLocks noGrp="1"/>
          </p:cNvSpPr>
          <p:nvPr>
            <p:ph idx="1"/>
          </p:nvPr>
        </p:nvSpPr>
        <p:spPr/>
        <p:txBody>
          <a:bodyPr>
            <a:normAutofit fontScale="77500" lnSpcReduction="20000"/>
          </a:bodyPr>
          <a:lstStyle/>
          <a:p>
            <a:pPr marL="0" indent="0">
              <a:buNone/>
            </a:pPr>
            <a:r>
              <a:rPr lang="en-GB" dirty="0"/>
              <a:t>To act musically is to </a:t>
            </a:r>
            <a:r>
              <a:rPr lang="en-GB" i="1" dirty="0"/>
              <a:t>apply</a:t>
            </a:r>
            <a:r>
              <a:rPr lang="en-GB" dirty="0"/>
              <a:t> those sensibilities and capacities in real musical situations, in ways that are recognised as musical </a:t>
            </a:r>
            <a:r>
              <a:rPr lang="en-GB" b="1" dirty="0"/>
              <a:t>by a given community or culture</a:t>
            </a:r>
            <a:r>
              <a:rPr lang="en-GB" dirty="0"/>
              <a:t>. Acting musically can include:</a:t>
            </a:r>
          </a:p>
          <a:p>
            <a:r>
              <a:rPr lang="en-GB" b="1" dirty="0"/>
              <a:t>Performing</a:t>
            </a:r>
            <a:r>
              <a:rPr lang="en-GB" dirty="0"/>
              <a:t> – singing, playing, or moving in ways that align with musical structures and expressive aims.</a:t>
            </a:r>
          </a:p>
          <a:p>
            <a:r>
              <a:rPr lang="en-GB" b="1" dirty="0"/>
              <a:t>Listening</a:t>
            </a:r>
            <a:r>
              <a:rPr lang="en-GB" dirty="0"/>
              <a:t> – engaging actively and attentively, making sense of music’s patterns and meanings. Making meaning is two-way process.</a:t>
            </a:r>
          </a:p>
          <a:p>
            <a:r>
              <a:rPr lang="en-GB" b="1" dirty="0"/>
              <a:t>Composing / improvising</a:t>
            </a:r>
            <a:r>
              <a:rPr lang="en-GB" dirty="0"/>
              <a:t> – creating music in response to context, intention, and audience.</a:t>
            </a:r>
          </a:p>
          <a:p>
            <a:r>
              <a:rPr lang="en-GB" b="1" dirty="0"/>
              <a:t>Collaborating</a:t>
            </a:r>
            <a:r>
              <a:rPr lang="en-GB" dirty="0"/>
              <a:t> – interacting musically with others, negotiating timing, tuning, expression.</a:t>
            </a:r>
          </a:p>
          <a:p>
            <a:r>
              <a:rPr lang="en-GB" b="1" dirty="0"/>
              <a:t>Responding in context</a:t>
            </a:r>
            <a:r>
              <a:rPr lang="en-GB" dirty="0"/>
              <a:t> – shaping your musical actions according to setting, purpose, and tradition.</a:t>
            </a:r>
          </a:p>
          <a:p>
            <a:pPr marL="0" indent="0">
              <a:buNone/>
            </a:pPr>
            <a:endParaRPr lang="en-GB" dirty="0"/>
          </a:p>
        </p:txBody>
      </p:sp>
    </p:spTree>
    <p:extLst>
      <p:ext uri="{BB962C8B-B14F-4D97-AF65-F5344CB8AC3E}">
        <p14:creationId xmlns:p14="http://schemas.microsoft.com/office/powerpoint/2010/main" val="2635360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BFFAAC-C480-40DF-77F0-9EDA6841ED4F}"/>
              </a:ext>
            </a:extLst>
          </p:cNvPr>
          <p:cNvSpPr txBox="1"/>
          <p:nvPr/>
        </p:nvSpPr>
        <p:spPr>
          <a:xfrm>
            <a:off x="1119884" y="1041401"/>
            <a:ext cx="4511664" cy="2345264"/>
          </a:xfrm>
          <a:prstGeom prst="rect">
            <a:avLst/>
          </a:prstGeom>
        </p:spPr>
        <p:txBody>
          <a:bodyPr vert="horz" lIns="91440" tIns="45720" rIns="91440" bIns="45720" rtlCol="0" anchor="b">
            <a:normAutofit/>
          </a:bodyPr>
          <a:lstStyle/>
          <a:p>
            <a:pPr algn="ctr" defTabSz="457200">
              <a:lnSpc>
                <a:spcPct val="90000"/>
              </a:lnSpc>
              <a:spcBef>
                <a:spcPct val="0"/>
              </a:spcBef>
              <a:spcAft>
                <a:spcPts val="600"/>
              </a:spcAft>
            </a:pPr>
            <a:r>
              <a:rPr lang="en-US" sz="3000" b="1" kern="1200" cap="none" dirty="0">
                <a:ln w="3175" cmpd="sng">
                  <a:noFill/>
                </a:ln>
                <a:solidFill>
                  <a:schemeClr val="tx1">
                    <a:lumMod val="85000"/>
                    <a:lumOff val="15000"/>
                  </a:schemeClr>
                </a:solidFill>
                <a:effectLst/>
                <a:latin typeface="+mj-lt"/>
                <a:ea typeface="+mj-ea"/>
                <a:cs typeface="+mj-cs"/>
              </a:rPr>
              <a:t>Discussion Point: how is this child </a:t>
            </a:r>
            <a:r>
              <a:rPr lang="en-US" sz="3000" b="1" kern="1200" cap="none" dirty="0">
                <a:ln w="3175" cmpd="sng">
                  <a:noFill/>
                </a:ln>
                <a:solidFill>
                  <a:srgbClr val="FF0000"/>
                </a:solidFill>
                <a:effectLst/>
                <a:latin typeface="+mj-lt"/>
                <a:ea typeface="+mj-ea"/>
                <a:cs typeface="+mj-cs"/>
              </a:rPr>
              <a:t>Thinking Musically </a:t>
            </a:r>
            <a:r>
              <a:rPr lang="en-US" sz="3000" b="1" kern="1200" cap="none" dirty="0">
                <a:ln w="3175" cmpd="sng">
                  <a:noFill/>
                </a:ln>
                <a:solidFill>
                  <a:schemeClr val="tx1">
                    <a:lumMod val="85000"/>
                    <a:lumOff val="15000"/>
                  </a:schemeClr>
                </a:solidFill>
                <a:effectLst/>
                <a:latin typeface="+mj-lt"/>
                <a:ea typeface="+mj-ea"/>
                <a:cs typeface="+mj-cs"/>
              </a:rPr>
              <a:t>and </a:t>
            </a:r>
            <a:r>
              <a:rPr lang="en-US" sz="3000" b="1" kern="1200" cap="none" dirty="0">
                <a:ln w="3175" cmpd="sng">
                  <a:noFill/>
                </a:ln>
                <a:solidFill>
                  <a:srgbClr val="FF0000"/>
                </a:solidFill>
                <a:effectLst/>
                <a:latin typeface="+mj-lt"/>
                <a:ea typeface="+mj-ea"/>
                <a:cs typeface="+mj-cs"/>
              </a:rPr>
              <a:t>Acting Musically</a:t>
            </a:r>
            <a:r>
              <a:rPr lang="en-US" sz="3000" b="1" kern="1200" cap="none" dirty="0">
                <a:ln w="3175" cmpd="sng">
                  <a:noFill/>
                </a:ln>
                <a:solidFill>
                  <a:schemeClr val="tx1">
                    <a:lumMod val="85000"/>
                    <a:lumOff val="15000"/>
                  </a:schemeClr>
                </a:solidFill>
                <a:effectLst/>
                <a:latin typeface="+mj-lt"/>
                <a:ea typeface="+mj-ea"/>
                <a:cs typeface="+mj-cs"/>
              </a:rPr>
              <a:t>? </a:t>
            </a:r>
          </a:p>
        </p:txBody>
      </p:sp>
      <p:pic>
        <p:nvPicPr>
          <p:cNvPr id="5" name="VIOLIN SOLO   BRADLEY LLOYD Carleton Green Community Primary School" descr="A group of children playing a violin&#10;&#10;AI-generated content may be incorrect.">
            <a:hlinkClick r:id="" action="ppaction://media"/>
            <a:extLst>
              <a:ext uri="{FF2B5EF4-FFF2-40B4-BE49-F238E27FC236}">
                <a16:creationId xmlns:a16="http://schemas.microsoft.com/office/drawing/2014/main" id="{A2B53256-15D0-60ED-E054-07039DBB884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312311" y="1530351"/>
            <a:ext cx="4069939" cy="3677198"/>
          </a:xfrm>
          <a:prstGeom prst="rect">
            <a:avLst/>
          </a:prstGeom>
        </p:spPr>
      </p:pic>
    </p:spTree>
    <p:extLst>
      <p:ext uri="{BB962C8B-B14F-4D97-AF65-F5344CB8AC3E}">
        <p14:creationId xmlns:p14="http://schemas.microsoft.com/office/powerpoint/2010/main" val="2956093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9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3E8C8A2-D2DA-42F8-84AA-AC5AB4251D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34" y="0"/>
            <a:ext cx="12231160" cy="6856214"/>
            <a:chOff x="-16934" y="0"/>
            <a:chExt cx="12231160" cy="6856214"/>
          </a:xfrm>
        </p:grpSpPr>
        <p:pic>
          <p:nvPicPr>
            <p:cNvPr id="10" name="Picture 9">
              <a:extLst>
                <a:ext uri="{FF2B5EF4-FFF2-40B4-BE49-F238E27FC236}">
                  <a16:creationId xmlns:a16="http://schemas.microsoft.com/office/drawing/2014/main" id="{9A5D1FE1-4883-49B4-AD3E-D0A3F8DCE12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1" name="Rectangle 10">
              <a:extLst>
                <a:ext uri="{FF2B5EF4-FFF2-40B4-BE49-F238E27FC236}">
                  <a16:creationId xmlns:a16="http://schemas.microsoft.com/office/drawing/2014/main" id="{7F829EAE-7CB1-410F-BAF1-55BD6DC249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2" name="Picture 11">
              <a:extLst>
                <a:ext uri="{FF2B5EF4-FFF2-40B4-BE49-F238E27FC236}">
                  <a16:creationId xmlns:a16="http://schemas.microsoft.com/office/drawing/2014/main" id="{4EA5F8CE-974F-4443-AB3C-4799C332304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3" name="Picture 12">
              <a:extLst>
                <a:ext uri="{FF2B5EF4-FFF2-40B4-BE49-F238E27FC236}">
                  <a16:creationId xmlns:a16="http://schemas.microsoft.com/office/drawing/2014/main" id="{94075D0C-1739-4729-A5C8-5C5707A942F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5" name="Straight Connector 14">
            <a:extLst>
              <a:ext uri="{FF2B5EF4-FFF2-40B4-BE49-F238E27FC236}">
                <a16:creationId xmlns:a16="http://schemas.microsoft.com/office/drawing/2014/main" id="{0DFD28A6-39F3-425F-8050-E5BF1B4523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17" name="Rectangle 16">
            <a:extLst>
              <a:ext uri="{FF2B5EF4-FFF2-40B4-BE49-F238E27FC236}">
                <a16:creationId xmlns:a16="http://schemas.microsoft.com/office/drawing/2014/main" id="{9B347087-DEE1-4F23-8486-A2690AA195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19" name="Rectangle 18">
            <a:extLst>
              <a:ext uri="{FF2B5EF4-FFF2-40B4-BE49-F238E27FC236}">
                <a16:creationId xmlns:a16="http://schemas.microsoft.com/office/drawing/2014/main" id="{44BB81AE-EE4A-4AA4-8941-104B6C943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88137"/>
            <a:ext cx="11227442" cy="5883295"/>
          </a:xfrm>
          <a:prstGeom prst="rect">
            <a:avLst/>
          </a:prstGeom>
          <a:solidFill>
            <a:schemeClr val="tx2"/>
          </a:solidFill>
          <a:ln>
            <a:noFill/>
          </a:ln>
          <a:effectLst>
            <a:outerShdw blurRad="114300" dist="127000" dir="5400000" sx="99000" sy="99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4" name="Picture 3">
            <a:extLst>
              <a:ext uri="{FF2B5EF4-FFF2-40B4-BE49-F238E27FC236}">
                <a16:creationId xmlns:a16="http://schemas.microsoft.com/office/drawing/2014/main" id="{019446DC-1835-44CD-8235-2AE989076C19}"/>
              </a:ext>
            </a:extLst>
          </p:cNvPr>
          <p:cNvPicPr>
            <a:picLocks noChangeAspect="1"/>
          </p:cNvPicPr>
          <p:nvPr/>
        </p:nvPicPr>
        <p:blipFill rotWithShape="1">
          <a:blip r:embed="rId5">
            <a:alphaModFix amt="50000"/>
          </a:blip>
          <a:srcRect t="13295" r="1" b="8203"/>
          <a:stretch/>
        </p:blipFill>
        <p:spPr>
          <a:xfrm>
            <a:off x="707919" y="486351"/>
            <a:ext cx="11227442" cy="5883295"/>
          </a:xfrm>
          <a:prstGeom prst="rect">
            <a:avLst/>
          </a:prstGeom>
        </p:spPr>
      </p:pic>
      <p:cxnSp>
        <p:nvCxnSpPr>
          <p:cNvPr id="21" name="Straight Connector 20">
            <a:extLst>
              <a:ext uri="{FF2B5EF4-FFF2-40B4-BE49-F238E27FC236}">
                <a16:creationId xmlns:a16="http://schemas.microsoft.com/office/drawing/2014/main" id="{4AA791FC-1AEF-4561-93B5-6B9E981BBB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21280" y="3594428"/>
            <a:ext cx="694944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3" name="Rectangle 22">
            <a:extLst>
              <a:ext uri="{FF2B5EF4-FFF2-40B4-BE49-F238E27FC236}">
                <a16:creationId xmlns:a16="http://schemas.microsoft.com/office/drawing/2014/main" id="{AAA2202F-2A68-464D-8E53-CEBE9303D8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solidFill>
              <a:schemeClr val="bg1"/>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grpSp>
        <p:nvGrpSpPr>
          <p:cNvPr id="25" name="Group 24">
            <a:extLst>
              <a:ext uri="{FF2B5EF4-FFF2-40B4-BE49-F238E27FC236}">
                <a16:creationId xmlns:a16="http://schemas.microsoft.com/office/drawing/2014/main" id="{5B129734-DF6D-46B8-A0E0-4F178B3AD2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72" cy="658368"/>
            <a:chOff x="-18288" y="3128956"/>
            <a:chExt cx="12234672" cy="658368"/>
          </a:xfrm>
        </p:grpSpPr>
        <p:sp useBgFill="1">
          <p:nvSpPr>
            <p:cNvPr id="26" name="Rounded Rectangle 21">
              <a:extLst>
                <a:ext uri="{FF2B5EF4-FFF2-40B4-BE49-F238E27FC236}">
                  <a16:creationId xmlns:a16="http://schemas.microsoft.com/office/drawing/2014/main" id="{6A986578-4991-4E9B-94B7-056F6B09B7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27" name="Picture 26">
              <a:extLst>
                <a:ext uri="{FF2B5EF4-FFF2-40B4-BE49-F238E27FC236}">
                  <a16:creationId xmlns:a16="http://schemas.microsoft.com/office/drawing/2014/main" id="{257D0097-ACF2-46A6-804C-C5D55A188FE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28" name="Rounded Rectangle 27">
              <a:extLst>
                <a:ext uri="{FF2B5EF4-FFF2-40B4-BE49-F238E27FC236}">
                  <a16:creationId xmlns:a16="http://schemas.microsoft.com/office/drawing/2014/main" id="{A71DA5EB-109A-4C2F-A093-7E5F6490BD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29" name="Picture 28">
              <a:extLst>
                <a:ext uri="{FF2B5EF4-FFF2-40B4-BE49-F238E27FC236}">
                  <a16:creationId xmlns:a16="http://schemas.microsoft.com/office/drawing/2014/main" id="{DA85B8CE-EB01-4DD0-8B39-D413503D772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sp>
        <p:nvSpPr>
          <p:cNvPr id="2" name="Title 1">
            <a:extLst>
              <a:ext uri="{FF2B5EF4-FFF2-40B4-BE49-F238E27FC236}">
                <a16:creationId xmlns:a16="http://schemas.microsoft.com/office/drawing/2014/main" id="{A1FB88A5-5F6F-4C8D-B621-F2FD990DB73C}"/>
              </a:ext>
            </a:extLst>
          </p:cNvPr>
          <p:cNvSpPr>
            <a:spLocks noGrp="1"/>
          </p:cNvSpPr>
          <p:nvPr>
            <p:ph type="title"/>
          </p:nvPr>
        </p:nvSpPr>
        <p:spPr>
          <a:xfrm>
            <a:off x="2224403" y="1113698"/>
            <a:ext cx="8229600" cy="2345264"/>
          </a:xfrm>
        </p:spPr>
        <p:txBody>
          <a:bodyPr vert="horz" lIns="91440" tIns="45720" rIns="91440" bIns="45720" rtlCol="0" anchor="b">
            <a:normAutofit/>
          </a:bodyPr>
          <a:lstStyle/>
          <a:p>
            <a:pPr>
              <a:lnSpc>
                <a:spcPct val="90000"/>
              </a:lnSpc>
            </a:pPr>
            <a:r>
              <a:rPr lang="en-US" sz="4000" dirty="0">
                <a:solidFill>
                  <a:schemeClr val="bg1"/>
                </a:solidFill>
              </a:rPr>
              <a:t>When considering how to teach music musically, we need to think about three elements:</a:t>
            </a:r>
          </a:p>
        </p:txBody>
      </p:sp>
    </p:spTree>
    <p:extLst>
      <p:ext uri="{BB962C8B-B14F-4D97-AF65-F5344CB8AC3E}">
        <p14:creationId xmlns:p14="http://schemas.microsoft.com/office/powerpoint/2010/main" val="2510031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E3CED3-8830-45C9-8D6C-F4ECADD4F1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6F2D62A-C66C-42DF-8C05-99B0B1A8B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4611" y="350556"/>
            <a:ext cx="11542779" cy="6156888"/>
          </a:xfrm>
          <a:prstGeom prst="rect">
            <a:avLst/>
          </a:prstGeom>
          <a:noFill/>
          <a:ln w="25400" cap="flat">
            <a:solidFill>
              <a:schemeClr val="accent1"/>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graphicFrame>
        <p:nvGraphicFramePr>
          <p:cNvPr id="2" name="Content Placeholder 2">
            <a:extLst>
              <a:ext uri="{FF2B5EF4-FFF2-40B4-BE49-F238E27FC236}">
                <a16:creationId xmlns:a16="http://schemas.microsoft.com/office/drawing/2014/main" id="{784C0D69-1DA0-4A28-BFCC-980CFCDCF6EF}"/>
              </a:ext>
            </a:extLst>
          </p:cNvPr>
          <p:cNvGraphicFramePr>
            <a:graphicFrameLocks/>
          </p:cNvGraphicFramePr>
          <p:nvPr>
            <p:extLst>
              <p:ext uri="{D42A27DB-BD31-4B8C-83A1-F6EECF244321}">
                <p14:modId xmlns:p14="http://schemas.microsoft.com/office/powerpoint/2010/main" val="518203372"/>
              </p:ext>
            </p:extLst>
          </p:nvPr>
        </p:nvGraphicFramePr>
        <p:xfrm>
          <a:off x="634457" y="2703317"/>
          <a:ext cx="10923087" cy="3481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C83BCC83-94CC-5616-B23A-B55FB66D3775}"/>
              </a:ext>
            </a:extLst>
          </p:cNvPr>
          <p:cNvSpPr txBox="1"/>
          <p:nvPr/>
        </p:nvSpPr>
        <p:spPr>
          <a:xfrm>
            <a:off x="1042282" y="673434"/>
            <a:ext cx="10361479" cy="1707006"/>
          </a:xfrm>
          <a:prstGeom prst="rect">
            <a:avLst/>
          </a:prstGeom>
          <a:noFill/>
        </p:spPr>
        <p:txBody>
          <a:bodyPr wrap="square" rtlCol="0">
            <a:spAutoFit/>
          </a:bodyPr>
          <a:lstStyle/>
          <a:p>
            <a:pPr marL="514350" indent="-514350" defTabSz="1033272">
              <a:spcAft>
                <a:spcPts val="600"/>
              </a:spcAft>
              <a:buFont typeface="+mj-lt"/>
              <a:buAutoNum type="arabicPeriod"/>
            </a:pPr>
            <a:r>
              <a:rPr lang="en-GB" sz="3164" b="1" kern="1200" dirty="0">
                <a:solidFill>
                  <a:srgbClr val="7030A0"/>
                </a:solidFill>
                <a:latin typeface="+mn-lt"/>
                <a:ea typeface="+mn-ea"/>
                <a:cs typeface="+mn-cs"/>
              </a:rPr>
              <a:t>Ontology – what it is to be musical/a musician. </a:t>
            </a:r>
          </a:p>
          <a:p>
            <a:pPr marL="514350" indent="-514350" defTabSz="1033272">
              <a:spcAft>
                <a:spcPts val="600"/>
              </a:spcAft>
              <a:buFont typeface="+mj-lt"/>
              <a:buAutoNum type="arabicPeriod"/>
            </a:pPr>
            <a:r>
              <a:rPr lang="en-GB" sz="3164" b="1" kern="1200" dirty="0">
                <a:solidFill>
                  <a:srgbClr val="7030A0"/>
                </a:solidFill>
                <a:latin typeface="+mn-lt"/>
                <a:ea typeface="+mn-ea"/>
                <a:cs typeface="+mn-cs"/>
              </a:rPr>
              <a:t>Epistemology- what is musical knowledge? </a:t>
            </a:r>
          </a:p>
          <a:p>
            <a:pPr marL="514350" indent="-514350" defTabSz="1033272">
              <a:spcAft>
                <a:spcPts val="600"/>
              </a:spcAft>
              <a:buFont typeface="+mj-lt"/>
              <a:buAutoNum type="arabicPeriod"/>
            </a:pPr>
            <a:r>
              <a:rPr lang="en-GB" sz="3164" b="1" kern="1200" dirty="0">
                <a:solidFill>
                  <a:srgbClr val="7030A0"/>
                </a:solidFill>
                <a:latin typeface="+mn-lt"/>
                <a:ea typeface="+mn-ea"/>
                <a:cs typeface="+mn-cs"/>
              </a:rPr>
              <a:t>Pedagogy- how do we best teach music. </a:t>
            </a:r>
            <a:endParaRPr lang="en-GB" sz="2800" b="1" dirty="0">
              <a:solidFill>
                <a:srgbClr val="7030A0"/>
              </a:solidFill>
            </a:endParaRPr>
          </a:p>
        </p:txBody>
      </p:sp>
    </p:spTree>
    <p:extLst>
      <p:ext uri="{BB962C8B-B14F-4D97-AF65-F5344CB8AC3E}">
        <p14:creationId xmlns:p14="http://schemas.microsoft.com/office/powerpoint/2010/main" val="2129808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3E8C8A2-D2DA-42F8-84AA-AC5AB4251D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34" y="0"/>
            <a:ext cx="12231160" cy="6856214"/>
            <a:chOff x="-16934" y="0"/>
            <a:chExt cx="12231160" cy="6856214"/>
          </a:xfrm>
        </p:grpSpPr>
        <p:pic>
          <p:nvPicPr>
            <p:cNvPr id="10" name="Picture 9">
              <a:extLst>
                <a:ext uri="{FF2B5EF4-FFF2-40B4-BE49-F238E27FC236}">
                  <a16:creationId xmlns:a16="http://schemas.microsoft.com/office/drawing/2014/main" id="{9A5D1FE1-4883-49B4-AD3E-D0A3F8DCE12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1" name="Rectangle 10">
              <a:extLst>
                <a:ext uri="{FF2B5EF4-FFF2-40B4-BE49-F238E27FC236}">
                  <a16:creationId xmlns:a16="http://schemas.microsoft.com/office/drawing/2014/main" id="{7F829EAE-7CB1-410F-BAF1-55BD6DC249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2" name="Picture 11">
              <a:extLst>
                <a:ext uri="{FF2B5EF4-FFF2-40B4-BE49-F238E27FC236}">
                  <a16:creationId xmlns:a16="http://schemas.microsoft.com/office/drawing/2014/main" id="{4EA5F8CE-974F-4443-AB3C-4799C332304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3" name="Picture 12">
              <a:extLst>
                <a:ext uri="{FF2B5EF4-FFF2-40B4-BE49-F238E27FC236}">
                  <a16:creationId xmlns:a16="http://schemas.microsoft.com/office/drawing/2014/main" id="{94075D0C-1739-4729-A5C8-5C5707A942F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5" name="Straight Connector 14">
            <a:extLst>
              <a:ext uri="{FF2B5EF4-FFF2-40B4-BE49-F238E27FC236}">
                <a16:creationId xmlns:a16="http://schemas.microsoft.com/office/drawing/2014/main" id="{0DFD28A6-39F3-425F-8050-E5BF1B4523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FDF8837B-BAE2-489A-8F93-69216307D5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Music sheet">
            <a:extLst>
              <a:ext uri="{FF2B5EF4-FFF2-40B4-BE49-F238E27FC236}">
                <a16:creationId xmlns:a16="http://schemas.microsoft.com/office/drawing/2014/main" id="{FA3418FE-AFD7-2709-6A2A-E565154C025E}"/>
              </a:ext>
            </a:extLst>
          </p:cNvPr>
          <p:cNvPicPr>
            <a:picLocks noChangeAspect="1"/>
          </p:cNvPicPr>
          <p:nvPr/>
        </p:nvPicPr>
        <p:blipFill rotWithShape="1">
          <a:blip r:embed="rId4">
            <a:alphaModFix amt="50000"/>
            <a:extLst>
              <a:ext uri="{28A0092B-C50C-407E-A947-70E740481C1C}">
                <a14:useLocalDpi xmlns:a14="http://schemas.microsoft.com/office/drawing/2010/main" val="0"/>
              </a:ext>
            </a:extLst>
          </a:blip>
          <a:srcRect t="15730"/>
          <a:stretch/>
        </p:blipFill>
        <p:spPr>
          <a:xfrm>
            <a:off x="20" y="10"/>
            <a:ext cx="12191980" cy="6857990"/>
          </a:xfrm>
          <a:prstGeom prst="rect">
            <a:avLst/>
          </a:prstGeom>
        </p:spPr>
      </p:pic>
      <p:sp>
        <p:nvSpPr>
          <p:cNvPr id="2" name="TextBox 1">
            <a:extLst>
              <a:ext uri="{FF2B5EF4-FFF2-40B4-BE49-F238E27FC236}">
                <a16:creationId xmlns:a16="http://schemas.microsoft.com/office/drawing/2014/main" id="{03CAF430-74A3-2748-0190-C1514CA1DFC0}"/>
              </a:ext>
            </a:extLst>
          </p:cNvPr>
          <p:cNvSpPr txBox="1"/>
          <p:nvPr/>
        </p:nvSpPr>
        <p:spPr>
          <a:xfrm>
            <a:off x="2692398" y="1871131"/>
            <a:ext cx="6815669" cy="1515533"/>
          </a:xfrm>
          <a:prstGeom prst="rect">
            <a:avLst/>
          </a:prstGeom>
        </p:spPr>
        <p:txBody>
          <a:bodyPr vert="horz" lIns="91440" tIns="45720" rIns="91440" bIns="45720" rtlCol="0" anchor="b">
            <a:normAutofit fontScale="62500" lnSpcReduction="20000"/>
          </a:bodyPr>
          <a:lstStyle/>
          <a:p>
            <a:pPr algn="ctr" defTabSz="457200">
              <a:lnSpc>
                <a:spcPct val="90000"/>
              </a:lnSpc>
              <a:spcBef>
                <a:spcPct val="0"/>
              </a:spcBef>
              <a:spcAft>
                <a:spcPts val="600"/>
              </a:spcAft>
            </a:pPr>
            <a:r>
              <a:rPr lang="en-US" sz="5000" dirty="0">
                <a:ln w="3175" cmpd="sng">
                  <a:noFill/>
                </a:ln>
                <a:solidFill>
                  <a:srgbClr val="FFFFFF"/>
                </a:solidFill>
                <a:latin typeface="+mj-lt"/>
                <a:ea typeface="+mj-ea"/>
                <a:cs typeface="+mj-cs"/>
              </a:rPr>
              <a:t>EPISTEMOLOGICAL PERSPECTIVES</a:t>
            </a:r>
          </a:p>
          <a:p>
            <a:pPr algn="ctr" defTabSz="457200">
              <a:lnSpc>
                <a:spcPct val="90000"/>
              </a:lnSpc>
              <a:spcBef>
                <a:spcPct val="0"/>
              </a:spcBef>
              <a:spcAft>
                <a:spcPts val="600"/>
              </a:spcAft>
            </a:pPr>
            <a:endParaRPr lang="en-US" sz="5000" dirty="0">
              <a:ln w="3175" cmpd="sng">
                <a:noFill/>
              </a:ln>
              <a:solidFill>
                <a:srgbClr val="FFFFFF"/>
              </a:solidFill>
              <a:latin typeface="+mj-lt"/>
              <a:ea typeface="+mj-ea"/>
              <a:cs typeface="+mj-cs"/>
            </a:endParaRPr>
          </a:p>
          <a:p>
            <a:pPr algn="ctr" defTabSz="457200">
              <a:lnSpc>
                <a:spcPct val="90000"/>
              </a:lnSpc>
              <a:spcBef>
                <a:spcPct val="0"/>
              </a:spcBef>
              <a:spcAft>
                <a:spcPts val="600"/>
              </a:spcAft>
            </a:pPr>
            <a:r>
              <a:rPr lang="en-US" sz="5000" dirty="0">
                <a:ln w="3175" cmpd="sng">
                  <a:noFill/>
                </a:ln>
                <a:solidFill>
                  <a:srgbClr val="FFFFFF"/>
                </a:solidFill>
                <a:latin typeface="+mj-lt"/>
                <a:ea typeface="+mj-ea"/>
                <a:cs typeface="+mj-cs"/>
              </a:rPr>
              <a:t>Thinking about musical knowledge.</a:t>
            </a:r>
          </a:p>
        </p:txBody>
      </p:sp>
      <p:cxnSp>
        <p:nvCxnSpPr>
          <p:cNvPr id="19" name="Straight Connector 18">
            <a:extLst>
              <a:ext uri="{FF2B5EF4-FFF2-40B4-BE49-F238E27FC236}">
                <a16:creationId xmlns:a16="http://schemas.microsoft.com/office/drawing/2014/main" id="{B48BEE9B-A2F4-4BF3-9EAD-16E1A7FC2DC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99932" y="3510608"/>
            <a:ext cx="512064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24658610"/>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B2B5D-FCD7-4630-B320-E5868440A1F7}"/>
              </a:ext>
            </a:extLst>
          </p:cNvPr>
          <p:cNvSpPr>
            <a:spLocks noGrp="1"/>
          </p:cNvSpPr>
          <p:nvPr>
            <p:ph type="title"/>
          </p:nvPr>
        </p:nvSpPr>
        <p:spPr/>
        <p:txBody>
          <a:bodyPr>
            <a:normAutofit/>
          </a:bodyPr>
          <a:lstStyle/>
          <a:p>
            <a:pPr>
              <a:lnSpc>
                <a:spcPct val="90000"/>
              </a:lnSpc>
            </a:pPr>
            <a:r>
              <a:rPr lang="en-GB" sz="2800" dirty="0">
                <a:solidFill>
                  <a:srgbClr val="262626"/>
                </a:solidFill>
              </a:rPr>
              <a:t>Epistemology: </a:t>
            </a:r>
            <a:br>
              <a:rPr lang="en-GB" sz="2800" dirty="0">
                <a:solidFill>
                  <a:srgbClr val="262626"/>
                </a:solidFill>
              </a:rPr>
            </a:br>
            <a:r>
              <a:rPr lang="en-GB" sz="2800" dirty="0">
                <a:solidFill>
                  <a:srgbClr val="262626"/>
                </a:solidFill>
              </a:rPr>
              <a:t>Typologies of musical knowledge for teaching (Philpott, 2017)</a:t>
            </a:r>
          </a:p>
        </p:txBody>
      </p:sp>
      <p:graphicFrame>
        <p:nvGraphicFramePr>
          <p:cNvPr id="5" name="Content Placeholder 2">
            <a:extLst>
              <a:ext uri="{FF2B5EF4-FFF2-40B4-BE49-F238E27FC236}">
                <a16:creationId xmlns:a16="http://schemas.microsoft.com/office/drawing/2014/main" id="{075B621B-C93C-43A5-B643-D97B7D4AF583}"/>
              </a:ext>
            </a:extLst>
          </p:cNvPr>
          <p:cNvGraphicFramePr>
            <a:graphicFrameLocks noGrp="1"/>
          </p:cNvGraphicFramePr>
          <p:nvPr>
            <p:ph idx="1"/>
          </p:nvPr>
        </p:nvGraphicFramePr>
        <p:xfrm>
          <a:off x="1295400" y="2772384"/>
          <a:ext cx="9601197" cy="2874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2110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FE239-9AB1-4F14-AE89-8B09020AA601}"/>
              </a:ext>
            </a:extLst>
          </p:cNvPr>
          <p:cNvSpPr>
            <a:spLocks noGrp="1"/>
          </p:cNvSpPr>
          <p:nvPr>
            <p:ph type="title"/>
          </p:nvPr>
        </p:nvSpPr>
        <p:spPr/>
        <p:txBody>
          <a:bodyPr/>
          <a:lstStyle/>
          <a:p>
            <a:r>
              <a:rPr lang="en-GB" sz="3200" dirty="0"/>
              <a:t>Characteristics of Each Knowledge Type</a:t>
            </a:r>
            <a:r>
              <a:rPr lang="en-GB" dirty="0"/>
              <a:t>: </a:t>
            </a:r>
          </a:p>
        </p:txBody>
      </p:sp>
      <p:graphicFrame>
        <p:nvGraphicFramePr>
          <p:cNvPr id="5" name="Content Placeholder 4">
            <a:extLst>
              <a:ext uri="{FF2B5EF4-FFF2-40B4-BE49-F238E27FC236}">
                <a16:creationId xmlns:a16="http://schemas.microsoft.com/office/drawing/2014/main" id="{3B1A25B5-F6A6-4645-873D-157853039079}"/>
              </a:ext>
            </a:extLst>
          </p:cNvPr>
          <p:cNvGraphicFramePr>
            <a:graphicFrameLocks noGrp="1"/>
          </p:cNvGraphicFramePr>
          <p:nvPr>
            <p:ph idx="1"/>
          </p:nvPr>
        </p:nvGraphicFramePr>
        <p:xfrm>
          <a:off x="1459684" y="2575420"/>
          <a:ext cx="8848100" cy="3566301"/>
        </p:xfrm>
        <a:graphic>
          <a:graphicData uri="http://schemas.openxmlformats.org/drawingml/2006/table">
            <a:tbl>
              <a:tblPr firstRow="1" bandRow="1">
                <a:tableStyleId>{5C22544A-7EE6-4342-B048-85BDC9FD1C3A}</a:tableStyleId>
              </a:tblPr>
              <a:tblGrid>
                <a:gridCol w="2370505">
                  <a:extLst>
                    <a:ext uri="{9D8B030D-6E8A-4147-A177-3AD203B41FA5}">
                      <a16:colId xmlns:a16="http://schemas.microsoft.com/office/drawing/2014/main" val="1298506261"/>
                    </a:ext>
                  </a:extLst>
                </a:gridCol>
                <a:gridCol w="6477595">
                  <a:extLst>
                    <a:ext uri="{9D8B030D-6E8A-4147-A177-3AD203B41FA5}">
                      <a16:colId xmlns:a16="http://schemas.microsoft.com/office/drawing/2014/main" val="71123229"/>
                    </a:ext>
                  </a:extLst>
                </a:gridCol>
              </a:tblGrid>
              <a:tr h="403927">
                <a:tc>
                  <a:txBody>
                    <a:bodyPr/>
                    <a:lstStyle/>
                    <a:p>
                      <a:r>
                        <a:rPr lang="en-GB" dirty="0"/>
                        <a:t>Knowledge Type</a:t>
                      </a:r>
                    </a:p>
                  </a:txBody>
                  <a:tcPr/>
                </a:tc>
                <a:tc>
                  <a:txBody>
                    <a:bodyPr/>
                    <a:lstStyle/>
                    <a:p>
                      <a:r>
                        <a:rPr lang="en-GB" dirty="0"/>
                        <a:t>Features</a:t>
                      </a:r>
                    </a:p>
                  </a:txBody>
                  <a:tcPr/>
                </a:tc>
                <a:extLst>
                  <a:ext uri="{0D108BD9-81ED-4DB2-BD59-A6C34878D82A}">
                    <a16:rowId xmlns:a16="http://schemas.microsoft.com/office/drawing/2014/main" val="788796323"/>
                  </a:ext>
                </a:extLst>
              </a:tr>
              <a:tr h="1170404">
                <a:tc>
                  <a:txBody>
                    <a:bodyPr/>
                    <a:lstStyle/>
                    <a:p>
                      <a:r>
                        <a:rPr lang="en-GB" dirty="0"/>
                        <a:t>Knowledge ‘about’ Music</a:t>
                      </a:r>
                    </a:p>
                  </a:txBody>
                  <a:tcPr/>
                </a:tc>
                <a:tc>
                  <a:txBody>
                    <a:bodyPr/>
                    <a:lstStyle/>
                    <a:p>
                      <a:r>
                        <a:rPr lang="en-GB" sz="1800" kern="1200" dirty="0">
                          <a:solidFill>
                            <a:schemeClr val="dk1"/>
                          </a:solidFill>
                          <a:effectLst/>
                          <a:latin typeface="+mn-lt"/>
                          <a:ea typeface="+mn-ea"/>
                          <a:cs typeface="+mn-cs"/>
                        </a:rPr>
                        <a:t>The facts about music e.g. the latest hit by Adele; the instruments in a string quartet; the names of different kinds of African drums; the blues chord sequence. Notation abstracted from the making of music. </a:t>
                      </a:r>
                      <a:endParaRPr lang="en-GB" dirty="0"/>
                    </a:p>
                  </a:txBody>
                  <a:tcPr/>
                </a:tc>
                <a:extLst>
                  <a:ext uri="{0D108BD9-81ED-4DB2-BD59-A6C34878D82A}">
                    <a16:rowId xmlns:a16="http://schemas.microsoft.com/office/drawing/2014/main" val="3817639179"/>
                  </a:ext>
                </a:extLst>
              </a:tr>
              <a:tr h="995985">
                <a:tc>
                  <a:txBody>
                    <a:bodyPr/>
                    <a:lstStyle/>
                    <a:p>
                      <a:r>
                        <a:rPr lang="en-GB" dirty="0"/>
                        <a:t>Knowledge ‘how’ in music</a:t>
                      </a:r>
                    </a:p>
                  </a:txBody>
                  <a:tcPr/>
                </a:tc>
                <a:tc>
                  <a:txBody>
                    <a:bodyPr/>
                    <a:lstStyle/>
                    <a:p>
                      <a:r>
                        <a:rPr lang="en-GB" sz="1800" kern="1200" dirty="0">
                          <a:solidFill>
                            <a:schemeClr val="dk1"/>
                          </a:solidFill>
                          <a:effectLst/>
                          <a:latin typeface="+mn-lt"/>
                          <a:ea typeface="+mn-ea"/>
                          <a:cs typeface="+mn-cs"/>
                        </a:rPr>
                        <a:t>The practical skills of music. e.g. how to: play to a chromatic scale; tune a guitar; improvise around a blues chord sequence.  How to harmonise a Bach chorale. </a:t>
                      </a:r>
                      <a:endParaRPr lang="en-GB" dirty="0"/>
                    </a:p>
                  </a:txBody>
                  <a:tcPr/>
                </a:tc>
                <a:extLst>
                  <a:ext uri="{0D108BD9-81ED-4DB2-BD59-A6C34878D82A}">
                    <a16:rowId xmlns:a16="http://schemas.microsoft.com/office/drawing/2014/main" val="575700604"/>
                  </a:ext>
                </a:extLst>
              </a:tr>
              <a:tr h="995985">
                <a:tc>
                  <a:txBody>
                    <a:bodyPr/>
                    <a:lstStyle/>
                    <a:p>
                      <a:r>
                        <a:rPr lang="en-GB" dirty="0">
                          <a:solidFill>
                            <a:schemeClr val="accent2"/>
                          </a:solidFill>
                        </a:rPr>
                        <a:t>Knowledge ‘of’ music</a:t>
                      </a:r>
                    </a:p>
                  </a:txBody>
                  <a:tcPr/>
                </a:tc>
                <a:tc>
                  <a:txBody>
                    <a:bodyPr/>
                    <a:lstStyle/>
                    <a:p>
                      <a:r>
                        <a:rPr lang="en-GB" sz="1800" kern="1200" dirty="0">
                          <a:solidFill>
                            <a:schemeClr val="accent2"/>
                          </a:solidFill>
                          <a:effectLst/>
                          <a:latin typeface="+mn-lt"/>
                          <a:ea typeface="+mn-ea"/>
                          <a:cs typeface="+mn-cs"/>
                        </a:rPr>
                        <a:t>Knowledge that comes from deep acquaintance with music as a performer, listener or composer/improviser (or all three)</a:t>
                      </a:r>
                      <a:endParaRPr lang="en-GB" dirty="0">
                        <a:solidFill>
                          <a:schemeClr val="accent2"/>
                        </a:solidFill>
                      </a:endParaRPr>
                    </a:p>
                  </a:txBody>
                  <a:tcPr/>
                </a:tc>
                <a:extLst>
                  <a:ext uri="{0D108BD9-81ED-4DB2-BD59-A6C34878D82A}">
                    <a16:rowId xmlns:a16="http://schemas.microsoft.com/office/drawing/2014/main" val="3816120195"/>
                  </a:ext>
                </a:extLst>
              </a:tr>
            </a:tbl>
          </a:graphicData>
        </a:graphic>
      </p:graphicFrame>
    </p:spTree>
    <p:extLst>
      <p:ext uri="{BB962C8B-B14F-4D97-AF65-F5344CB8AC3E}">
        <p14:creationId xmlns:p14="http://schemas.microsoft.com/office/powerpoint/2010/main" val="1831766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C96C8-03C4-4F8A-BF8E-9D8EE4670116}"/>
              </a:ext>
            </a:extLst>
          </p:cNvPr>
          <p:cNvSpPr>
            <a:spLocks noGrp="1"/>
          </p:cNvSpPr>
          <p:nvPr>
            <p:ph type="title"/>
          </p:nvPr>
        </p:nvSpPr>
        <p:spPr>
          <a:xfrm>
            <a:off x="1507292" y="866140"/>
            <a:ext cx="8761413" cy="706964"/>
          </a:xfrm>
        </p:spPr>
        <p:txBody>
          <a:bodyPr>
            <a:normAutofit fontScale="90000"/>
          </a:bodyPr>
          <a:lstStyle/>
          <a:p>
            <a:r>
              <a:rPr lang="en-GB" sz="2400" dirty="0"/>
              <a:t>Practical Working Out of Knowledge Types in </a:t>
            </a:r>
            <a:r>
              <a:rPr lang="en-GB" sz="2400" i="1" dirty="0"/>
              <a:t>Freres Jacques </a:t>
            </a:r>
            <a:r>
              <a:rPr lang="en-GB" sz="2400" dirty="0"/>
              <a:t>(Philpott, 2007) </a:t>
            </a:r>
          </a:p>
        </p:txBody>
      </p:sp>
      <p:graphicFrame>
        <p:nvGraphicFramePr>
          <p:cNvPr id="4" name="Content Placeholder 3">
            <a:extLst>
              <a:ext uri="{FF2B5EF4-FFF2-40B4-BE49-F238E27FC236}">
                <a16:creationId xmlns:a16="http://schemas.microsoft.com/office/drawing/2014/main" id="{C72EB02D-D7C5-4B9A-A4DF-7BCCDAF26504}"/>
              </a:ext>
            </a:extLst>
          </p:cNvPr>
          <p:cNvGraphicFramePr>
            <a:graphicFrameLocks noGrp="1"/>
          </p:cNvGraphicFramePr>
          <p:nvPr>
            <p:ph idx="1"/>
            <p:extLst>
              <p:ext uri="{D42A27DB-BD31-4B8C-83A1-F6EECF244321}">
                <p14:modId xmlns:p14="http://schemas.microsoft.com/office/powerpoint/2010/main" val="3635953165"/>
              </p:ext>
            </p:extLst>
          </p:nvPr>
        </p:nvGraphicFramePr>
        <p:xfrm>
          <a:off x="1155699" y="2603500"/>
          <a:ext cx="9266115" cy="4023360"/>
        </p:xfrm>
        <a:graphic>
          <a:graphicData uri="http://schemas.openxmlformats.org/drawingml/2006/table">
            <a:tbl>
              <a:tblPr firstRow="1" bandRow="1">
                <a:tableStyleId>{5C22544A-7EE6-4342-B048-85BDC9FD1C3A}</a:tableStyleId>
              </a:tblPr>
              <a:tblGrid>
                <a:gridCol w="3088705">
                  <a:extLst>
                    <a:ext uri="{9D8B030D-6E8A-4147-A177-3AD203B41FA5}">
                      <a16:colId xmlns:a16="http://schemas.microsoft.com/office/drawing/2014/main" val="3724968718"/>
                    </a:ext>
                  </a:extLst>
                </a:gridCol>
                <a:gridCol w="3088705">
                  <a:extLst>
                    <a:ext uri="{9D8B030D-6E8A-4147-A177-3AD203B41FA5}">
                      <a16:colId xmlns:a16="http://schemas.microsoft.com/office/drawing/2014/main" val="162680297"/>
                    </a:ext>
                  </a:extLst>
                </a:gridCol>
                <a:gridCol w="3088705">
                  <a:extLst>
                    <a:ext uri="{9D8B030D-6E8A-4147-A177-3AD203B41FA5}">
                      <a16:colId xmlns:a16="http://schemas.microsoft.com/office/drawing/2014/main" val="3375573524"/>
                    </a:ext>
                  </a:extLst>
                </a:gridCol>
              </a:tblGrid>
              <a:tr h="341431">
                <a:tc>
                  <a:txBody>
                    <a:bodyPr/>
                    <a:lstStyle/>
                    <a:p>
                      <a:r>
                        <a:rPr lang="en-GB" dirty="0"/>
                        <a:t>Knowledge ‘about’</a:t>
                      </a:r>
                    </a:p>
                  </a:txBody>
                  <a:tcPr/>
                </a:tc>
                <a:tc>
                  <a:txBody>
                    <a:bodyPr/>
                    <a:lstStyle/>
                    <a:p>
                      <a:r>
                        <a:rPr lang="en-GB" dirty="0"/>
                        <a:t>Knowledge ‘how’ </a:t>
                      </a:r>
                    </a:p>
                  </a:txBody>
                  <a:tcPr/>
                </a:tc>
                <a:tc>
                  <a:txBody>
                    <a:bodyPr/>
                    <a:lstStyle/>
                    <a:p>
                      <a:r>
                        <a:rPr lang="en-GB" dirty="0"/>
                        <a:t>Knowledge ‘of’</a:t>
                      </a:r>
                    </a:p>
                  </a:txBody>
                  <a:tcPr/>
                </a:tc>
                <a:extLst>
                  <a:ext uri="{0D108BD9-81ED-4DB2-BD59-A6C34878D82A}">
                    <a16:rowId xmlns:a16="http://schemas.microsoft.com/office/drawing/2014/main" val="2017828011"/>
                  </a:ext>
                </a:extLst>
              </a:tr>
              <a:tr h="3414305">
                <a:tc>
                  <a:txBody>
                    <a:bodyPr/>
                    <a:lstStyle/>
                    <a:p>
                      <a:endParaRPr lang="en-GB" sz="1600" dirty="0"/>
                    </a:p>
                    <a:p>
                      <a:r>
                        <a:rPr lang="en-GB" sz="1600" kern="1200" dirty="0">
                          <a:solidFill>
                            <a:schemeClr val="dk1"/>
                          </a:solidFill>
                          <a:effectLst/>
                          <a:latin typeface="+mn-lt"/>
                          <a:ea typeface="+mn-ea"/>
                          <a:cs typeface="+mn-cs"/>
                        </a:rPr>
                        <a:t>What a round is…</a:t>
                      </a:r>
                    </a:p>
                    <a:p>
                      <a:r>
                        <a:rPr lang="en-GB" sz="1600" kern="1200" dirty="0">
                          <a:solidFill>
                            <a:schemeClr val="dk1"/>
                          </a:solidFill>
                          <a:effectLst/>
                          <a:latin typeface="+mn-lt"/>
                          <a:ea typeface="+mn-ea"/>
                          <a:cs typeface="+mn-cs"/>
                        </a:rPr>
                        <a:t>What 4  time is..</a:t>
                      </a:r>
                    </a:p>
                    <a:p>
                      <a:r>
                        <a:rPr lang="en-GB" sz="1600" kern="1200" dirty="0">
                          <a:solidFill>
                            <a:schemeClr val="dk1"/>
                          </a:solidFill>
                          <a:effectLst/>
                          <a:latin typeface="+mn-lt"/>
                          <a:ea typeface="+mn-ea"/>
                          <a:cs typeface="+mn-cs"/>
                        </a:rPr>
                        <a:t>Knowing the history and meaning of the words…</a:t>
                      </a:r>
                    </a:p>
                    <a:p>
                      <a:r>
                        <a:rPr lang="en-GB" sz="1600" kern="1200" dirty="0">
                          <a:solidFill>
                            <a:schemeClr val="dk1"/>
                          </a:solidFill>
                          <a:effectLst/>
                          <a:latin typeface="+mn-lt"/>
                          <a:ea typeface="+mn-ea"/>
                          <a:cs typeface="+mn-cs"/>
                        </a:rPr>
                        <a:t>Knowing what note it starts on…</a:t>
                      </a:r>
                      <a:endParaRPr lang="en-GB" sz="1600" dirty="0"/>
                    </a:p>
                    <a:p>
                      <a:endParaRPr lang="en-GB" sz="1600" dirty="0"/>
                    </a:p>
                  </a:txBody>
                  <a:tcPr/>
                </a:tc>
                <a:tc>
                  <a:txBody>
                    <a:bodyPr/>
                    <a:lstStyle/>
                    <a:p>
                      <a:r>
                        <a:rPr lang="en-GB" sz="1600" kern="1200" dirty="0">
                          <a:solidFill>
                            <a:schemeClr val="dk1"/>
                          </a:solidFill>
                          <a:effectLst/>
                          <a:latin typeface="+mn-lt"/>
                          <a:ea typeface="+mn-ea"/>
                          <a:cs typeface="+mn-cs"/>
                        </a:rPr>
                        <a:t>How to sing and recognise a ‘round’…</a:t>
                      </a:r>
                    </a:p>
                    <a:p>
                      <a:r>
                        <a:rPr lang="en-GB" sz="1600" kern="1200" dirty="0">
                          <a:solidFill>
                            <a:schemeClr val="dk1"/>
                          </a:solidFill>
                          <a:effectLst/>
                          <a:latin typeface="+mn-lt"/>
                          <a:ea typeface="+mn-ea"/>
                          <a:cs typeface="+mn-cs"/>
                        </a:rPr>
                        <a:t>How to breath in the right places…</a:t>
                      </a:r>
                    </a:p>
                    <a:p>
                      <a:r>
                        <a:rPr lang="en-GB" sz="1600" kern="1200" dirty="0">
                          <a:solidFill>
                            <a:schemeClr val="dk1"/>
                          </a:solidFill>
                          <a:effectLst/>
                          <a:latin typeface="+mn-lt"/>
                          <a:ea typeface="+mn-ea"/>
                          <a:cs typeface="+mn-cs"/>
                        </a:rPr>
                        <a:t>How to sing in an ensemble…</a:t>
                      </a:r>
                    </a:p>
                    <a:p>
                      <a:r>
                        <a:rPr lang="en-GB" sz="1600" kern="1200" dirty="0">
                          <a:solidFill>
                            <a:schemeClr val="dk1"/>
                          </a:solidFill>
                          <a:effectLst/>
                          <a:latin typeface="+mn-lt"/>
                          <a:ea typeface="+mn-ea"/>
                          <a:cs typeface="+mn-cs"/>
                        </a:rPr>
                        <a:t>How to conduct in 4 time.</a:t>
                      </a:r>
                      <a:endParaRPr lang="en-GB" sz="1600" dirty="0"/>
                    </a:p>
                  </a:txBody>
                  <a:tcPr/>
                </a:tc>
                <a:tc>
                  <a:txBody>
                    <a:bodyPr/>
                    <a:lstStyle/>
                    <a:p>
                      <a:r>
                        <a:rPr lang="en-GB" sz="1800" kern="1200" dirty="0">
                          <a:solidFill>
                            <a:schemeClr val="dk1"/>
                          </a:solidFill>
                          <a:effectLst/>
                          <a:latin typeface="+mn-lt"/>
                          <a:ea typeface="+mn-ea"/>
                          <a:cs typeface="+mn-cs"/>
                        </a:rPr>
                        <a:t>The expressive character of the piece (in the same way a place or person has a character)…</a:t>
                      </a:r>
                    </a:p>
                    <a:p>
                      <a:r>
                        <a:rPr lang="en-GB" sz="1800" kern="1200" dirty="0">
                          <a:solidFill>
                            <a:schemeClr val="dk1"/>
                          </a:solidFill>
                          <a:effectLst/>
                          <a:latin typeface="+mn-lt"/>
                          <a:ea typeface="+mn-ea"/>
                          <a:cs typeface="+mn-cs"/>
                        </a:rPr>
                        <a:t>The shape or journey of the music as it reaches out and then comes home…</a:t>
                      </a:r>
                    </a:p>
                    <a:p>
                      <a:r>
                        <a:rPr lang="en-GB" sz="1800" kern="1200" dirty="0">
                          <a:solidFill>
                            <a:schemeClr val="dk1"/>
                          </a:solidFill>
                          <a:effectLst/>
                          <a:latin typeface="+mn-lt"/>
                          <a:ea typeface="+mn-ea"/>
                          <a:cs typeface="+mn-cs"/>
                        </a:rPr>
                        <a:t>The expressive potential of the music. What would happen if we sang is ‘spiky’ or ‘like a lament’…</a:t>
                      </a:r>
                      <a:r>
                        <a:rPr lang="en-GB" sz="1800" kern="1200" dirty="0">
                          <a:solidFill>
                            <a:srgbClr val="FF0000"/>
                          </a:solidFill>
                          <a:effectLst/>
                          <a:latin typeface="+mn-lt"/>
                          <a:ea typeface="+mn-ea"/>
                          <a:cs typeface="+mn-cs"/>
                        </a:rPr>
                        <a:t>Creative engagement with music. Being inside the music</a:t>
                      </a:r>
                    </a:p>
                    <a:p>
                      <a:endParaRPr lang="en-GB" dirty="0"/>
                    </a:p>
                  </a:txBody>
                  <a:tcPr/>
                </a:tc>
                <a:extLst>
                  <a:ext uri="{0D108BD9-81ED-4DB2-BD59-A6C34878D82A}">
                    <a16:rowId xmlns:a16="http://schemas.microsoft.com/office/drawing/2014/main" val="2106453670"/>
                  </a:ext>
                </a:extLst>
              </a:tr>
            </a:tbl>
          </a:graphicData>
        </a:graphic>
      </p:graphicFrame>
    </p:spTree>
    <p:extLst>
      <p:ext uri="{BB962C8B-B14F-4D97-AF65-F5344CB8AC3E}">
        <p14:creationId xmlns:p14="http://schemas.microsoft.com/office/powerpoint/2010/main" val="3883205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EC5D4-0ED4-4D55-8F8B-0B7FCFEB5E01}"/>
              </a:ext>
            </a:extLst>
          </p:cNvPr>
          <p:cNvSpPr>
            <a:spLocks noGrp="1"/>
          </p:cNvSpPr>
          <p:nvPr>
            <p:ph type="title"/>
          </p:nvPr>
        </p:nvSpPr>
        <p:spPr/>
        <p:txBody>
          <a:bodyPr>
            <a:normAutofit fontScale="90000"/>
          </a:bodyPr>
          <a:lstStyle/>
          <a:p>
            <a:r>
              <a:rPr lang="en-GB" dirty="0"/>
              <a:t>Knowledge ‘</a:t>
            </a:r>
            <a:r>
              <a:rPr lang="en-GB" i="1" dirty="0"/>
              <a:t>of’</a:t>
            </a:r>
            <a:r>
              <a:rPr lang="en-GB" dirty="0"/>
              <a:t> Music is hard to grasp but worth the effort. It’s being inside the music!</a:t>
            </a:r>
          </a:p>
        </p:txBody>
      </p:sp>
      <p:sp>
        <p:nvSpPr>
          <p:cNvPr id="3" name="Content Placeholder 2">
            <a:extLst>
              <a:ext uri="{FF2B5EF4-FFF2-40B4-BE49-F238E27FC236}">
                <a16:creationId xmlns:a16="http://schemas.microsoft.com/office/drawing/2014/main" id="{61006D2C-D833-4EBD-9E1C-2F9100AF1E38}"/>
              </a:ext>
            </a:extLst>
          </p:cNvPr>
          <p:cNvSpPr>
            <a:spLocks noGrp="1"/>
          </p:cNvSpPr>
          <p:nvPr>
            <p:ph idx="1"/>
          </p:nvPr>
        </p:nvSpPr>
        <p:spPr>
          <a:xfrm>
            <a:off x="1295401" y="2556932"/>
            <a:ext cx="9601196" cy="2301315"/>
          </a:xfrm>
        </p:spPr>
        <p:txBody>
          <a:bodyPr>
            <a:normAutofit lnSpcReduction="10000"/>
          </a:bodyPr>
          <a:lstStyle/>
          <a:p>
            <a:pPr marL="0" indent="0">
              <a:buNone/>
            </a:pPr>
            <a:r>
              <a:rPr lang="en-US" b="1" dirty="0"/>
              <a:t>The only way to acquire it is by tasting until you know a wine’s signature as instinctively as you might recognise a footballer- not by matching in your brain the words you would use to describe him to someone else (for example, ‘heavy built but fast, with black hair’), but because his gait across the pitch is, that very particular way he leaps to head the ball is a pattern you just know (Victoria Moore in Philpott and Spruce 2007: 92)</a:t>
            </a:r>
            <a:endParaRPr lang="en-GB" dirty="0"/>
          </a:p>
          <a:p>
            <a:pPr marL="0" indent="0">
              <a:buNone/>
            </a:pPr>
            <a:endParaRPr lang="en-GB" dirty="0"/>
          </a:p>
        </p:txBody>
      </p:sp>
      <p:sp>
        <p:nvSpPr>
          <p:cNvPr id="5" name="TextBox 4">
            <a:extLst>
              <a:ext uri="{FF2B5EF4-FFF2-40B4-BE49-F238E27FC236}">
                <a16:creationId xmlns:a16="http://schemas.microsoft.com/office/drawing/2014/main" id="{65226F49-2F88-C2EC-A884-CB40806E1791}"/>
              </a:ext>
            </a:extLst>
          </p:cNvPr>
          <p:cNvSpPr txBox="1"/>
          <p:nvPr/>
        </p:nvSpPr>
        <p:spPr>
          <a:xfrm>
            <a:off x="1439187" y="5263763"/>
            <a:ext cx="9032682" cy="646331"/>
          </a:xfrm>
          <a:prstGeom prst="rect">
            <a:avLst/>
          </a:prstGeom>
          <a:noFill/>
        </p:spPr>
        <p:txBody>
          <a:bodyPr wrap="square" rtlCol="0">
            <a:spAutoFit/>
          </a:bodyPr>
          <a:lstStyle/>
          <a:p>
            <a:r>
              <a:rPr lang="en-GB" dirty="0">
                <a:solidFill>
                  <a:srgbClr val="FF0000"/>
                </a:solidFill>
              </a:rPr>
              <a:t>KNOWLEDGE </a:t>
            </a:r>
            <a:r>
              <a:rPr lang="en-GB" b="1" i="1" dirty="0">
                <a:solidFill>
                  <a:srgbClr val="FF0000"/>
                </a:solidFill>
              </a:rPr>
              <a:t>OF</a:t>
            </a:r>
            <a:r>
              <a:rPr lang="en-GB" dirty="0">
                <a:solidFill>
                  <a:srgbClr val="FF0000"/>
                </a:solidFill>
              </a:rPr>
              <a:t> MUSIC LIES AT THE HEART OF MUSICAL MUSIC TEACHING AND LEARNING</a:t>
            </a:r>
            <a:r>
              <a:rPr lang="en-GB" dirty="0"/>
              <a:t>. </a:t>
            </a:r>
          </a:p>
        </p:txBody>
      </p:sp>
    </p:spTree>
    <p:extLst>
      <p:ext uri="{BB962C8B-B14F-4D97-AF65-F5344CB8AC3E}">
        <p14:creationId xmlns:p14="http://schemas.microsoft.com/office/powerpoint/2010/main" val="3857178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39C97-335C-48F0-48B7-ECF97E96BDFD}"/>
              </a:ext>
            </a:extLst>
          </p:cNvPr>
          <p:cNvSpPr>
            <a:spLocks noGrp="1"/>
          </p:cNvSpPr>
          <p:nvPr>
            <p:ph type="title"/>
          </p:nvPr>
        </p:nvSpPr>
        <p:spPr/>
        <p:txBody>
          <a:bodyPr/>
          <a:lstStyle/>
          <a:p>
            <a:r>
              <a:rPr lang="en-GB" dirty="0"/>
              <a:t>The Assignment </a:t>
            </a:r>
          </a:p>
        </p:txBody>
      </p:sp>
      <p:sp>
        <p:nvSpPr>
          <p:cNvPr id="3" name="Content Placeholder 2">
            <a:extLst>
              <a:ext uri="{FF2B5EF4-FFF2-40B4-BE49-F238E27FC236}">
                <a16:creationId xmlns:a16="http://schemas.microsoft.com/office/drawing/2014/main" id="{7444F9FD-9120-3A5C-BCB7-21A440B43ADC}"/>
              </a:ext>
            </a:extLst>
          </p:cNvPr>
          <p:cNvSpPr>
            <a:spLocks noGrp="1"/>
          </p:cNvSpPr>
          <p:nvPr>
            <p:ph sz="half" idx="1"/>
          </p:nvPr>
        </p:nvSpPr>
        <p:spPr>
          <a:xfrm>
            <a:off x="1298448" y="2560320"/>
            <a:ext cx="4241391" cy="3310128"/>
          </a:xfrm>
        </p:spPr>
        <p:txBody>
          <a:bodyPr>
            <a:normAutofit fontScale="92500" lnSpcReduction="10000"/>
          </a:bodyPr>
          <a:lstStyle/>
          <a:p>
            <a:pPr marL="0" indent="0">
              <a:buNone/>
            </a:pPr>
            <a:r>
              <a:rPr lang="en-GB" b="1" dirty="0"/>
              <a:t>Assessment: </a:t>
            </a:r>
          </a:p>
          <a:p>
            <a:pPr marL="0" indent="0">
              <a:buNone/>
            </a:pPr>
            <a:r>
              <a:rPr lang="en-GB" sz="1800" b="1" dirty="0">
                <a:solidFill>
                  <a:srgbClr val="1F4E79"/>
                </a:solidFill>
                <a:effectLst/>
                <a:latin typeface="Arial" panose="020B0604020202020204" pitchFamily="34" charset="0"/>
                <a:ea typeface="Calibri" panose="020F0502020204030204" pitchFamily="34" charset="0"/>
                <a:cs typeface="Times New Roman" panose="02020603050405020304" pitchFamily="18" charset="0"/>
              </a:rPr>
              <a:t>Title:</a:t>
            </a:r>
            <a:r>
              <a:rPr lang="en-GB" sz="1800" b="1" dirty="0">
                <a:effectLst/>
                <a:latin typeface="Arial" panose="020B0604020202020204" pitchFamily="34" charset="0"/>
                <a:ea typeface="Calibri" panose="020F0502020204030204" pitchFamily="34" charset="0"/>
                <a:cs typeface="Times New Roman" panose="02020603050405020304" pitchFamily="18" charset="0"/>
              </a:rPr>
              <a:t> </a:t>
            </a:r>
            <a:r>
              <a:rPr lang="en-GB" sz="1800" b="1" dirty="0">
                <a:solidFill>
                  <a:schemeClr val="accent2">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a:t>
            </a:r>
            <a:r>
              <a:rPr lang="en-GB" sz="18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To what extent are you “teaching music musically’? </a:t>
            </a:r>
          </a:p>
          <a:p>
            <a:pPr marL="0" indent="0">
              <a:buNone/>
            </a:pPr>
            <a:r>
              <a:rPr lang="en-GB" sz="1800" dirty="0">
                <a:effectLst/>
                <a:latin typeface="Arial" panose="020B0604020202020204" pitchFamily="34" charset="0"/>
                <a:ea typeface="Calibri" panose="020F0502020204030204" pitchFamily="34" charset="0"/>
                <a:cs typeface="Times New Roman" panose="02020603050405020304" pitchFamily="18" charset="0"/>
              </a:rPr>
              <a:t>Through a portfolio evidencing your teaching approaches and an accompanying critical commentary, provide an analysis and critical reflection on examples of your teaching with reference to Swanwick’s </a:t>
            </a:r>
            <a:r>
              <a:rPr lang="en-GB" sz="1800" dirty="0">
                <a:solidFill>
                  <a:schemeClr val="accent2">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3 Principles of Music Education </a:t>
            </a:r>
            <a:r>
              <a:rPr lang="en-GB" sz="1800" dirty="0">
                <a:effectLst/>
                <a:latin typeface="Arial" panose="020B0604020202020204" pitchFamily="34" charset="0"/>
                <a:ea typeface="Calibri" panose="020F0502020204030204" pitchFamily="34" charset="0"/>
                <a:cs typeface="Times New Roman" panose="02020603050405020304" pitchFamily="18" charset="0"/>
              </a:rPr>
              <a:t>and </a:t>
            </a:r>
            <a:r>
              <a:rPr lang="en-GB" sz="1800" dirty="0">
                <a:solidFill>
                  <a:schemeClr val="accent2">
                    <a:lumMod val="60000"/>
                    <a:lumOff val="40000"/>
                  </a:schemeClr>
                </a:solidFill>
                <a:effectLst/>
                <a:latin typeface="Arial" panose="020B0604020202020204" pitchFamily="34" charset="0"/>
                <a:ea typeface="Calibri" panose="020F0502020204030204" pitchFamily="34" charset="0"/>
                <a:cs typeface="Times New Roman" panose="02020603050405020304" pitchFamily="18" charset="0"/>
              </a:rPr>
              <a:t>other supporting literature which explores the nature of musical teaching and learning</a:t>
            </a:r>
          </a:p>
          <a:p>
            <a:pPr marL="0" indent="0">
              <a:buNone/>
            </a:pPr>
            <a:endParaRPr lang="en-GB" b="1" dirty="0"/>
          </a:p>
        </p:txBody>
      </p:sp>
      <p:sp>
        <p:nvSpPr>
          <p:cNvPr id="4" name="Content Placeholder 3">
            <a:extLst>
              <a:ext uri="{FF2B5EF4-FFF2-40B4-BE49-F238E27FC236}">
                <a16:creationId xmlns:a16="http://schemas.microsoft.com/office/drawing/2014/main" id="{E24045D4-0FCA-A8A4-4E6E-09C47BEBEA0F}"/>
              </a:ext>
            </a:extLst>
          </p:cNvPr>
          <p:cNvSpPr>
            <a:spLocks noGrp="1"/>
          </p:cNvSpPr>
          <p:nvPr>
            <p:ph sz="half" idx="2"/>
          </p:nvPr>
        </p:nvSpPr>
        <p:spPr>
          <a:xfrm>
            <a:off x="5836722" y="2560320"/>
            <a:ext cx="5062926" cy="3310128"/>
          </a:xfrm>
        </p:spPr>
        <p:txBody>
          <a:bodyPr>
            <a:normAutofit fontScale="92500" lnSpcReduction="10000"/>
          </a:bodyPr>
          <a:lstStyle/>
          <a:p>
            <a:pPr marL="0" indent="0">
              <a:buNone/>
            </a:pPr>
            <a:r>
              <a:rPr lang="en-GB" b="1" dirty="0"/>
              <a:t>Assessment Task</a:t>
            </a:r>
          </a:p>
          <a:p>
            <a:pPr marL="0" indent="0">
              <a:buNone/>
            </a:pPr>
            <a:r>
              <a:rPr lang="en-GB" dirty="0"/>
              <a:t>1x Critical Commentary (2000 words).</a:t>
            </a:r>
          </a:p>
          <a:p>
            <a:pPr marL="0" indent="0">
              <a:buNone/>
            </a:pPr>
            <a:endParaRPr lang="en-GB" dirty="0"/>
          </a:p>
          <a:p>
            <a:pPr marL="0" indent="0">
              <a:buNone/>
            </a:pPr>
            <a:r>
              <a:rPr lang="en-GB" dirty="0"/>
              <a:t>1x Portfolio (1000 words Equivalence*).</a:t>
            </a:r>
          </a:p>
          <a:p>
            <a:pPr marL="0" indent="0">
              <a:buNone/>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r>
              <a:rPr lang="en-GB" sz="1800" i="1" dirty="0">
                <a:effectLst/>
                <a:latin typeface="Arial" panose="020B0604020202020204" pitchFamily="34" charset="0"/>
                <a:ea typeface="Calibri" panose="020F0502020204030204" pitchFamily="34" charset="0"/>
                <a:cs typeface="Times New Roman" panose="02020603050405020304" pitchFamily="18" charset="0"/>
              </a:rPr>
              <a:t>*Equivalence indicates the amount of time and effort required to produce the complete submission, rather than a precise word count.</a:t>
            </a:r>
          </a:p>
          <a:p>
            <a:pPr marL="0" indent="0">
              <a:buNone/>
            </a:pPr>
            <a:endParaRPr lang="en-GB" b="1" dirty="0"/>
          </a:p>
          <a:p>
            <a:pPr marL="0" indent="0">
              <a:buNone/>
            </a:pPr>
            <a:endParaRPr lang="en-GB" b="1" dirty="0"/>
          </a:p>
        </p:txBody>
      </p:sp>
    </p:spTree>
    <p:extLst>
      <p:ext uri="{BB962C8B-B14F-4D97-AF65-F5344CB8AC3E}">
        <p14:creationId xmlns:p14="http://schemas.microsoft.com/office/powerpoint/2010/main" val="1783793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C96C8-03C4-4F8A-BF8E-9D8EE4670116}"/>
              </a:ext>
            </a:extLst>
          </p:cNvPr>
          <p:cNvSpPr>
            <a:spLocks noGrp="1"/>
          </p:cNvSpPr>
          <p:nvPr>
            <p:ph type="title"/>
          </p:nvPr>
        </p:nvSpPr>
        <p:spPr>
          <a:xfrm>
            <a:off x="1507292" y="866140"/>
            <a:ext cx="8761413" cy="1318920"/>
          </a:xfrm>
        </p:spPr>
        <p:txBody>
          <a:bodyPr>
            <a:normAutofit fontScale="90000"/>
          </a:bodyPr>
          <a:lstStyle/>
          <a:p>
            <a:r>
              <a:rPr lang="en-GB" sz="3100" dirty="0">
                <a:solidFill>
                  <a:srgbClr val="FF0000"/>
                </a:solidFill>
              </a:rPr>
              <a:t>Activity</a:t>
            </a:r>
            <a:r>
              <a:rPr lang="en-GB" sz="2400" dirty="0"/>
              <a:t>: Choose a piece of music from your playlist that could be the basis of a lesson for KS2. What knowledge ‘about’ and ‘how’ would you teach from that music?  What activities would you do that would enable the children to get inside the music (Knowledge ‘of:). </a:t>
            </a:r>
          </a:p>
        </p:txBody>
      </p:sp>
      <p:graphicFrame>
        <p:nvGraphicFramePr>
          <p:cNvPr id="4" name="Content Placeholder 3">
            <a:extLst>
              <a:ext uri="{FF2B5EF4-FFF2-40B4-BE49-F238E27FC236}">
                <a16:creationId xmlns:a16="http://schemas.microsoft.com/office/drawing/2014/main" id="{C72EB02D-D7C5-4B9A-A4DF-7BCCDAF26504}"/>
              </a:ext>
            </a:extLst>
          </p:cNvPr>
          <p:cNvGraphicFramePr>
            <a:graphicFrameLocks noGrp="1"/>
          </p:cNvGraphicFramePr>
          <p:nvPr>
            <p:ph idx="1"/>
            <p:extLst>
              <p:ext uri="{D42A27DB-BD31-4B8C-83A1-F6EECF244321}">
                <p14:modId xmlns:p14="http://schemas.microsoft.com/office/powerpoint/2010/main" val="655383752"/>
              </p:ext>
            </p:extLst>
          </p:nvPr>
        </p:nvGraphicFramePr>
        <p:xfrm>
          <a:off x="1155699" y="2603500"/>
          <a:ext cx="9266115" cy="4023360"/>
        </p:xfrm>
        <a:graphic>
          <a:graphicData uri="http://schemas.openxmlformats.org/drawingml/2006/table">
            <a:tbl>
              <a:tblPr firstRow="1" bandRow="1">
                <a:tableStyleId>{5C22544A-7EE6-4342-B048-85BDC9FD1C3A}</a:tableStyleId>
              </a:tblPr>
              <a:tblGrid>
                <a:gridCol w="3088705">
                  <a:extLst>
                    <a:ext uri="{9D8B030D-6E8A-4147-A177-3AD203B41FA5}">
                      <a16:colId xmlns:a16="http://schemas.microsoft.com/office/drawing/2014/main" val="3724968718"/>
                    </a:ext>
                  </a:extLst>
                </a:gridCol>
                <a:gridCol w="3088705">
                  <a:extLst>
                    <a:ext uri="{9D8B030D-6E8A-4147-A177-3AD203B41FA5}">
                      <a16:colId xmlns:a16="http://schemas.microsoft.com/office/drawing/2014/main" val="162680297"/>
                    </a:ext>
                  </a:extLst>
                </a:gridCol>
                <a:gridCol w="3088705">
                  <a:extLst>
                    <a:ext uri="{9D8B030D-6E8A-4147-A177-3AD203B41FA5}">
                      <a16:colId xmlns:a16="http://schemas.microsoft.com/office/drawing/2014/main" val="3375573524"/>
                    </a:ext>
                  </a:extLst>
                </a:gridCol>
              </a:tblGrid>
              <a:tr h="341431">
                <a:tc>
                  <a:txBody>
                    <a:bodyPr/>
                    <a:lstStyle/>
                    <a:p>
                      <a:r>
                        <a:rPr lang="en-GB" dirty="0"/>
                        <a:t>Knowledge ‘about’</a:t>
                      </a:r>
                    </a:p>
                  </a:txBody>
                  <a:tcPr/>
                </a:tc>
                <a:tc>
                  <a:txBody>
                    <a:bodyPr/>
                    <a:lstStyle/>
                    <a:p>
                      <a:r>
                        <a:rPr lang="en-GB" dirty="0"/>
                        <a:t>Knowledge ‘how’ </a:t>
                      </a:r>
                    </a:p>
                  </a:txBody>
                  <a:tcPr/>
                </a:tc>
                <a:tc>
                  <a:txBody>
                    <a:bodyPr/>
                    <a:lstStyle/>
                    <a:p>
                      <a:r>
                        <a:rPr lang="en-GB" dirty="0"/>
                        <a:t>Knowledge ‘of’</a:t>
                      </a:r>
                    </a:p>
                  </a:txBody>
                  <a:tcPr/>
                </a:tc>
                <a:extLst>
                  <a:ext uri="{0D108BD9-81ED-4DB2-BD59-A6C34878D82A}">
                    <a16:rowId xmlns:a16="http://schemas.microsoft.com/office/drawing/2014/main" val="2017828011"/>
                  </a:ext>
                </a:extLst>
              </a:tr>
              <a:tr h="3414305">
                <a:tc>
                  <a:txBody>
                    <a:bodyPr/>
                    <a:lstStyle/>
                    <a:p>
                      <a:endParaRPr lang="en-GB" sz="1600" dirty="0"/>
                    </a:p>
                    <a:p>
                      <a:r>
                        <a:rPr lang="en-GB" sz="1600" kern="1200" dirty="0">
                          <a:solidFill>
                            <a:schemeClr val="dk1"/>
                          </a:solidFill>
                          <a:effectLst/>
                          <a:latin typeface="+mn-lt"/>
                          <a:ea typeface="+mn-ea"/>
                          <a:cs typeface="+mn-cs"/>
                        </a:rPr>
                        <a:t>What a round is…</a:t>
                      </a:r>
                    </a:p>
                    <a:p>
                      <a:r>
                        <a:rPr lang="en-GB" sz="1600" kern="1200" dirty="0">
                          <a:solidFill>
                            <a:schemeClr val="dk1"/>
                          </a:solidFill>
                          <a:effectLst/>
                          <a:latin typeface="+mn-lt"/>
                          <a:ea typeface="+mn-ea"/>
                          <a:cs typeface="+mn-cs"/>
                        </a:rPr>
                        <a:t>What 4  time is..</a:t>
                      </a:r>
                    </a:p>
                    <a:p>
                      <a:r>
                        <a:rPr lang="en-GB" sz="1600" kern="1200" dirty="0">
                          <a:solidFill>
                            <a:schemeClr val="dk1"/>
                          </a:solidFill>
                          <a:effectLst/>
                          <a:latin typeface="+mn-lt"/>
                          <a:ea typeface="+mn-ea"/>
                          <a:cs typeface="+mn-cs"/>
                        </a:rPr>
                        <a:t>Knowing the history and meaning of the words…</a:t>
                      </a:r>
                    </a:p>
                    <a:p>
                      <a:r>
                        <a:rPr lang="en-GB" sz="1600" kern="1200" dirty="0">
                          <a:solidFill>
                            <a:schemeClr val="dk1"/>
                          </a:solidFill>
                          <a:effectLst/>
                          <a:latin typeface="+mn-lt"/>
                          <a:ea typeface="+mn-ea"/>
                          <a:cs typeface="+mn-cs"/>
                        </a:rPr>
                        <a:t>Knowing what note it starts on…</a:t>
                      </a:r>
                      <a:endParaRPr lang="en-GB" sz="1600" dirty="0"/>
                    </a:p>
                    <a:p>
                      <a:endParaRPr lang="en-GB" sz="1600" dirty="0"/>
                    </a:p>
                  </a:txBody>
                  <a:tcPr/>
                </a:tc>
                <a:tc>
                  <a:txBody>
                    <a:bodyPr/>
                    <a:lstStyle/>
                    <a:p>
                      <a:r>
                        <a:rPr lang="en-GB" sz="1600" kern="1200" dirty="0">
                          <a:solidFill>
                            <a:schemeClr val="dk1"/>
                          </a:solidFill>
                          <a:effectLst/>
                          <a:latin typeface="+mn-lt"/>
                          <a:ea typeface="+mn-ea"/>
                          <a:cs typeface="+mn-cs"/>
                        </a:rPr>
                        <a:t>How to sing and recognise a ‘round’…</a:t>
                      </a:r>
                    </a:p>
                    <a:p>
                      <a:r>
                        <a:rPr lang="en-GB" sz="1600" kern="1200" dirty="0">
                          <a:solidFill>
                            <a:schemeClr val="dk1"/>
                          </a:solidFill>
                          <a:effectLst/>
                          <a:latin typeface="+mn-lt"/>
                          <a:ea typeface="+mn-ea"/>
                          <a:cs typeface="+mn-cs"/>
                        </a:rPr>
                        <a:t>How to breath in the right places…</a:t>
                      </a:r>
                    </a:p>
                    <a:p>
                      <a:r>
                        <a:rPr lang="en-GB" sz="1600" kern="1200" dirty="0">
                          <a:solidFill>
                            <a:schemeClr val="dk1"/>
                          </a:solidFill>
                          <a:effectLst/>
                          <a:latin typeface="+mn-lt"/>
                          <a:ea typeface="+mn-ea"/>
                          <a:cs typeface="+mn-cs"/>
                        </a:rPr>
                        <a:t>How to sing in an ensemble…</a:t>
                      </a:r>
                    </a:p>
                    <a:p>
                      <a:r>
                        <a:rPr lang="en-GB" sz="1600" kern="1200" dirty="0">
                          <a:solidFill>
                            <a:schemeClr val="dk1"/>
                          </a:solidFill>
                          <a:effectLst/>
                          <a:latin typeface="+mn-lt"/>
                          <a:ea typeface="+mn-ea"/>
                          <a:cs typeface="+mn-cs"/>
                        </a:rPr>
                        <a:t>How to conduct in 4 time.</a:t>
                      </a:r>
                      <a:endParaRPr lang="en-GB" sz="1600" dirty="0"/>
                    </a:p>
                  </a:txBody>
                  <a:tcPr/>
                </a:tc>
                <a:tc>
                  <a:txBody>
                    <a:bodyPr/>
                    <a:lstStyle/>
                    <a:p>
                      <a:r>
                        <a:rPr lang="en-GB" sz="1800" kern="1200" dirty="0">
                          <a:solidFill>
                            <a:schemeClr val="dk1"/>
                          </a:solidFill>
                          <a:effectLst/>
                          <a:latin typeface="+mn-lt"/>
                          <a:ea typeface="+mn-ea"/>
                          <a:cs typeface="+mn-cs"/>
                        </a:rPr>
                        <a:t>The expressive character of the piece (in the same way a place or person has a character)…</a:t>
                      </a:r>
                    </a:p>
                    <a:p>
                      <a:r>
                        <a:rPr lang="en-GB" sz="1800" kern="1200" dirty="0">
                          <a:solidFill>
                            <a:schemeClr val="dk1"/>
                          </a:solidFill>
                          <a:effectLst/>
                          <a:latin typeface="+mn-lt"/>
                          <a:ea typeface="+mn-ea"/>
                          <a:cs typeface="+mn-cs"/>
                        </a:rPr>
                        <a:t>The shape or journey of the music as it reaches out and then comes home…</a:t>
                      </a:r>
                    </a:p>
                    <a:p>
                      <a:r>
                        <a:rPr lang="en-GB" sz="1800" kern="1200" dirty="0">
                          <a:solidFill>
                            <a:schemeClr val="dk1"/>
                          </a:solidFill>
                          <a:effectLst/>
                          <a:latin typeface="+mn-lt"/>
                          <a:ea typeface="+mn-ea"/>
                          <a:cs typeface="+mn-cs"/>
                        </a:rPr>
                        <a:t>The expressive potential of the music. What would happen if we sang is ‘spiky’ or ‘like a lament’…</a:t>
                      </a:r>
                      <a:r>
                        <a:rPr lang="en-GB" sz="1800" kern="1200" dirty="0">
                          <a:solidFill>
                            <a:srgbClr val="FF0000"/>
                          </a:solidFill>
                          <a:effectLst/>
                          <a:latin typeface="+mn-lt"/>
                          <a:ea typeface="+mn-ea"/>
                          <a:cs typeface="+mn-cs"/>
                        </a:rPr>
                        <a:t>Creative engagement with music. Being inside the music</a:t>
                      </a:r>
                    </a:p>
                    <a:p>
                      <a:endParaRPr lang="en-GB" dirty="0"/>
                    </a:p>
                  </a:txBody>
                  <a:tcPr/>
                </a:tc>
                <a:extLst>
                  <a:ext uri="{0D108BD9-81ED-4DB2-BD59-A6C34878D82A}">
                    <a16:rowId xmlns:a16="http://schemas.microsoft.com/office/drawing/2014/main" val="2106453670"/>
                  </a:ext>
                </a:extLst>
              </a:tr>
            </a:tbl>
          </a:graphicData>
        </a:graphic>
      </p:graphicFrame>
    </p:spTree>
    <p:extLst>
      <p:ext uri="{BB962C8B-B14F-4D97-AF65-F5344CB8AC3E}">
        <p14:creationId xmlns:p14="http://schemas.microsoft.com/office/powerpoint/2010/main" val="1637635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56" name="Group 35">
            <a:extLst>
              <a:ext uri="{FF2B5EF4-FFF2-40B4-BE49-F238E27FC236}">
                <a16:creationId xmlns:a16="http://schemas.microsoft.com/office/drawing/2014/main" id="{68D3EAE6-5AC4-4EF7-BA5E-FF047F0576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34" y="0"/>
            <a:ext cx="12231160" cy="6856214"/>
            <a:chOff x="-16934" y="0"/>
            <a:chExt cx="12231160" cy="6856214"/>
          </a:xfrm>
        </p:grpSpPr>
        <p:pic>
          <p:nvPicPr>
            <p:cNvPr id="37" name="Picture 36">
              <a:extLst>
                <a:ext uri="{FF2B5EF4-FFF2-40B4-BE49-F238E27FC236}">
                  <a16:creationId xmlns:a16="http://schemas.microsoft.com/office/drawing/2014/main" id="{25223CC4-CEF2-43BE-A268-7574A7F5721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8" name="Rectangle 37">
              <a:extLst>
                <a:ext uri="{FF2B5EF4-FFF2-40B4-BE49-F238E27FC236}">
                  <a16:creationId xmlns:a16="http://schemas.microsoft.com/office/drawing/2014/main" id="{0AD518D9-DA34-42A4-AE7C-2449A29A2A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39" name="Picture 38">
              <a:extLst>
                <a:ext uri="{FF2B5EF4-FFF2-40B4-BE49-F238E27FC236}">
                  <a16:creationId xmlns:a16="http://schemas.microsoft.com/office/drawing/2014/main" id="{F57E9183-A8C2-4E29-854A-122252F8C7B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40" name="Picture 39">
              <a:extLst>
                <a:ext uri="{FF2B5EF4-FFF2-40B4-BE49-F238E27FC236}">
                  <a16:creationId xmlns:a16="http://schemas.microsoft.com/office/drawing/2014/main" id="{427F9D8B-907D-42F0-8748-A986C12C509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57" name="Straight Connector 41">
            <a:extLst>
              <a:ext uri="{FF2B5EF4-FFF2-40B4-BE49-F238E27FC236}">
                <a16:creationId xmlns:a16="http://schemas.microsoft.com/office/drawing/2014/main" id="{2127D324-ED99-4DAD-96B2-75E77B6EE6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pic>
        <p:nvPicPr>
          <p:cNvPr id="9" name="Picture 8" descr="A picture containing outdoor, man, yellow, standing&#10;&#10;Description automatically generated">
            <a:extLst>
              <a:ext uri="{FF2B5EF4-FFF2-40B4-BE49-F238E27FC236}">
                <a16:creationId xmlns:a16="http://schemas.microsoft.com/office/drawing/2014/main" id="{43B2DD6B-7A9C-4271-BB75-E3858F371AA6}"/>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27293" r="6262" b="-2"/>
          <a:stretch/>
        </p:blipFill>
        <p:spPr>
          <a:xfrm>
            <a:off x="20" y="10"/>
            <a:ext cx="6095980" cy="6857990"/>
          </a:xfrm>
          <a:prstGeom prst="rect">
            <a:avLst/>
          </a:prstGeom>
        </p:spPr>
      </p:pic>
      <p:pic>
        <p:nvPicPr>
          <p:cNvPr id="7" name="Picture 6" descr="A screenshot of a cell phone&#10;&#10;Description automatically generated">
            <a:extLst>
              <a:ext uri="{FF2B5EF4-FFF2-40B4-BE49-F238E27FC236}">
                <a16:creationId xmlns:a16="http://schemas.microsoft.com/office/drawing/2014/main" id="{1C8103E8-F2C2-403A-932B-B8F7A3EAB8B8}"/>
              </a:ext>
            </a:extLst>
          </p:cNvPr>
          <p:cNvPicPr>
            <a:picLocks noChangeAspect="1"/>
          </p:cNvPicPr>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t="14838" r="-1" b="1671"/>
          <a:stretch/>
        </p:blipFill>
        <p:spPr>
          <a:xfrm>
            <a:off x="6093069" y="10"/>
            <a:ext cx="6098931" cy="6857990"/>
          </a:xfrm>
          <a:prstGeom prst="rect">
            <a:avLst/>
          </a:prstGeom>
        </p:spPr>
      </p:pic>
      <p:sp>
        <p:nvSpPr>
          <p:cNvPr id="58" name="Rectangle 43">
            <a:extLst>
              <a:ext uri="{FF2B5EF4-FFF2-40B4-BE49-F238E27FC236}">
                <a16:creationId xmlns:a16="http://schemas.microsoft.com/office/drawing/2014/main" id="{BEC513B2-4FB5-4334-A6CF-47DE72B9E4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2616" y="1411015"/>
            <a:ext cx="7808159" cy="4103960"/>
          </a:xfrm>
          <a:prstGeom prst="rect">
            <a:avLst/>
          </a:prstGeom>
          <a:blipFill dpi="0" rotWithShape="1">
            <a:blip r:embed="rId9">
              <a:alphaModFix amt="86000"/>
              <a:duotone>
                <a:schemeClr val="bg2">
                  <a:shade val="45000"/>
                  <a:satMod val="135000"/>
                </a:schemeClr>
                <a:prstClr val="white"/>
              </a:duotone>
            </a:blip>
            <a:srcRect/>
            <a:tile tx="0" ty="0" sx="90000" sy="100000" flip="none" algn="ctr"/>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59" name="Rectangle 45">
            <a:extLst>
              <a:ext uri="{FF2B5EF4-FFF2-40B4-BE49-F238E27FC236}">
                <a16:creationId xmlns:a16="http://schemas.microsoft.com/office/drawing/2014/main" id="{A82324D6-21AE-4A18-AEFE-79895200EF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grpSp>
        <p:nvGrpSpPr>
          <p:cNvPr id="60" name="Group 47">
            <a:extLst>
              <a:ext uri="{FF2B5EF4-FFF2-40B4-BE49-F238E27FC236}">
                <a16:creationId xmlns:a16="http://schemas.microsoft.com/office/drawing/2014/main" id="{DBE8FA03-0FFD-42FB-A77A-D8BDBAF493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3631"/>
            <a:ext cx="12231160" cy="659658"/>
            <a:chOff x="-16934" y="3123631"/>
            <a:chExt cx="12231160" cy="659658"/>
          </a:xfrm>
        </p:grpSpPr>
        <p:sp>
          <p:nvSpPr>
            <p:cNvPr id="61" name="Rounded Rectangle 17">
              <a:extLst>
                <a:ext uri="{FF2B5EF4-FFF2-40B4-BE49-F238E27FC236}">
                  <a16:creationId xmlns:a16="http://schemas.microsoft.com/office/drawing/2014/main" id="{06032318-2B39-47AE-90C5-50EF7D53CE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430976" y="312363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50" name="Picture 49">
              <a:extLst>
                <a:ext uri="{FF2B5EF4-FFF2-40B4-BE49-F238E27FC236}">
                  <a16:creationId xmlns:a16="http://schemas.microsoft.com/office/drawing/2014/main" id="{45A77330-FC7E-493F-811E-508A006CFFB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5536"/>
              <a:ext cx="2478024" cy="612648"/>
            </a:xfrm>
            <a:prstGeom prst="rect">
              <a:avLst/>
            </a:prstGeom>
          </p:spPr>
        </p:pic>
        <p:sp>
          <p:nvSpPr>
            <p:cNvPr id="62" name="Rounded Rectangle 20">
              <a:extLst>
                <a:ext uri="{FF2B5EF4-FFF2-40B4-BE49-F238E27FC236}">
                  <a16:creationId xmlns:a16="http://schemas.microsoft.com/office/drawing/2014/main" id="{F05C4711-476F-4A91-9DE7-311C12FE6C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17803" y="312492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52" name="Picture 51">
              <a:extLst>
                <a:ext uri="{FF2B5EF4-FFF2-40B4-BE49-F238E27FC236}">
                  <a16:creationId xmlns:a16="http://schemas.microsoft.com/office/drawing/2014/main" id="{510C09B9-4E18-4593-BC0A-117B5250765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5536"/>
              <a:ext cx="2478024" cy="612648"/>
            </a:xfrm>
            <a:prstGeom prst="rect">
              <a:avLst/>
            </a:prstGeom>
          </p:spPr>
        </p:pic>
      </p:grpSp>
      <p:sp>
        <p:nvSpPr>
          <p:cNvPr id="2" name="Title 1">
            <a:extLst>
              <a:ext uri="{FF2B5EF4-FFF2-40B4-BE49-F238E27FC236}">
                <a16:creationId xmlns:a16="http://schemas.microsoft.com/office/drawing/2014/main" id="{66DDB3BE-C0BB-48AB-A796-CF7192FBB461}"/>
              </a:ext>
            </a:extLst>
          </p:cNvPr>
          <p:cNvSpPr>
            <a:spLocks noGrp="1"/>
          </p:cNvSpPr>
          <p:nvPr>
            <p:ph type="title"/>
          </p:nvPr>
        </p:nvSpPr>
        <p:spPr>
          <a:xfrm>
            <a:off x="2692398" y="1871131"/>
            <a:ext cx="6815669" cy="1515533"/>
          </a:xfrm>
        </p:spPr>
        <p:txBody>
          <a:bodyPr vert="horz" lIns="91440" tIns="45720" rIns="91440" bIns="45720" rtlCol="0" anchor="b">
            <a:normAutofit/>
          </a:bodyPr>
          <a:lstStyle/>
          <a:p>
            <a:pPr>
              <a:lnSpc>
                <a:spcPct val="90000"/>
              </a:lnSpc>
            </a:pPr>
            <a:r>
              <a:rPr lang="en-US" sz="3400" kern="1200" cap="none" dirty="0">
                <a:ln w="3175" cmpd="sng">
                  <a:noFill/>
                </a:ln>
                <a:solidFill>
                  <a:schemeClr val="tx1">
                    <a:lumMod val="85000"/>
                    <a:lumOff val="15000"/>
                  </a:schemeClr>
                </a:solidFill>
                <a:effectLst/>
                <a:latin typeface="+mj-lt"/>
                <a:ea typeface="+mj-ea"/>
                <a:cs typeface="+mj-cs"/>
              </a:rPr>
              <a:t>What are the epistemological barriers and challenges to teaching music musicall</a:t>
            </a:r>
            <a:r>
              <a:rPr lang="en-US" sz="3400" dirty="0"/>
              <a:t>y?</a:t>
            </a:r>
            <a:endParaRPr lang="en-US" sz="3400" kern="1200" cap="none" dirty="0">
              <a:ln w="3175" cmpd="sng">
                <a:noFill/>
              </a:ln>
              <a:solidFill>
                <a:schemeClr val="tx1">
                  <a:lumMod val="85000"/>
                  <a:lumOff val="15000"/>
                </a:schemeClr>
              </a:solidFill>
              <a:effectLst/>
              <a:latin typeface="+mj-lt"/>
              <a:ea typeface="+mj-ea"/>
              <a:cs typeface="+mj-cs"/>
            </a:endParaRPr>
          </a:p>
        </p:txBody>
      </p:sp>
      <p:sp>
        <p:nvSpPr>
          <p:cNvPr id="3" name="Content Placeholder 2">
            <a:extLst>
              <a:ext uri="{FF2B5EF4-FFF2-40B4-BE49-F238E27FC236}">
                <a16:creationId xmlns:a16="http://schemas.microsoft.com/office/drawing/2014/main" id="{3C85C551-721E-48F9-B2A1-B5B762C39C1E}"/>
              </a:ext>
            </a:extLst>
          </p:cNvPr>
          <p:cNvSpPr>
            <a:spLocks noGrp="1"/>
          </p:cNvSpPr>
          <p:nvPr>
            <p:ph idx="1"/>
          </p:nvPr>
        </p:nvSpPr>
        <p:spPr>
          <a:xfrm>
            <a:off x="2692398" y="3657597"/>
            <a:ext cx="6815669" cy="1320802"/>
          </a:xfrm>
        </p:spPr>
        <p:txBody>
          <a:bodyPr vert="horz" lIns="91440" tIns="45720" rIns="91440" bIns="45720" rtlCol="0" anchor="t">
            <a:normAutofit/>
          </a:bodyPr>
          <a:lstStyle/>
          <a:p>
            <a:pPr marL="0" indent="0" algn="ctr">
              <a:buNone/>
            </a:pPr>
            <a:r>
              <a:rPr lang="en-US" sz="2100" dirty="0">
                <a:solidFill>
                  <a:schemeClr val="tx1"/>
                </a:solidFill>
              </a:rPr>
              <a:t> </a:t>
            </a:r>
          </a:p>
        </p:txBody>
      </p:sp>
      <p:cxnSp>
        <p:nvCxnSpPr>
          <p:cNvPr id="63" name="Straight Connector 53">
            <a:extLst>
              <a:ext uri="{FF2B5EF4-FFF2-40B4-BE49-F238E27FC236}">
                <a16:creationId xmlns:a16="http://schemas.microsoft.com/office/drawing/2014/main" id="{FD50B227-4FF9-47B4-BBEE-75689DFBFA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7688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55" name="Group 32">
            <a:extLst>
              <a:ext uri="{FF2B5EF4-FFF2-40B4-BE49-F238E27FC236}">
                <a16:creationId xmlns:a16="http://schemas.microsoft.com/office/drawing/2014/main" id="{C4018560-A1B9-4D3C-B032-951724CDD7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34" name="Picture 33">
              <a:extLst>
                <a:ext uri="{FF2B5EF4-FFF2-40B4-BE49-F238E27FC236}">
                  <a16:creationId xmlns:a16="http://schemas.microsoft.com/office/drawing/2014/main" id="{C62B19BF-51B9-4290-AEA8-389BB411958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5" name="Rectangle 34">
              <a:extLst>
                <a:ext uri="{FF2B5EF4-FFF2-40B4-BE49-F238E27FC236}">
                  <a16:creationId xmlns:a16="http://schemas.microsoft.com/office/drawing/2014/main" id="{69940D90-AB68-4B4D-8001-839F3B28CA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36" name="Picture 35">
              <a:extLst>
                <a:ext uri="{FF2B5EF4-FFF2-40B4-BE49-F238E27FC236}">
                  <a16:creationId xmlns:a16="http://schemas.microsoft.com/office/drawing/2014/main" id="{4E0E095C-2B33-4957-9D0D-EE4ABDE1EA3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37" name="Picture 36">
              <a:extLst>
                <a:ext uri="{FF2B5EF4-FFF2-40B4-BE49-F238E27FC236}">
                  <a16:creationId xmlns:a16="http://schemas.microsoft.com/office/drawing/2014/main" id="{8095A9A2-AE81-4840-9F6F-305708B87CA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56" name="Straight Connector 38">
            <a:extLst>
              <a:ext uri="{FF2B5EF4-FFF2-40B4-BE49-F238E27FC236}">
                <a16:creationId xmlns:a16="http://schemas.microsoft.com/office/drawing/2014/main" id="{680E036D-DDAD-4AFE-AB68-D910280A76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57" name="Rectangle 40">
            <a:extLst>
              <a:ext uri="{FF2B5EF4-FFF2-40B4-BE49-F238E27FC236}">
                <a16:creationId xmlns:a16="http://schemas.microsoft.com/office/drawing/2014/main" id="{6A9BC876-571A-45A6-93A3-FB2839CE66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42">
            <a:extLst>
              <a:ext uri="{FF2B5EF4-FFF2-40B4-BE49-F238E27FC236}">
                <a16:creationId xmlns:a16="http://schemas.microsoft.com/office/drawing/2014/main" id="{F484B2EA-E61C-489C-A595-1601912470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44" name="Picture 43">
              <a:extLst>
                <a:ext uri="{FF2B5EF4-FFF2-40B4-BE49-F238E27FC236}">
                  <a16:creationId xmlns:a16="http://schemas.microsoft.com/office/drawing/2014/main" id="{9E987F02-C120-4654-AD1E-98AF4B643EF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5" name="Rectangle 44">
              <a:extLst>
                <a:ext uri="{FF2B5EF4-FFF2-40B4-BE49-F238E27FC236}">
                  <a16:creationId xmlns:a16="http://schemas.microsoft.com/office/drawing/2014/main" id="{64E470B5-B546-4390-9A0D-408D49895E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46" name="Picture 45">
              <a:extLst>
                <a:ext uri="{FF2B5EF4-FFF2-40B4-BE49-F238E27FC236}">
                  <a16:creationId xmlns:a16="http://schemas.microsoft.com/office/drawing/2014/main" id="{D061B9CE-C400-4868-9385-01A0BBB98CF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47" name="Picture 46">
              <a:extLst>
                <a:ext uri="{FF2B5EF4-FFF2-40B4-BE49-F238E27FC236}">
                  <a16:creationId xmlns:a16="http://schemas.microsoft.com/office/drawing/2014/main" id="{40C49D50-A49B-4F80-81C4-05BBCF4B5AE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59" name="Straight Connector 48">
            <a:extLst>
              <a:ext uri="{FF2B5EF4-FFF2-40B4-BE49-F238E27FC236}">
                <a16:creationId xmlns:a16="http://schemas.microsoft.com/office/drawing/2014/main" id="{1124B3AE-D38B-4A63-B422-F9792E745B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77057" y="2400639"/>
            <a:ext cx="5760720"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7817FC49-D9DF-4822-ACB8-5EAA6A8A147C}"/>
              </a:ext>
            </a:extLst>
          </p:cNvPr>
          <p:cNvSpPr txBox="1"/>
          <p:nvPr/>
        </p:nvSpPr>
        <p:spPr>
          <a:xfrm>
            <a:off x="1375808" y="2573865"/>
            <a:ext cx="6380065" cy="3318936"/>
          </a:xfrm>
          <a:prstGeom prst="rect">
            <a:avLst/>
          </a:prstGeom>
        </p:spPr>
        <p:txBody>
          <a:bodyPr vert="horz" lIns="91440" tIns="45720" rIns="91440" bIns="45720" rtlCol="0" anchor="t">
            <a:normAutofit/>
          </a:bodyPr>
          <a:lstStyle/>
          <a:p>
            <a:pPr marL="0" marR="0" lvl="0" indent="0" defTabSz="457200" fontAlgn="auto">
              <a:spcBef>
                <a:spcPct val="20000"/>
              </a:spcBef>
              <a:spcAft>
                <a:spcPts val="600"/>
              </a:spcAft>
              <a:buClr>
                <a:schemeClr val="accent1"/>
              </a:buClr>
              <a:buSzPct val="115000"/>
              <a:tabLst/>
              <a:defRPr/>
            </a:pPr>
            <a:r>
              <a:rPr kumimoji="0" lang="en-US" sz="2400" b="0" i="0" u="none" strike="noStrike" spc="0" normalizeH="0" baseline="0" noProof="0" dirty="0">
                <a:ln>
                  <a:noFill/>
                </a:ln>
                <a:solidFill>
                  <a:schemeClr val="tx1">
                    <a:lumMod val="85000"/>
                    <a:lumOff val="15000"/>
                  </a:schemeClr>
                </a:solidFill>
                <a:uLnTx/>
                <a:uFillTx/>
              </a:rPr>
              <a:t>Fundamental to being able to teach music effectively [i.e. musically] is to have a clear understanding and philosophy concerning :</a:t>
            </a:r>
          </a:p>
          <a:p>
            <a:pPr marL="285750" marR="0" lvl="0" indent="-285750" defTabSz="457200" fontAlgn="auto">
              <a:spcBef>
                <a:spcPct val="20000"/>
              </a:spcBef>
              <a:spcAft>
                <a:spcPts val="600"/>
              </a:spcAft>
              <a:buClr>
                <a:schemeClr val="accent1"/>
              </a:buClr>
              <a:buSzPct val="115000"/>
              <a:buFont typeface="Arial"/>
              <a:buChar char="•"/>
              <a:tabLst/>
              <a:defRPr/>
            </a:pPr>
            <a:r>
              <a:rPr kumimoji="0" lang="en-US" sz="2400" b="0" i="0" u="none" strike="noStrike" spc="0" normalizeH="0" baseline="0" noProof="0" dirty="0">
                <a:ln>
                  <a:noFill/>
                </a:ln>
                <a:solidFill>
                  <a:schemeClr val="tx1">
                    <a:lumMod val="85000"/>
                    <a:lumOff val="15000"/>
                  </a:schemeClr>
                </a:solidFill>
                <a:uLnTx/>
                <a:uFillTx/>
              </a:rPr>
              <a:t>What music is</a:t>
            </a:r>
          </a:p>
          <a:p>
            <a:pPr marL="285750" marR="0" lvl="0" indent="-285750" defTabSz="457200" fontAlgn="auto">
              <a:spcBef>
                <a:spcPct val="20000"/>
              </a:spcBef>
              <a:spcAft>
                <a:spcPts val="600"/>
              </a:spcAft>
              <a:buClr>
                <a:schemeClr val="accent1"/>
              </a:buClr>
              <a:buSzPct val="115000"/>
              <a:buFont typeface="Arial"/>
              <a:buChar char="•"/>
              <a:tabLst/>
              <a:defRPr/>
            </a:pPr>
            <a:r>
              <a:rPr kumimoji="0" lang="en-US" sz="2400" b="0" i="0" u="none" strike="noStrike" spc="0" normalizeH="0" baseline="0" noProof="0" dirty="0">
                <a:ln>
                  <a:noFill/>
                </a:ln>
                <a:solidFill>
                  <a:schemeClr val="tx1">
                    <a:lumMod val="85000"/>
                    <a:lumOff val="15000"/>
                  </a:schemeClr>
                </a:solidFill>
                <a:uLnTx/>
                <a:uFillTx/>
              </a:rPr>
              <a:t>What it is to be musical</a:t>
            </a:r>
          </a:p>
          <a:p>
            <a:pPr marL="285750" marR="0" lvl="0" indent="-285750" defTabSz="457200" fontAlgn="auto">
              <a:spcBef>
                <a:spcPct val="20000"/>
              </a:spcBef>
              <a:spcAft>
                <a:spcPts val="600"/>
              </a:spcAft>
              <a:buClr>
                <a:schemeClr val="accent1"/>
              </a:buClr>
              <a:buSzPct val="115000"/>
              <a:buFont typeface="Arial"/>
              <a:buChar char="•"/>
              <a:tabLst/>
              <a:defRPr/>
            </a:pPr>
            <a:endParaRPr kumimoji="0" lang="en-US" b="0" i="0" u="none" strike="noStrike" spc="0" normalizeH="0" baseline="0" noProof="0" dirty="0">
              <a:ln>
                <a:noFill/>
              </a:ln>
              <a:solidFill>
                <a:schemeClr val="tx1">
                  <a:lumMod val="85000"/>
                  <a:lumOff val="15000"/>
                </a:schemeClr>
              </a:solidFill>
              <a:uLnTx/>
              <a:uFillTx/>
            </a:endParaRPr>
          </a:p>
          <a:p>
            <a:pPr marL="285750" marR="0" lvl="0" indent="-285750" defTabSz="457200" fontAlgn="auto">
              <a:spcBef>
                <a:spcPct val="20000"/>
              </a:spcBef>
              <a:spcAft>
                <a:spcPts val="600"/>
              </a:spcAft>
              <a:buClr>
                <a:schemeClr val="accent1"/>
              </a:buClr>
              <a:buSzPct val="115000"/>
              <a:buFont typeface="Arial"/>
              <a:buChar char="•"/>
              <a:tabLst/>
              <a:defRPr/>
            </a:pPr>
            <a:endParaRPr kumimoji="0" lang="en-US" b="0" i="0" u="none" strike="noStrike" spc="0" normalizeH="0" baseline="0" noProof="0" dirty="0">
              <a:ln>
                <a:noFill/>
              </a:ln>
              <a:solidFill>
                <a:schemeClr val="tx1">
                  <a:lumMod val="85000"/>
                  <a:lumOff val="15000"/>
                </a:schemeClr>
              </a:solidFill>
              <a:uLnTx/>
              <a:uFillTx/>
            </a:endParaRPr>
          </a:p>
          <a:p>
            <a:pPr marL="285750" marR="0" lvl="0" indent="-285750" defTabSz="457200" fontAlgn="auto">
              <a:spcBef>
                <a:spcPct val="20000"/>
              </a:spcBef>
              <a:spcAft>
                <a:spcPts val="600"/>
              </a:spcAft>
              <a:buClr>
                <a:schemeClr val="accent1"/>
              </a:buClr>
              <a:buSzPct val="115000"/>
              <a:buFont typeface="Arial"/>
              <a:buChar char="•"/>
              <a:tabLst/>
              <a:defRPr/>
            </a:pPr>
            <a:endParaRPr kumimoji="0" lang="en-US" b="0" i="0" u="none" strike="noStrike" spc="0" normalizeH="0" baseline="0" noProof="0" dirty="0">
              <a:ln>
                <a:noFill/>
              </a:ln>
              <a:solidFill>
                <a:schemeClr val="tx1">
                  <a:lumMod val="85000"/>
                  <a:lumOff val="15000"/>
                </a:schemeClr>
              </a:solidFill>
              <a:uLnTx/>
              <a:uFillTx/>
            </a:endParaRPr>
          </a:p>
        </p:txBody>
      </p:sp>
      <p:pic>
        <p:nvPicPr>
          <p:cNvPr id="7" name="Graphic 6" descr="Drum Set">
            <a:extLst>
              <a:ext uri="{FF2B5EF4-FFF2-40B4-BE49-F238E27FC236}">
                <a16:creationId xmlns:a16="http://schemas.microsoft.com/office/drawing/2014/main" id="{CFDBAD4D-7D64-4A53-91C9-8A6F09C3B8B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23691" y="1158024"/>
            <a:ext cx="2066544" cy="2066544"/>
          </a:xfrm>
          <a:prstGeom prst="rect">
            <a:avLst/>
          </a:prstGeom>
          <a:ln w="57150" cmpd="thickThin">
            <a:noFill/>
            <a:miter lim="800000"/>
          </a:ln>
        </p:spPr>
      </p:pic>
      <p:pic>
        <p:nvPicPr>
          <p:cNvPr id="5" name="Picture 4" descr="A person smiling for the camera&#10;&#10;Description automatically generated">
            <a:extLst>
              <a:ext uri="{FF2B5EF4-FFF2-40B4-BE49-F238E27FC236}">
                <a16:creationId xmlns:a16="http://schemas.microsoft.com/office/drawing/2014/main" id="{E7BA34B9-60BA-449B-9D86-B7824C2682DD}"/>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8472028" y="3631646"/>
            <a:ext cx="2169871" cy="2066544"/>
          </a:xfrm>
          <a:prstGeom prst="rect">
            <a:avLst/>
          </a:prstGeom>
          <a:ln w="57150" cmpd="thickThin">
            <a:noFill/>
            <a:miter lim="800000"/>
          </a:ln>
        </p:spPr>
      </p:pic>
    </p:spTree>
    <p:extLst>
      <p:ext uri="{BB962C8B-B14F-4D97-AF65-F5344CB8AC3E}">
        <p14:creationId xmlns:p14="http://schemas.microsoft.com/office/powerpoint/2010/main" val="29319868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875430D-8B75-470B-AF14-AA286D9750C3}"/>
              </a:ext>
            </a:extLst>
          </p:cNvPr>
          <p:cNvSpPr txBox="1"/>
          <p:nvPr/>
        </p:nvSpPr>
        <p:spPr>
          <a:xfrm>
            <a:off x="2205845" y="2118632"/>
            <a:ext cx="8630816" cy="1920526"/>
          </a:xfrm>
          <a:prstGeom prst="rect">
            <a:avLst/>
          </a:prstGeom>
          <a:noFill/>
        </p:spPr>
        <p:txBody>
          <a:bodyPr wrap="square" rtlCol="0">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212121"/>
                </a:solidFill>
                <a:effectLst/>
                <a:uLnTx/>
                <a:uFillTx/>
                <a:latin typeface="Garamond" panose="02020404030301010803"/>
                <a:ea typeface="+mn-ea"/>
                <a:cs typeface="+mn-cs"/>
              </a:rPr>
              <a:t>‘</a:t>
            </a:r>
            <a:r>
              <a:rPr kumimoji="0" lang="en-GB" sz="3200" b="0" i="0" u="none" strike="noStrike" kern="1200" cap="none" spc="0" normalizeH="0" baseline="0" noProof="0" dirty="0">
                <a:ln>
                  <a:noFill/>
                </a:ln>
                <a:solidFill>
                  <a:srgbClr val="212121"/>
                </a:solidFill>
                <a:effectLst/>
                <a:uLnTx/>
                <a:uFillTx/>
                <a:latin typeface="Garamond" panose="02020404030301010803"/>
                <a:ea typeface="+mn-ea"/>
                <a:cs typeface="+mn-cs"/>
              </a:rPr>
              <a:t>the particular teaching method is nowhere near so important as our perception of what music is and what it does’ (Swanwick, 1999. p, 45).</a:t>
            </a:r>
          </a:p>
        </p:txBody>
      </p:sp>
      <p:pic>
        <p:nvPicPr>
          <p:cNvPr id="4" name="Picture 3" descr="A vintage photo of a group of people posing for the camera&#10;&#10;Description automatically generated">
            <a:extLst>
              <a:ext uri="{FF2B5EF4-FFF2-40B4-BE49-F238E27FC236}">
                <a16:creationId xmlns:a16="http://schemas.microsoft.com/office/drawing/2014/main" id="{B2C098A8-B8EA-468E-9A48-9779A932A8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502" y="3618697"/>
            <a:ext cx="2217576" cy="2520846"/>
          </a:xfrm>
          <a:prstGeom prst="rect">
            <a:avLst/>
          </a:prstGeom>
        </p:spPr>
      </p:pic>
      <p:pic>
        <p:nvPicPr>
          <p:cNvPr id="8" name="Picture 7" descr="A person standing in front of a crowd&#10;&#10;Description automatically generated">
            <a:extLst>
              <a:ext uri="{FF2B5EF4-FFF2-40B4-BE49-F238E27FC236}">
                <a16:creationId xmlns:a16="http://schemas.microsoft.com/office/drawing/2014/main" id="{D6392D44-429B-4D34-9342-195BEFC972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295" y="275582"/>
            <a:ext cx="2705100" cy="1685925"/>
          </a:xfrm>
          <a:prstGeom prst="rect">
            <a:avLst/>
          </a:prstGeom>
        </p:spPr>
      </p:pic>
      <p:pic>
        <p:nvPicPr>
          <p:cNvPr id="10" name="Picture 9" descr="A person holding a microphone&#10;&#10;Description automatically generated">
            <a:extLst>
              <a:ext uri="{FF2B5EF4-FFF2-40B4-BE49-F238E27FC236}">
                <a16:creationId xmlns:a16="http://schemas.microsoft.com/office/drawing/2014/main" id="{66288CA9-BD4C-4988-9DEB-57700A257C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470" y="492257"/>
            <a:ext cx="2952750" cy="1552575"/>
          </a:xfrm>
          <a:prstGeom prst="rect">
            <a:avLst/>
          </a:prstGeom>
        </p:spPr>
      </p:pic>
      <p:pic>
        <p:nvPicPr>
          <p:cNvPr id="12" name="Picture 11" descr="A group of people sitting at a park&#10;&#10;Description automatically generated">
            <a:extLst>
              <a:ext uri="{FF2B5EF4-FFF2-40B4-BE49-F238E27FC236}">
                <a16:creationId xmlns:a16="http://schemas.microsoft.com/office/drawing/2014/main" id="{61F04431-2194-4BB5-91F2-285F5F7853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7070" y="718457"/>
            <a:ext cx="3257550" cy="1400175"/>
          </a:xfrm>
          <a:prstGeom prst="rect">
            <a:avLst/>
          </a:prstGeom>
        </p:spPr>
      </p:pic>
      <p:pic>
        <p:nvPicPr>
          <p:cNvPr id="14" name="Picture 13" descr="A person holding a microphone&#10;&#10;Description automatically generated">
            <a:extLst>
              <a:ext uri="{FF2B5EF4-FFF2-40B4-BE49-F238E27FC236}">
                <a16:creationId xmlns:a16="http://schemas.microsoft.com/office/drawing/2014/main" id="{F774DE8E-BB2E-43FB-AB53-EF11DAB7AF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8686" y="4039158"/>
            <a:ext cx="3162106" cy="2399400"/>
          </a:xfrm>
          <a:prstGeom prst="rect">
            <a:avLst/>
          </a:prstGeom>
        </p:spPr>
      </p:pic>
      <p:pic>
        <p:nvPicPr>
          <p:cNvPr id="16" name="Picture 15" descr="A person standing in front of a crowd&#10;&#10;Description automatically generated">
            <a:extLst>
              <a:ext uri="{FF2B5EF4-FFF2-40B4-BE49-F238E27FC236}">
                <a16:creationId xmlns:a16="http://schemas.microsoft.com/office/drawing/2014/main" id="{02E3506C-B4A9-4738-93F6-6AC2FA55AB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9515" y="4395895"/>
            <a:ext cx="2705100" cy="1685925"/>
          </a:xfrm>
          <a:prstGeom prst="rect">
            <a:avLst/>
          </a:prstGeom>
        </p:spPr>
      </p:pic>
      <p:pic>
        <p:nvPicPr>
          <p:cNvPr id="18" name="Picture 17" descr="A close up of a person&#10;&#10;Description automatically generated">
            <a:extLst>
              <a:ext uri="{FF2B5EF4-FFF2-40B4-BE49-F238E27FC236}">
                <a16:creationId xmlns:a16="http://schemas.microsoft.com/office/drawing/2014/main" id="{74DC3DC4-D1C4-44D5-AB28-74F2FB97B7E5}"/>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4225015" y="413833"/>
            <a:ext cx="1989174" cy="1547673"/>
          </a:xfrm>
          <a:prstGeom prst="rect">
            <a:avLst/>
          </a:prstGeom>
        </p:spPr>
      </p:pic>
      <p:sp>
        <p:nvSpPr>
          <p:cNvPr id="19" name="TextBox 18">
            <a:extLst>
              <a:ext uri="{FF2B5EF4-FFF2-40B4-BE49-F238E27FC236}">
                <a16:creationId xmlns:a16="http://schemas.microsoft.com/office/drawing/2014/main" id="{118D2D76-10A0-495D-852F-4A38BCFAC2F5}"/>
              </a:ext>
            </a:extLst>
          </p:cNvPr>
          <p:cNvSpPr txBox="1"/>
          <p:nvPr/>
        </p:nvSpPr>
        <p:spPr>
          <a:xfrm>
            <a:off x="3383507" y="6858000"/>
            <a:ext cx="5424985"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Garamond" panose="02020404030301010803"/>
                <a:ea typeface="+mn-ea"/>
                <a:cs typeface="+mn-cs"/>
                <a:hlinkClick r:id="rId7" tooltip="http://chrisdesign.deviantart.com/art/Bob-Marley-painting-imitation-323857760"/>
              </a:rPr>
              <a:t>This Photo</a:t>
            </a:r>
            <a:r>
              <a:rPr kumimoji="0" lang="en-GB" sz="900" b="0" i="0" u="none" strike="noStrike" kern="1200" cap="none" spc="0" normalizeH="0" baseline="0" noProof="0">
                <a:ln>
                  <a:noFill/>
                </a:ln>
                <a:solidFill>
                  <a:prstClr val="black"/>
                </a:solidFill>
                <a:effectLst/>
                <a:uLnTx/>
                <a:uFillTx/>
                <a:latin typeface="Garamond" panose="02020404030301010803"/>
                <a:ea typeface="+mn-ea"/>
                <a:cs typeface="+mn-cs"/>
              </a:rPr>
              <a:t> by Unknown Author is licensed under </a:t>
            </a:r>
            <a:r>
              <a:rPr kumimoji="0" lang="en-GB" sz="900" b="0" i="0" u="none" strike="noStrike" kern="1200" cap="none" spc="0" normalizeH="0" baseline="0" noProof="0">
                <a:ln>
                  <a:noFill/>
                </a:ln>
                <a:solidFill>
                  <a:prstClr val="black"/>
                </a:solidFill>
                <a:effectLst/>
                <a:uLnTx/>
                <a:uFillTx/>
                <a:latin typeface="Garamond" panose="02020404030301010803"/>
                <a:ea typeface="+mn-ea"/>
                <a:cs typeface="+mn-cs"/>
                <a:hlinkClick r:id="rId8" tooltip="https://creativecommons.org/licenses/by/3.0/"/>
              </a:rPr>
              <a:t>CC BY</a:t>
            </a:r>
            <a:endParaRPr kumimoji="0" lang="en-GB" sz="900" b="0" i="0" u="none" strike="noStrike" kern="1200" cap="none" spc="0" normalizeH="0" baseline="0" noProof="0">
              <a:ln>
                <a:noFill/>
              </a:ln>
              <a:solidFill>
                <a:prstClr val="black"/>
              </a:solidFill>
              <a:effectLst/>
              <a:uLnTx/>
              <a:uFillTx/>
              <a:latin typeface="Garamond" panose="02020404030301010803"/>
              <a:ea typeface="+mn-ea"/>
              <a:cs typeface="+mn-cs"/>
            </a:endParaRPr>
          </a:p>
        </p:txBody>
      </p:sp>
      <p:pic>
        <p:nvPicPr>
          <p:cNvPr id="21" name="Picture 20" descr="A group of people in a park&#10;&#10;Description automatically generated">
            <a:extLst>
              <a:ext uri="{FF2B5EF4-FFF2-40B4-BE49-F238E27FC236}">
                <a16:creationId xmlns:a16="http://schemas.microsoft.com/office/drawing/2014/main" id="{6FB6504B-B1C4-4FB4-9CF7-4017AC38D8ED}"/>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7224614" y="615820"/>
            <a:ext cx="3397665" cy="1632858"/>
          </a:xfrm>
          <a:prstGeom prst="rect">
            <a:avLst/>
          </a:prstGeom>
        </p:spPr>
      </p:pic>
      <p:sp>
        <p:nvSpPr>
          <p:cNvPr id="22" name="TextBox 21">
            <a:extLst>
              <a:ext uri="{FF2B5EF4-FFF2-40B4-BE49-F238E27FC236}">
                <a16:creationId xmlns:a16="http://schemas.microsoft.com/office/drawing/2014/main" id="{427FC92F-2B09-4B87-8618-EF5188A8CE2A}"/>
              </a:ext>
            </a:extLst>
          </p:cNvPr>
          <p:cNvSpPr txBox="1"/>
          <p:nvPr/>
        </p:nvSpPr>
        <p:spPr>
          <a:xfrm>
            <a:off x="7224614" y="6858000"/>
            <a:ext cx="339766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Garamond" panose="02020404030301010803"/>
                <a:ea typeface="+mn-ea"/>
                <a:cs typeface="+mn-cs"/>
                <a:hlinkClick r:id="rId10" tooltip="https://flickr.com/photos/arichards-gallery/3781924507"/>
              </a:rPr>
              <a:t>This Photo</a:t>
            </a:r>
            <a:r>
              <a:rPr kumimoji="0" lang="en-GB" sz="900" b="0" i="0" u="none" strike="noStrike" kern="1200" cap="none" spc="0" normalizeH="0" baseline="0" noProof="0">
                <a:ln>
                  <a:noFill/>
                </a:ln>
                <a:solidFill>
                  <a:prstClr val="black"/>
                </a:solidFill>
                <a:effectLst/>
                <a:uLnTx/>
                <a:uFillTx/>
                <a:latin typeface="Garamond" panose="02020404030301010803"/>
                <a:ea typeface="+mn-ea"/>
                <a:cs typeface="+mn-cs"/>
              </a:rPr>
              <a:t> by Unknown Author is licensed under </a:t>
            </a:r>
            <a:r>
              <a:rPr kumimoji="0" lang="en-GB" sz="900" b="0" i="0" u="none" strike="noStrike" kern="1200" cap="none" spc="0" normalizeH="0" baseline="0" noProof="0">
                <a:ln>
                  <a:noFill/>
                </a:ln>
                <a:solidFill>
                  <a:prstClr val="black"/>
                </a:solidFill>
                <a:effectLst/>
                <a:uLnTx/>
                <a:uFillTx/>
                <a:latin typeface="Garamond" panose="02020404030301010803"/>
                <a:ea typeface="+mn-ea"/>
                <a:cs typeface="+mn-cs"/>
                <a:hlinkClick r:id="rId11" tooltip="https://creativecommons.org/licenses/by-nc-nd/3.0/"/>
              </a:rPr>
              <a:t>CC BY-NC-ND</a:t>
            </a:r>
            <a:endParaRPr kumimoji="0" lang="en-GB" sz="9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637718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3F98CF-989A-EBA4-4EF5-A9243B636BA1}"/>
              </a:ext>
            </a:extLst>
          </p:cNvPr>
          <p:cNvSpPr txBox="1"/>
          <p:nvPr/>
        </p:nvSpPr>
        <p:spPr>
          <a:xfrm>
            <a:off x="2072640" y="1330960"/>
            <a:ext cx="7589520" cy="1046440"/>
          </a:xfrm>
          <a:prstGeom prst="rect">
            <a:avLst/>
          </a:prstGeom>
          <a:noFill/>
        </p:spPr>
        <p:txBody>
          <a:bodyPr wrap="square" rtlCol="0">
            <a:spAutoFit/>
          </a:bodyPr>
          <a:lstStyle/>
          <a:p>
            <a:r>
              <a:rPr kumimoji="0" lang="en-US" sz="4400" b="1" i="0" u="none" strike="noStrike" kern="1200" cap="none" spc="0" normalizeH="0" baseline="0" noProof="0" dirty="0">
                <a:ln w="3175" cmpd="sng">
                  <a:noFill/>
                </a:ln>
                <a:solidFill>
                  <a:srgbClr val="7030A0"/>
                </a:solidFill>
                <a:effectLst/>
                <a:uLnTx/>
                <a:uFillTx/>
                <a:latin typeface="Garamond" panose="02020404030301010803"/>
                <a:ea typeface="+mn-ea"/>
                <a:cs typeface="+mn-cs"/>
              </a:rPr>
              <a:t>And similarly with learning</a:t>
            </a:r>
            <a:r>
              <a:rPr kumimoji="0" lang="en-US" sz="1800" b="0" i="0" u="none" strike="noStrike" kern="1200" cap="none" spc="0" normalizeH="0" baseline="0" noProof="0" dirty="0">
                <a:ln w="3175" cmpd="sng">
                  <a:noFill/>
                </a:ln>
                <a:solidFill>
                  <a:srgbClr val="7030A0"/>
                </a:solidFill>
                <a:effectLst/>
                <a:uLnTx/>
                <a:uFillTx/>
                <a:latin typeface="Garamond" panose="02020404030301010803"/>
                <a:ea typeface="+mn-ea"/>
                <a:cs typeface="+mn-cs"/>
              </a:rPr>
              <a:t>:</a:t>
            </a:r>
          </a:p>
          <a:p>
            <a:endParaRPr lang="en-GB" dirty="0"/>
          </a:p>
        </p:txBody>
      </p:sp>
      <p:sp>
        <p:nvSpPr>
          <p:cNvPr id="6" name="TextBox 5">
            <a:extLst>
              <a:ext uri="{FF2B5EF4-FFF2-40B4-BE49-F238E27FC236}">
                <a16:creationId xmlns:a16="http://schemas.microsoft.com/office/drawing/2014/main" id="{254B870E-107C-9349-79B6-F10C2BFE7E8D}"/>
              </a:ext>
            </a:extLst>
          </p:cNvPr>
          <p:cNvSpPr txBox="1"/>
          <p:nvPr/>
        </p:nvSpPr>
        <p:spPr>
          <a:xfrm>
            <a:off x="1889760" y="3129280"/>
            <a:ext cx="8138160" cy="2831544"/>
          </a:xfrm>
          <a:prstGeom prst="rect">
            <a:avLst/>
          </a:prstGeom>
          <a:noFill/>
        </p:spPr>
        <p:txBody>
          <a:bodyPr wrap="square" rtlCol="0">
            <a:spAutoFit/>
          </a:bodyPr>
          <a:lstStyle/>
          <a:p>
            <a:r>
              <a:rPr kumimoji="0" lang="en-US" sz="3200" b="0" i="0" u="none" strike="noStrike" kern="1200" cap="none" spc="0" normalizeH="0" baseline="0" noProof="0" dirty="0">
                <a:ln w="3175" cmpd="sng">
                  <a:noFill/>
                </a:ln>
                <a:solidFill>
                  <a:prstClr val="black">
                    <a:lumMod val="85000"/>
                    <a:lumOff val="15000"/>
                  </a:prstClr>
                </a:solidFill>
                <a:effectLst/>
                <a:uLnTx/>
                <a:uFillTx/>
                <a:latin typeface="Garamond" panose="02020404030301010803"/>
                <a:ea typeface="+mn-ea"/>
                <a:cs typeface="+mn-cs"/>
              </a:rPr>
              <a:t>How one understands how music is learned is…influenced not only by what </a:t>
            </a:r>
            <a:r>
              <a:rPr kumimoji="0" lang="en-US" sz="3200" b="1" i="0" u="none" strike="noStrike" kern="1200" cap="none" spc="0" normalizeH="0" baseline="0" noProof="0" dirty="0">
                <a:ln w="3175" cmpd="sng">
                  <a:noFill/>
                </a:ln>
                <a:solidFill>
                  <a:srgbClr val="002060"/>
                </a:solidFill>
                <a:effectLst/>
                <a:uLnTx/>
                <a:uFillTx/>
                <a:latin typeface="Garamond" panose="02020404030301010803"/>
                <a:ea typeface="+mn-ea"/>
                <a:cs typeface="+mn-cs"/>
              </a:rPr>
              <a:t>fundamental assumptions </a:t>
            </a:r>
            <a:r>
              <a:rPr kumimoji="0" lang="en-US" sz="3200" b="0" i="0" u="none" strike="noStrike" kern="1200" cap="none" spc="0" normalizeH="0" baseline="0" noProof="0" dirty="0">
                <a:ln w="3175" cmpd="sng">
                  <a:noFill/>
                </a:ln>
                <a:solidFill>
                  <a:prstClr val="black">
                    <a:lumMod val="85000"/>
                    <a:lumOff val="15000"/>
                  </a:prstClr>
                </a:solidFill>
                <a:effectLst/>
                <a:uLnTx/>
                <a:uFillTx/>
                <a:latin typeface="Garamond" panose="02020404030301010803"/>
                <a:ea typeface="+mn-ea"/>
                <a:cs typeface="+mn-cs"/>
              </a:rPr>
              <a:t>one holds about learning but also by </a:t>
            </a:r>
            <a:r>
              <a:rPr kumimoji="0" lang="en-US" sz="3200" b="1" i="0" u="none" strike="noStrike" kern="1200" cap="none" spc="0" normalizeH="0" baseline="0" noProof="0" dirty="0">
                <a:ln w="3175" cmpd="sng">
                  <a:noFill/>
                </a:ln>
                <a:solidFill>
                  <a:srgbClr val="FF0000"/>
                </a:solidFill>
                <a:effectLst/>
                <a:uLnTx/>
                <a:uFillTx/>
                <a:latin typeface="Garamond" panose="02020404030301010803"/>
                <a:ea typeface="+mn-ea"/>
                <a:cs typeface="+mn-cs"/>
              </a:rPr>
              <a:t>prevailing views of music</a:t>
            </a:r>
            <a:r>
              <a:rPr kumimoji="0" lang="en-US" sz="3200" b="0" i="0" u="none" strike="noStrike" kern="1200" cap="none" spc="0" normalizeH="0" baseline="0" noProof="0" dirty="0">
                <a:ln w="3175" cmpd="sng">
                  <a:noFill/>
                </a:ln>
                <a:solidFill>
                  <a:prstClr val="black">
                    <a:lumMod val="85000"/>
                    <a:lumOff val="15000"/>
                  </a:prstClr>
                </a:solidFill>
                <a:effectLst/>
                <a:uLnTx/>
                <a:uFillTx/>
                <a:latin typeface="Garamond" panose="02020404030301010803"/>
                <a:ea typeface="+mn-ea"/>
                <a:cs typeface="+mn-cs"/>
              </a:rPr>
              <a:t>’ (Allerby and Ferm , 2005)</a:t>
            </a:r>
          </a:p>
          <a:p>
            <a:endParaRPr lang="en-GB" dirty="0"/>
          </a:p>
        </p:txBody>
      </p:sp>
    </p:spTree>
    <p:extLst>
      <p:ext uri="{BB962C8B-B14F-4D97-AF65-F5344CB8AC3E}">
        <p14:creationId xmlns:p14="http://schemas.microsoft.com/office/powerpoint/2010/main" val="39063440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C878D9A-77BE-4701-AE3D-EEFC53CD5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10" name="Rectangle 9">
            <a:extLst>
              <a:ext uri="{FF2B5EF4-FFF2-40B4-BE49-F238E27FC236}">
                <a16:creationId xmlns:a16="http://schemas.microsoft.com/office/drawing/2014/main" id="{F643BE08-0ED1-4B73-AC6D-B7E26A59C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12" name="Rectangle 11">
            <a:extLst>
              <a:ext uri="{FF2B5EF4-FFF2-40B4-BE49-F238E27FC236}">
                <a16:creationId xmlns:a16="http://schemas.microsoft.com/office/drawing/2014/main" id="{956B2094-7FC0-45FC-BFED-3CB88CEE6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B9E7B22D-854D-4A4D-AF16-6A1CBBEB1C87}"/>
              </a:ext>
            </a:extLst>
          </p:cNvPr>
          <p:cNvSpPr>
            <a:spLocks noGrp="1"/>
          </p:cNvSpPr>
          <p:nvPr>
            <p:ph type="title"/>
          </p:nvPr>
        </p:nvSpPr>
        <p:spPr>
          <a:xfrm>
            <a:off x="952108" y="954756"/>
            <a:ext cx="2730414" cy="4946003"/>
          </a:xfrm>
        </p:spPr>
        <p:txBody>
          <a:bodyPr>
            <a:normAutofit/>
          </a:bodyPr>
          <a:lstStyle/>
          <a:p>
            <a:pPr>
              <a:lnSpc>
                <a:spcPct val="90000"/>
              </a:lnSpc>
            </a:pPr>
            <a:r>
              <a:rPr lang="en-GB" sz="3400" dirty="0">
                <a:solidFill>
                  <a:srgbClr val="FFFFFF"/>
                </a:solidFill>
              </a:rPr>
              <a:t>The assumptions you have about learning, and your views of what music is, will govern… </a:t>
            </a:r>
          </a:p>
        </p:txBody>
      </p:sp>
      <p:sp>
        <p:nvSpPr>
          <p:cNvPr id="14" name="Rectangle 13">
            <a:extLst>
              <a:ext uri="{FF2B5EF4-FFF2-40B4-BE49-F238E27FC236}">
                <a16:creationId xmlns:a16="http://schemas.microsoft.com/office/drawing/2014/main" id="{07A4B640-BB7F-4272-A710-068DBA9F9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3" name="Content Placeholder 2">
            <a:extLst>
              <a:ext uri="{FF2B5EF4-FFF2-40B4-BE49-F238E27FC236}">
                <a16:creationId xmlns:a16="http://schemas.microsoft.com/office/drawing/2014/main" id="{30ACFB30-FF7F-4604-9916-B0E04811DC2E}"/>
              </a:ext>
            </a:extLst>
          </p:cNvPr>
          <p:cNvSpPr>
            <a:spLocks noGrp="1"/>
          </p:cNvSpPr>
          <p:nvPr>
            <p:ph idx="1"/>
          </p:nvPr>
        </p:nvSpPr>
        <p:spPr>
          <a:xfrm>
            <a:off x="5140934" y="469900"/>
            <a:ext cx="5953630" cy="5405968"/>
          </a:xfrm>
        </p:spPr>
        <p:txBody>
          <a:bodyPr anchor="ctr">
            <a:normAutofit fontScale="92500" lnSpcReduction="10000"/>
          </a:bodyPr>
          <a:lstStyle/>
          <a:p>
            <a:r>
              <a:rPr lang="en-GB" dirty="0"/>
              <a:t>How you teach music- and whether you teaching it </a:t>
            </a:r>
            <a:r>
              <a:rPr lang="en-GB" i="1" dirty="0">
                <a:solidFill>
                  <a:srgbClr val="7030A0"/>
                </a:solidFill>
              </a:rPr>
              <a:t>musically.</a:t>
            </a:r>
          </a:p>
          <a:p>
            <a:r>
              <a:rPr lang="en-GB" dirty="0"/>
              <a:t>How you plan lessons- and whether the lessons you plan are </a:t>
            </a:r>
            <a:r>
              <a:rPr lang="en-GB" i="1" dirty="0">
                <a:solidFill>
                  <a:srgbClr val="7030A0"/>
                </a:solidFill>
              </a:rPr>
              <a:t>musical</a:t>
            </a:r>
          </a:p>
          <a:p>
            <a:r>
              <a:rPr lang="en-GB" dirty="0"/>
              <a:t>Assessment: whether what you assess is </a:t>
            </a:r>
            <a:r>
              <a:rPr lang="en-GB" i="1" dirty="0">
                <a:solidFill>
                  <a:srgbClr val="7030A0"/>
                </a:solidFill>
              </a:rPr>
              <a:t>musical</a:t>
            </a:r>
            <a:r>
              <a:rPr lang="en-GB" dirty="0"/>
              <a:t> learning and whether your assessment processes are themselves </a:t>
            </a:r>
            <a:r>
              <a:rPr lang="en-GB" i="1" dirty="0">
                <a:solidFill>
                  <a:srgbClr val="7030A0"/>
                </a:solidFill>
              </a:rPr>
              <a:t>musical</a:t>
            </a:r>
          </a:p>
          <a:p>
            <a:r>
              <a:rPr lang="en-GB" dirty="0"/>
              <a:t>What you decide should and should not be in a music curriculum/scheme of work and how this supports </a:t>
            </a:r>
            <a:r>
              <a:rPr lang="en-GB" i="1" dirty="0">
                <a:solidFill>
                  <a:srgbClr val="7030A0"/>
                </a:solidFill>
              </a:rPr>
              <a:t>musical</a:t>
            </a:r>
            <a:r>
              <a:rPr lang="en-GB" dirty="0"/>
              <a:t> development.</a:t>
            </a:r>
          </a:p>
          <a:p>
            <a:r>
              <a:rPr lang="en-GB" dirty="0"/>
              <a:t>Your </a:t>
            </a:r>
            <a:r>
              <a:rPr lang="en-GB" i="1" dirty="0">
                <a:solidFill>
                  <a:srgbClr val="7030A0"/>
                </a:solidFill>
              </a:rPr>
              <a:t>musical</a:t>
            </a:r>
            <a:r>
              <a:rPr lang="en-GB" dirty="0"/>
              <a:t> relationships with young people in your music classes and their </a:t>
            </a:r>
            <a:r>
              <a:rPr lang="en-GB" i="1" dirty="0">
                <a:solidFill>
                  <a:srgbClr val="7030A0"/>
                </a:solidFill>
              </a:rPr>
              <a:t>musical</a:t>
            </a:r>
            <a:r>
              <a:rPr lang="en-GB" dirty="0"/>
              <a:t> relationships with each other.</a:t>
            </a:r>
          </a:p>
          <a:p>
            <a:r>
              <a:rPr lang="en-GB" dirty="0"/>
              <a:t>The impact you have on young people’s </a:t>
            </a:r>
            <a:r>
              <a:rPr lang="en-GB" i="1" dirty="0">
                <a:solidFill>
                  <a:srgbClr val="7030A0"/>
                </a:solidFill>
              </a:rPr>
              <a:t>musical</a:t>
            </a:r>
            <a:r>
              <a:rPr lang="en-GB" dirty="0"/>
              <a:t> lives</a:t>
            </a:r>
          </a:p>
        </p:txBody>
      </p:sp>
    </p:spTree>
    <p:extLst>
      <p:ext uri="{BB962C8B-B14F-4D97-AF65-F5344CB8AC3E}">
        <p14:creationId xmlns:p14="http://schemas.microsoft.com/office/powerpoint/2010/main" val="42590485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A4F383-386B-6D91-62BA-0A58C3093C93}"/>
              </a:ext>
            </a:extLst>
          </p:cNvPr>
          <p:cNvSpPr txBox="1"/>
          <p:nvPr/>
        </p:nvSpPr>
        <p:spPr>
          <a:xfrm>
            <a:off x="1442720" y="1493520"/>
            <a:ext cx="9215120" cy="4976747"/>
          </a:xfrm>
          <a:prstGeom prst="rect">
            <a:avLst/>
          </a:prstGeom>
          <a:noFill/>
        </p:spPr>
        <p:txBody>
          <a:bodyPr wrap="square" rtlCol="0">
            <a:spAutoFit/>
          </a:bodyPr>
          <a:lstStyle/>
          <a:p>
            <a:pPr marL="0" marR="0" lvl="0" indent="0" defTabSz="457200" fontAlgn="auto">
              <a:spcBef>
                <a:spcPct val="20000"/>
              </a:spcBef>
              <a:spcAft>
                <a:spcPts val="600"/>
              </a:spcAft>
              <a:buClr>
                <a:schemeClr val="accent1"/>
              </a:buClr>
              <a:buSzPct val="115000"/>
              <a:tabLst/>
              <a:defRPr/>
            </a:pPr>
            <a:r>
              <a:rPr kumimoji="0" lang="en-US" sz="2800" b="0" i="0" u="none" strike="noStrike" spc="0" normalizeH="0" baseline="0" noProof="0" dirty="0">
                <a:ln w="3175" cmpd="sng">
                  <a:noFill/>
                </a:ln>
                <a:uLnTx/>
                <a:uFillTx/>
              </a:rPr>
              <a:t>Common and uninterrogated assumptions about the nature of music (</a:t>
            </a:r>
            <a:r>
              <a:rPr kumimoji="0" lang="en-US" sz="2800" b="0" i="1" u="none" strike="noStrike" spc="0" normalizeH="0" baseline="0" noProof="0" dirty="0">
                <a:ln w="3175" cmpd="sng">
                  <a:noFill/>
                </a:ln>
                <a:uLnTx/>
                <a:uFillTx/>
              </a:rPr>
              <a:t>lack of criticality</a:t>
            </a:r>
            <a:r>
              <a:rPr kumimoji="0" lang="en-US" sz="2800" b="0" i="0" u="none" strike="noStrike" spc="0" normalizeH="0" baseline="0" noProof="0" dirty="0">
                <a:ln w="3175" cmpd="sng">
                  <a:noFill/>
                </a:ln>
                <a:uLnTx/>
                <a:uFillTx/>
              </a:rPr>
              <a:t>) and what it is to be musical (ontology) of what is important musical knowledge (epistemology) and ways of teaching music (pedagogies), can explain:</a:t>
            </a:r>
          </a:p>
          <a:p>
            <a:pPr marL="0" marR="0" lvl="0" indent="0" defTabSz="457200" fontAlgn="auto">
              <a:spcBef>
                <a:spcPct val="20000"/>
              </a:spcBef>
              <a:spcAft>
                <a:spcPts val="600"/>
              </a:spcAft>
              <a:buClr>
                <a:schemeClr val="accent1"/>
              </a:buClr>
              <a:buSzPct val="115000"/>
              <a:buFont typeface="Arial"/>
              <a:buChar char="•"/>
              <a:tabLst/>
              <a:defRPr/>
            </a:pPr>
            <a:endParaRPr kumimoji="0" lang="en-US" sz="2800" b="0" i="0" u="none" strike="noStrike" spc="0" normalizeH="0" baseline="0" noProof="0" dirty="0">
              <a:ln w="3175" cmpd="sng">
                <a:noFill/>
              </a:ln>
              <a:uLnTx/>
              <a:uFillTx/>
            </a:endParaRPr>
          </a:p>
          <a:p>
            <a:pPr marL="0" marR="0" lvl="0" indent="0" defTabSz="457200" fontAlgn="auto">
              <a:spcBef>
                <a:spcPct val="20000"/>
              </a:spcBef>
              <a:spcAft>
                <a:spcPts val="600"/>
              </a:spcAft>
              <a:buClr>
                <a:schemeClr val="accent1"/>
              </a:buClr>
              <a:buSzPct val="115000"/>
              <a:buFont typeface="Arial"/>
              <a:buChar char="•"/>
              <a:tabLst/>
              <a:defRPr/>
            </a:pPr>
            <a:r>
              <a:rPr kumimoji="0" lang="en-US" sz="2800" u="none" strike="noStrike" spc="0" normalizeH="0" baseline="0" noProof="0" dirty="0">
                <a:ln w="3175" cmpd="sng">
                  <a:noFill/>
                </a:ln>
                <a:solidFill>
                  <a:srgbClr val="FF0000"/>
                </a:solidFill>
                <a:uLnTx/>
                <a:uFillTx/>
              </a:rPr>
              <a:t>Why music is sometimes taught unmusically</a:t>
            </a:r>
          </a:p>
          <a:p>
            <a:pPr marL="0" marR="0" lvl="0" indent="0" defTabSz="457200" fontAlgn="auto">
              <a:spcBef>
                <a:spcPct val="20000"/>
              </a:spcBef>
              <a:spcAft>
                <a:spcPts val="600"/>
              </a:spcAft>
              <a:buClr>
                <a:schemeClr val="accent1"/>
              </a:buClr>
              <a:buSzPct val="115000"/>
              <a:tabLst/>
              <a:defRPr/>
            </a:pPr>
            <a:endParaRPr kumimoji="0" lang="en-US" sz="2800" b="0" i="0" u="none" strike="noStrike" spc="0" normalizeH="0" baseline="0" noProof="0" dirty="0">
              <a:ln w="3175" cmpd="sng">
                <a:noFill/>
              </a:ln>
              <a:uLnTx/>
              <a:uFillTx/>
            </a:endParaRPr>
          </a:p>
          <a:p>
            <a:pPr marL="0" marR="0" lvl="0" indent="0" defTabSz="457200" fontAlgn="auto">
              <a:spcBef>
                <a:spcPct val="20000"/>
              </a:spcBef>
              <a:spcAft>
                <a:spcPts val="600"/>
              </a:spcAft>
              <a:buClr>
                <a:schemeClr val="accent1"/>
              </a:buClr>
              <a:buSzPct val="115000"/>
              <a:buFont typeface="Arial"/>
              <a:buChar char="•"/>
              <a:tabLst/>
              <a:defRPr/>
            </a:pPr>
            <a:r>
              <a:rPr kumimoji="0" lang="en-US" sz="2800" b="0" i="0" u="none" strike="noStrike" spc="0" normalizeH="0" baseline="0" noProof="0" dirty="0">
                <a:ln w="3175" cmpd="sng">
                  <a:noFill/>
                </a:ln>
                <a:solidFill>
                  <a:srgbClr val="FF0000"/>
                </a:solidFill>
                <a:uLnTx/>
                <a:uFillTx/>
              </a:rPr>
              <a:t>Why music curriculums and examinations are structured as they are and don’t always support </a:t>
            </a:r>
            <a:r>
              <a:rPr kumimoji="0" lang="en-US" sz="2800" b="1" i="1" u="none" strike="noStrike" spc="0" normalizeH="0" baseline="0" noProof="0" dirty="0">
                <a:ln w="3175" cmpd="sng">
                  <a:noFill/>
                </a:ln>
                <a:solidFill>
                  <a:srgbClr val="FF0000"/>
                </a:solidFill>
                <a:uLnTx/>
                <a:uFillTx/>
              </a:rPr>
              <a:t>musical</a:t>
            </a:r>
            <a:r>
              <a:rPr kumimoji="0" lang="en-US" sz="2800" b="0" i="0" u="none" strike="noStrike" spc="0" normalizeH="0" baseline="0" noProof="0" dirty="0">
                <a:ln w="3175" cmpd="sng">
                  <a:noFill/>
                </a:ln>
                <a:solidFill>
                  <a:srgbClr val="FF0000"/>
                </a:solidFill>
                <a:uLnTx/>
                <a:uFillTx/>
              </a:rPr>
              <a:t> teaching and learning.</a:t>
            </a:r>
          </a:p>
          <a:p>
            <a:endParaRPr lang="en-GB" dirty="0"/>
          </a:p>
        </p:txBody>
      </p:sp>
    </p:spTree>
    <p:extLst>
      <p:ext uri="{BB962C8B-B14F-4D97-AF65-F5344CB8AC3E}">
        <p14:creationId xmlns:p14="http://schemas.microsoft.com/office/powerpoint/2010/main" val="30661069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3EAB6-727B-1C04-EA3C-53CF1FCD0063}"/>
              </a:ext>
            </a:extLst>
          </p:cNvPr>
          <p:cNvSpPr>
            <a:spLocks noGrp="1"/>
          </p:cNvSpPr>
          <p:nvPr>
            <p:ph type="title"/>
          </p:nvPr>
        </p:nvSpPr>
        <p:spPr/>
        <p:txBody>
          <a:bodyPr/>
          <a:lstStyle/>
          <a:p>
            <a:r>
              <a:rPr lang="en-GB" dirty="0"/>
              <a:t>Activity </a:t>
            </a:r>
          </a:p>
        </p:txBody>
      </p:sp>
      <p:sp>
        <p:nvSpPr>
          <p:cNvPr id="3" name="Content Placeholder 2">
            <a:extLst>
              <a:ext uri="{FF2B5EF4-FFF2-40B4-BE49-F238E27FC236}">
                <a16:creationId xmlns:a16="http://schemas.microsoft.com/office/drawing/2014/main" id="{7BA769C9-8483-0F44-8E6F-EA6C530C024F}"/>
              </a:ext>
            </a:extLst>
          </p:cNvPr>
          <p:cNvSpPr>
            <a:spLocks noGrp="1"/>
          </p:cNvSpPr>
          <p:nvPr>
            <p:ph idx="1"/>
          </p:nvPr>
        </p:nvSpPr>
        <p:spPr/>
        <p:txBody>
          <a:bodyPr/>
          <a:lstStyle/>
          <a:p>
            <a:pPr marL="0" indent="0">
              <a:buNone/>
            </a:pPr>
            <a:r>
              <a:rPr lang="en-GB" dirty="0"/>
              <a:t>The following quote is from Nicholas Cooke, emeritus professor of music at Cambridge University. What does he mean and what might be the implications for teaching music musically?</a:t>
            </a:r>
          </a:p>
          <a:p>
            <a:pPr marL="0" indent="0">
              <a:buNone/>
            </a:pPr>
            <a:r>
              <a:rPr lang="en-GB" i="1" dirty="0"/>
              <a:t>‘…the extraordinary illusion- for that is what it is- that there is such a </a:t>
            </a:r>
            <a:r>
              <a:rPr lang="en-GB" b="1" i="1" dirty="0">
                <a:solidFill>
                  <a:srgbClr val="FF0000"/>
                </a:solidFill>
              </a:rPr>
              <a:t>thing</a:t>
            </a:r>
            <a:r>
              <a:rPr lang="en-GB" i="1" dirty="0"/>
              <a:t> as music rather than simply the </a:t>
            </a:r>
            <a:r>
              <a:rPr lang="en-GB" b="1" i="1" dirty="0">
                <a:solidFill>
                  <a:srgbClr val="FF0000"/>
                </a:solidFill>
              </a:rPr>
              <a:t>acts of making and receiving it</a:t>
            </a:r>
            <a:r>
              <a:rPr lang="en-GB" i="1" dirty="0"/>
              <a:t>, might well be considered the basic premise of the Western ‘’art’’ [classical] tradition.’ (Cook, 2003: 65). (my emphases). </a:t>
            </a:r>
          </a:p>
          <a:p>
            <a:pPr marL="0" indent="0">
              <a:buNone/>
            </a:pPr>
            <a:r>
              <a:rPr lang="en-GB" dirty="0"/>
              <a:t>Discuss…</a:t>
            </a:r>
          </a:p>
        </p:txBody>
      </p:sp>
    </p:spTree>
    <p:extLst>
      <p:ext uri="{BB962C8B-B14F-4D97-AF65-F5344CB8AC3E}">
        <p14:creationId xmlns:p14="http://schemas.microsoft.com/office/powerpoint/2010/main" val="29327415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575D7A7-3C36-4508-9BC6-70A93BD3C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34" y="0"/>
            <a:ext cx="12231160" cy="6856214"/>
            <a:chOff x="-16934" y="0"/>
            <a:chExt cx="12231160" cy="6856214"/>
          </a:xfrm>
        </p:grpSpPr>
        <p:pic>
          <p:nvPicPr>
            <p:cNvPr id="8" name="Picture 7">
              <a:extLst>
                <a:ext uri="{FF2B5EF4-FFF2-40B4-BE49-F238E27FC236}">
                  <a16:creationId xmlns:a16="http://schemas.microsoft.com/office/drawing/2014/main" id="{BC964A0D-06B7-4C16-AC9F-20ADDA8059E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a:extLst>
                <a:ext uri="{FF2B5EF4-FFF2-40B4-BE49-F238E27FC236}">
                  <a16:creationId xmlns:a16="http://schemas.microsoft.com/office/drawing/2014/main" id="{F5703F5C-55DF-45CD-BC3F-3BE8F1033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 name="Picture 9">
              <a:extLst>
                <a:ext uri="{FF2B5EF4-FFF2-40B4-BE49-F238E27FC236}">
                  <a16:creationId xmlns:a16="http://schemas.microsoft.com/office/drawing/2014/main" id="{A8C7134F-70F9-4826-A97E-9B39AEA08F5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1" name="Picture 10">
              <a:extLst>
                <a:ext uri="{FF2B5EF4-FFF2-40B4-BE49-F238E27FC236}">
                  <a16:creationId xmlns:a16="http://schemas.microsoft.com/office/drawing/2014/main" id="{39351E73-B6DD-4B56-8EE9-C16B5711C46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3" name="Straight Connector 12">
            <a:extLst>
              <a:ext uri="{FF2B5EF4-FFF2-40B4-BE49-F238E27FC236}">
                <a16:creationId xmlns:a16="http://schemas.microsoft.com/office/drawing/2014/main" id="{AE446D0E-6531-40B7-A182-FB86024397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15" name="Rectangle 14">
            <a:extLst>
              <a:ext uri="{FF2B5EF4-FFF2-40B4-BE49-F238E27FC236}">
                <a16:creationId xmlns:a16="http://schemas.microsoft.com/office/drawing/2014/main" id="{D59C2C63-D709-4949-9465-29A52CBED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EFD2038-15D6-4003-8350-AFEC394EEF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920" y="1399880"/>
            <a:ext cx="7808159" cy="4103960"/>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CF519C2-F6BE-41BE-A50E-54B98359C9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solidFill>
              <a:schemeClr val="accent1"/>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grpSp>
        <p:nvGrpSpPr>
          <p:cNvPr id="21" name="Group 20">
            <a:extLst>
              <a:ext uri="{FF2B5EF4-FFF2-40B4-BE49-F238E27FC236}">
                <a16:creationId xmlns:a16="http://schemas.microsoft.com/office/drawing/2014/main" id="{7767AD93-AD3E-4C62-97D5-E54E14B2EAD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3631"/>
            <a:ext cx="12231160" cy="659658"/>
            <a:chOff x="-16934" y="3123631"/>
            <a:chExt cx="12231160" cy="659658"/>
          </a:xfrm>
        </p:grpSpPr>
        <p:sp>
          <p:nvSpPr>
            <p:cNvPr id="22" name="Rounded Rectangle 17">
              <a:extLst>
                <a:ext uri="{FF2B5EF4-FFF2-40B4-BE49-F238E27FC236}">
                  <a16:creationId xmlns:a16="http://schemas.microsoft.com/office/drawing/2014/main" id="{AA443E8D-EC07-4B8F-B370-2A1153F350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430976" y="312363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841F0AA1-D12D-4FDB-BF66-D9398ED9303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5536"/>
              <a:ext cx="2478024" cy="612648"/>
            </a:xfrm>
            <a:prstGeom prst="rect">
              <a:avLst/>
            </a:prstGeom>
          </p:spPr>
        </p:pic>
        <p:sp>
          <p:nvSpPr>
            <p:cNvPr id="24" name="Rounded Rectangle 20">
              <a:extLst>
                <a:ext uri="{FF2B5EF4-FFF2-40B4-BE49-F238E27FC236}">
                  <a16:creationId xmlns:a16="http://schemas.microsoft.com/office/drawing/2014/main" id="{E2B949DE-0178-4942-80DE-811C1AA4F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17803" y="312492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284AA86D-EAE1-4E3F-A54C-7F1E390B6DF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5536"/>
              <a:ext cx="2478024" cy="612648"/>
            </a:xfrm>
            <a:prstGeom prst="rect">
              <a:avLst/>
            </a:prstGeom>
          </p:spPr>
        </p:pic>
      </p:grpSp>
      <p:sp>
        <p:nvSpPr>
          <p:cNvPr id="2" name="TextBox 1">
            <a:extLst>
              <a:ext uri="{FF2B5EF4-FFF2-40B4-BE49-F238E27FC236}">
                <a16:creationId xmlns:a16="http://schemas.microsoft.com/office/drawing/2014/main" id="{816D5A50-617F-AB19-BD6A-DE17174DBEAB}"/>
              </a:ext>
            </a:extLst>
          </p:cNvPr>
          <p:cNvSpPr txBox="1"/>
          <p:nvPr/>
        </p:nvSpPr>
        <p:spPr>
          <a:xfrm>
            <a:off x="2692398" y="1871131"/>
            <a:ext cx="6815669" cy="1515533"/>
          </a:xfrm>
          <a:prstGeom prst="rect">
            <a:avLst/>
          </a:prstGeom>
        </p:spPr>
        <p:txBody>
          <a:bodyPr vert="horz" lIns="91440" tIns="45720" rIns="91440" bIns="45720" rtlCol="0" anchor="b">
            <a:normAutofit/>
          </a:bodyPr>
          <a:lstStyle/>
          <a:p>
            <a:pPr algn="ctr" defTabSz="457200">
              <a:lnSpc>
                <a:spcPct val="90000"/>
              </a:lnSpc>
              <a:spcBef>
                <a:spcPct val="0"/>
              </a:spcBef>
              <a:spcAft>
                <a:spcPts val="600"/>
              </a:spcAft>
            </a:pPr>
            <a:r>
              <a:rPr lang="en-US" sz="5000" dirty="0">
                <a:ln w="3175" cmpd="sng">
                  <a:noFill/>
                </a:ln>
                <a:solidFill>
                  <a:schemeClr val="bg1"/>
                </a:solidFill>
                <a:latin typeface="+mj-lt"/>
                <a:ea typeface="+mj-ea"/>
                <a:cs typeface="+mj-cs"/>
              </a:rPr>
              <a:t>Thinking critically about music. </a:t>
            </a:r>
          </a:p>
        </p:txBody>
      </p:sp>
      <p:cxnSp>
        <p:nvCxnSpPr>
          <p:cNvPr id="27" name="Straight Connector 26">
            <a:extLst>
              <a:ext uri="{FF2B5EF4-FFF2-40B4-BE49-F238E27FC236}">
                <a16:creationId xmlns:a16="http://schemas.microsoft.com/office/drawing/2014/main" id="{0772CE55-4C36-44F1-A9BD-379BEB8431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16621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AA1F3-FEEA-45B6-B267-D8F58BBCB1CE}"/>
              </a:ext>
            </a:extLst>
          </p:cNvPr>
          <p:cNvSpPr>
            <a:spLocks noGrp="1"/>
          </p:cNvSpPr>
          <p:nvPr>
            <p:ph type="title"/>
          </p:nvPr>
        </p:nvSpPr>
        <p:spPr/>
        <p:txBody>
          <a:bodyPr>
            <a:noAutofit/>
          </a:bodyPr>
          <a:lstStyle/>
          <a:p>
            <a:pPr marL="0" indent="0">
              <a:buNone/>
            </a:pPr>
            <a:r>
              <a:rPr lang="en-GB" sz="2800" i="1" dirty="0"/>
              <a:t>‘…the extraordinary illusion- for that is what it is- that there is such a </a:t>
            </a:r>
            <a:r>
              <a:rPr lang="en-GB" sz="2800" b="1" i="1" dirty="0">
                <a:solidFill>
                  <a:srgbClr val="FF0000"/>
                </a:solidFill>
              </a:rPr>
              <a:t>thing</a:t>
            </a:r>
            <a:r>
              <a:rPr lang="en-GB" sz="2800" i="1" dirty="0"/>
              <a:t> as music rather than simply the </a:t>
            </a:r>
            <a:r>
              <a:rPr lang="en-GB" sz="2800" b="1" i="1" dirty="0">
                <a:solidFill>
                  <a:srgbClr val="FF0000"/>
                </a:solidFill>
              </a:rPr>
              <a:t>acts of making and receiving it</a:t>
            </a:r>
            <a:r>
              <a:rPr lang="en-GB" sz="2800" i="1" dirty="0"/>
              <a:t>, might well be considered the basic premise of the Western ‘’art’’ [classical] tradition.’ (Cook, 2003: 65). (my emphases). </a:t>
            </a:r>
          </a:p>
        </p:txBody>
      </p:sp>
      <p:sp>
        <p:nvSpPr>
          <p:cNvPr id="3" name="Content Placeholder 2">
            <a:extLst>
              <a:ext uri="{FF2B5EF4-FFF2-40B4-BE49-F238E27FC236}">
                <a16:creationId xmlns:a16="http://schemas.microsoft.com/office/drawing/2014/main" id="{CD5AD330-65F7-4384-832F-1DDF0B54C614}"/>
              </a:ext>
            </a:extLst>
          </p:cNvPr>
          <p:cNvSpPr>
            <a:spLocks noGrp="1"/>
          </p:cNvSpPr>
          <p:nvPr>
            <p:ph sz="half" idx="1"/>
          </p:nvPr>
        </p:nvSpPr>
        <p:spPr/>
        <p:txBody>
          <a:bodyPr/>
          <a:lstStyle/>
          <a:p>
            <a:pPr marL="0" indent="0">
              <a:buNone/>
            </a:pPr>
            <a:r>
              <a:rPr lang="en-GB" dirty="0"/>
              <a:t>…as an object (as a thing)</a:t>
            </a:r>
          </a:p>
        </p:txBody>
      </p:sp>
      <p:sp>
        <p:nvSpPr>
          <p:cNvPr id="4" name="Content Placeholder 3">
            <a:extLst>
              <a:ext uri="{FF2B5EF4-FFF2-40B4-BE49-F238E27FC236}">
                <a16:creationId xmlns:a16="http://schemas.microsoft.com/office/drawing/2014/main" id="{A349B329-331A-4958-A200-601E4C813B98}"/>
              </a:ext>
            </a:extLst>
          </p:cNvPr>
          <p:cNvSpPr>
            <a:spLocks noGrp="1"/>
          </p:cNvSpPr>
          <p:nvPr>
            <p:ph sz="half" idx="2"/>
          </p:nvPr>
        </p:nvSpPr>
        <p:spPr/>
        <p:txBody>
          <a:bodyPr/>
          <a:lstStyle/>
          <a:p>
            <a:pPr marL="0" indent="0">
              <a:buNone/>
            </a:pPr>
            <a:r>
              <a:rPr lang="en-GB" dirty="0"/>
              <a:t>…as a social practice (as something people do)</a:t>
            </a:r>
          </a:p>
        </p:txBody>
      </p:sp>
      <p:pic>
        <p:nvPicPr>
          <p:cNvPr id="6" name="Picture 5" descr="A circuit board&#10;&#10;Description automatically generated">
            <a:extLst>
              <a:ext uri="{FF2B5EF4-FFF2-40B4-BE49-F238E27FC236}">
                <a16:creationId xmlns:a16="http://schemas.microsoft.com/office/drawing/2014/main" id="{D6E7BB32-CE5E-4894-84FA-E455E33F5A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5759" y="3058669"/>
            <a:ext cx="2314575" cy="3086100"/>
          </a:xfrm>
          <a:prstGeom prst="rect">
            <a:avLst/>
          </a:prstGeom>
        </p:spPr>
      </p:pic>
      <p:pic>
        <p:nvPicPr>
          <p:cNvPr id="8" name="Picture 7" descr="A group of people sitting at a park&#10;&#10;Description automatically generated">
            <a:extLst>
              <a:ext uri="{FF2B5EF4-FFF2-40B4-BE49-F238E27FC236}">
                <a16:creationId xmlns:a16="http://schemas.microsoft.com/office/drawing/2014/main" id="{B36193D5-9B97-4C75-BA93-40CFFE95BD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1721" y="3282463"/>
            <a:ext cx="3257550" cy="1992922"/>
          </a:xfrm>
          <a:prstGeom prst="rect">
            <a:avLst/>
          </a:prstGeom>
        </p:spPr>
      </p:pic>
    </p:spTree>
    <p:extLst>
      <p:ext uri="{BB962C8B-B14F-4D97-AF65-F5344CB8AC3E}">
        <p14:creationId xmlns:p14="http://schemas.microsoft.com/office/powerpoint/2010/main" val="2800789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A9344-F41C-08B3-F0B2-DCE54EB45636}"/>
              </a:ext>
            </a:extLst>
          </p:cNvPr>
          <p:cNvSpPr>
            <a:spLocks noGrp="1"/>
          </p:cNvSpPr>
          <p:nvPr>
            <p:ph type="title"/>
          </p:nvPr>
        </p:nvSpPr>
        <p:spPr/>
        <p:txBody>
          <a:bodyPr/>
          <a:lstStyle/>
          <a:p>
            <a:r>
              <a:rPr lang="en-GB" dirty="0"/>
              <a:t>What is the portfolio? </a:t>
            </a:r>
          </a:p>
        </p:txBody>
      </p:sp>
      <p:sp>
        <p:nvSpPr>
          <p:cNvPr id="3" name="Content Placeholder 2">
            <a:extLst>
              <a:ext uri="{FF2B5EF4-FFF2-40B4-BE49-F238E27FC236}">
                <a16:creationId xmlns:a16="http://schemas.microsoft.com/office/drawing/2014/main" id="{497BBC50-9681-48A8-E2BB-B7C4039CA3E6}"/>
              </a:ext>
            </a:extLst>
          </p:cNvPr>
          <p:cNvSpPr>
            <a:spLocks noGrp="1"/>
          </p:cNvSpPr>
          <p:nvPr>
            <p:ph idx="1"/>
          </p:nvPr>
        </p:nvSpPr>
        <p:spPr/>
        <p:txBody>
          <a:bodyPr>
            <a:normAutofit fontScale="62500" lnSpcReduction="20000"/>
          </a:bodyPr>
          <a:lstStyle/>
          <a:p>
            <a:pPr marL="0" indent="0" algn="just">
              <a:lnSpc>
                <a:spcPct val="150000"/>
              </a:lnSpc>
              <a:spcAft>
                <a:spcPts val="800"/>
              </a:spcAft>
              <a:buNone/>
              <a:tabLst>
                <a:tab pos="1701165"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For the purposes of module assessment, a “portfolio” refers to a collection of smaller pieces of work that combine to create a cohesive whole. Submit a portfolio that evidences how you bring your own knowledge and skills into your teaching context in order to support musical learning promoted through the teaching of your instrument. The evidence might be for a whole class or a small group of learners, as appropriate to your current teaching context.  Prepare learning over a few sessions (between 2 and 5, for example); this will provide sufficient evidence of your teaching and learners’ experience whilst too many or too few will present various challenges. </a:t>
            </a:r>
          </a:p>
          <a:p>
            <a:pPr algn="just">
              <a:lnSpc>
                <a:spcPct val="150000"/>
              </a:lnSpc>
              <a:spcAft>
                <a:spcPts val="800"/>
              </a:spcAft>
              <a:tabLst>
                <a:tab pos="1701165"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Types of evidence in your portfolio might include, for example: </a:t>
            </a:r>
          </a:p>
          <a:p>
            <a:pPr marL="342900" lvl="0" indent="-342900" algn="just">
              <a:lnSpc>
                <a:spcPct val="150000"/>
              </a:lnSpc>
              <a:spcAft>
                <a:spcPts val="800"/>
              </a:spcAft>
              <a:buFont typeface="Symbol" panose="05050102010706020507" pitchFamily="18" charset="2"/>
              <a:buChar char=""/>
              <a:tabLst>
                <a:tab pos="1701165"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Video/ and/or audio evidence of learners’ participation in lessons/performances/rehearsals. </a:t>
            </a:r>
          </a:p>
          <a:p>
            <a:pPr marL="342900" lvl="0" indent="-342900" algn="just">
              <a:lnSpc>
                <a:spcPct val="150000"/>
              </a:lnSpc>
              <a:spcAft>
                <a:spcPts val="800"/>
              </a:spcAft>
              <a:buFont typeface="Symbol" panose="05050102010706020507" pitchFamily="18" charset="2"/>
              <a:buChar char=""/>
              <a:tabLst>
                <a:tab pos="1701165"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Annotated lesson plans/diagrams which demonstrate clearly how your activities and planning are supporting musical learning through your instrument.</a:t>
            </a:r>
          </a:p>
          <a:p>
            <a:pPr marL="342900" lvl="0" indent="-342900" algn="just">
              <a:lnSpc>
                <a:spcPct val="150000"/>
              </a:lnSpc>
              <a:spcAft>
                <a:spcPts val="800"/>
              </a:spcAft>
              <a:buFont typeface="Symbol" panose="05050102010706020507" pitchFamily="18" charset="2"/>
              <a:buChar char=""/>
              <a:tabLst>
                <a:tab pos="1701165"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Self-devised and/ or annotated resources you are using with your learners.</a:t>
            </a:r>
          </a:p>
          <a:p>
            <a:pPr marL="0" indent="0">
              <a:buNone/>
            </a:pPr>
            <a:endParaRPr lang="en-GB" dirty="0"/>
          </a:p>
        </p:txBody>
      </p:sp>
    </p:spTree>
    <p:extLst>
      <p:ext uri="{BB962C8B-B14F-4D97-AF65-F5344CB8AC3E}">
        <p14:creationId xmlns:p14="http://schemas.microsoft.com/office/powerpoint/2010/main" val="22359615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E6EDF-0418-49A5-9BDE-03636E75E948}"/>
              </a:ext>
            </a:extLst>
          </p:cNvPr>
          <p:cNvSpPr>
            <a:spLocks noGrp="1"/>
          </p:cNvSpPr>
          <p:nvPr>
            <p:ph type="title"/>
          </p:nvPr>
        </p:nvSpPr>
        <p:spPr>
          <a:xfrm>
            <a:off x="4626508" y="982132"/>
            <a:ext cx="6270090" cy="1303867"/>
          </a:xfrm>
        </p:spPr>
        <p:txBody>
          <a:bodyPr>
            <a:normAutofit/>
          </a:bodyPr>
          <a:lstStyle/>
          <a:p>
            <a:pPr>
              <a:lnSpc>
                <a:spcPct val="90000"/>
              </a:lnSpc>
            </a:pPr>
            <a:r>
              <a:rPr lang="en-GB" sz="2800" dirty="0"/>
              <a:t>The idea of music as an object has dominated educational thinking and is reinforced through the language we use…</a:t>
            </a:r>
          </a:p>
        </p:txBody>
      </p:sp>
      <p:sp>
        <p:nvSpPr>
          <p:cNvPr id="3" name="Content Placeholder 2">
            <a:extLst>
              <a:ext uri="{FF2B5EF4-FFF2-40B4-BE49-F238E27FC236}">
                <a16:creationId xmlns:a16="http://schemas.microsoft.com/office/drawing/2014/main" id="{A7C3F595-A0E6-44F0-AE38-4BD05F60FDE2}"/>
              </a:ext>
            </a:extLst>
          </p:cNvPr>
          <p:cNvSpPr>
            <a:spLocks noGrp="1"/>
          </p:cNvSpPr>
          <p:nvPr>
            <p:ph idx="1"/>
          </p:nvPr>
        </p:nvSpPr>
        <p:spPr>
          <a:xfrm>
            <a:off x="4636482" y="2556932"/>
            <a:ext cx="6260114" cy="3318936"/>
          </a:xfrm>
        </p:spPr>
        <p:txBody>
          <a:bodyPr>
            <a:normAutofit/>
          </a:bodyPr>
          <a:lstStyle/>
          <a:p>
            <a:pPr marL="0" indent="0">
              <a:buNone/>
            </a:pPr>
            <a:r>
              <a:rPr lang="en-GB" dirty="0"/>
              <a:t> - </a:t>
            </a:r>
            <a:r>
              <a:rPr lang="en-GB" b="1" dirty="0">
                <a:solidFill>
                  <a:srgbClr val="7030A0"/>
                </a:solidFill>
              </a:rPr>
              <a:t>Bring</a:t>
            </a:r>
            <a:r>
              <a:rPr lang="en-GB" dirty="0"/>
              <a:t> your music to the next rehearsal</a:t>
            </a:r>
          </a:p>
          <a:p>
            <a:pPr>
              <a:buFontTx/>
              <a:buChar char="-"/>
            </a:pPr>
            <a:r>
              <a:rPr lang="en-GB" b="1" dirty="0">
                <a:solidFill>
                  <a:srgbClr val="7030A0"/>
                </a:solidFill>
              </a:rPr>
              <a:t>Put</a:t>
            </a:r>
            <a:r>
              <a:rPr lang="en-GB" dirty="0"/>
              <a:t> your music on the music stand</a:t>
            </a:r>
          </a:p>
          <a:p>
            <a:pPr>
              <a:buFontTx/>
              <a:buChar char="-"/>
            </a:pPr>
            <a:r>
              <a:rPr lang="en-GB" dirty="0"/>
              <a:t>Compose </a:t>
            </a:r>
            <a:r>
              <a:rPr lang="en-GB" b="1" dirty="0">
                <a:solidFill>
                  <a:srgbClr val="7030A0"/>
                </a:solidFill>
              </a:rPr>
              <a:t>a piece </a:t>
            </a:r>
            <a:r>
              <a:rPr lang="en-GB" dirty="0"/>
              <a:t>of music for a radio play</a:t>
            </a:r>
          </a:p>
          <a:p>
            <a:pPr>
              <a:buFontTx/>
              <a:buChar char="-"/>
            </a:pPr>
            <a:r>
              <a:rPr lang="en-GB" dirty="0"/>
              <a:t>Listen to as many </a:t>
            </a:r>
            <a:r>
              <a:rPr lang="en-GB" b="1" dirty="0">
                <a:solidFill>
                  <a:srgbClr val="7030A0"/>
                </a:solidFill>
              </a:rPr>
              <a:t>musical works </a:t>
            </a:r>
            <a:r>
              <a:rPr lang="en-GB" dirty="0"/>
              <a:t>by Mozart as you can</a:t>
            </a:r>
          </a:p>
        </p:txBody>
      </p:sp>
      <p:pic>
        <p:nvPicPr>
          <p:cNvPr id="5" name="Picture 4" descr="A close up of a device&#10;&#10;Description automatically generated">
            <a:extLst>
              <a:ext uri="{FF2B5EF4-FFF2-40B4-BE49-F238E27FC236}">
                <a16:creationId xmlns:a16="http://schemas.microsoft.com/office/drawing/2014/main" id="{C61BC983-6EE6-457E-8039-3E541EE800E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4163" b="3"/>
          <a:stretch/>
        </p:blipFill>
        <p:spPr>
          <a:xfrm>
            <a:off x="1412683" y="1410208"/>
            <a:ext cx="2433793" cy="3858780"/>
          </a:xfrm>
          <a:prstGeom prst="rect">
            <a:avLst/>
          </a:prstGeom>
        </p:spPr>
      </p:pic>
      <p:sp>
        <p:nvSpPr>
          <p:cNvPr id="6" name="TextBox 5">
            <a:extLst>
              <a:ext uri="{FF2B5EF4-FFF2-40B4-BE49-F238E27FC236}">
                <a16:creationId xmlns:a16="http://schemas.microsoft.com/office/drawing/2014/main" id="{DE51DD26-AE59-422A-9B5D-7B7B5762FB91}"/>
              </a:ext>
            </a:extLst>
          </p:cNvPr>
          <p:cNvSpPr txBox="1"/>
          <p:nvPr/>
        </p:nvSpPr>
        <p:spPr>
          <a:xfrm>
            <a:off x="1508978" y="5068933"/>
            <a:ext cx="2337498" cy="200055"/>
          </a:xfrm>
          <a:prstGeom prst="rect">
            <a:avLst/>
          </a:prstGeom>
          <a:solidFill>
            <a:srgbClr val="000000"/>
          </a:solidFill>
        </p:spPr>
        <p:txBody>
          <a:bodyPr wrap="none" rtlCol="0">
            <a:sp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r>
              <a:rPr kumimoji="0" lang="en-GB" sz="700" b="0" i="0" u="none" strike="noStrike" kern="1200" cap="none" spc="0" normalizeH="0" baseline="0" noProof="0">
                <a:ln>
                  <a:noFill/>
                </a:ln>
                <a:solidFill>
                  <a:srgbClr val="FFFFFF"/>
                </a:solidFill>
                <a:effectLst/>
                <a:uLnTx/>
                <a:uFillTx/>
                <a:latin typeface="Garamond" panose="02020404030301010803"/>
                <a:ea typeface="+mn-ea"/>
                <a:cs typeface="+mn-cs"/>
                <a:hlinkClick r:id="rId4" tooltip="https://en.wikipedia.org/wiki/Sheet_music">
                  <a:extLst>
                    <a:ext uri="{A12FA001-AC4F-418D-AE19-62706E023703}">
                      <ahyp:hlinkClr xmlns:ahyp="http://schemas.microsoft.com/office/drawing/2018/hyperlinkcolor" val="tx"/>
                    </a:ext>
                  </a:extLst>
                </a:hlinkClick>
              </a:rPr>
              <a:t>This Photo</a:t>
            </a:r>
            <a:r>
              <a:rPr kumimoji="0" lang="en-GB" sz="700" b="0" i="0" u="none" strike="noStrike" kern="1200" cap="none" spc="0" normalizeH="0" baseline="0" noProof="0">
                <a:ln>
                  <a:noFill/>
                </a:ln>
                <a:solidFill>
                  <a:srgbClr val="FFFFFF"/>
                </a:solidFill>
                <a:effectLst/>
                <a:uLnTx/>
                <a:uFillTx/>
                <a:latin typeface="Garamond" panose="02020404030301010803"/>
                <a:ea typeface="+mn-ea"/>
                <a:cs typeface="+mn-cs"/>
              </a:rPr>
              <a:t> by Unknown Author is licensed under </a:t>
            </a:r>
            <a:r>
              <a:rPr kumimoji="0" lang="en-GB" sz="700" b="0" i="0" u="none" strike="noStrike" kern="1200" cap="none" spc="0" normalizeH="0" baseline="0" noProof="0">
                <a:ln>
                  <a:noFill/>
                </a:ln>
                <a:solidFill>
                  <a:srgbClr val="FFFFFF"/>
                </a:solidFill>
                <a:effectLst/>
                <a:uLnTx/>
                <a:uFillTx/>
                <a:latin typeface="Garamond" panose="02020404030301010803"/>
                <a:ea typeface="+mn-ea"/>
                <a:cs typeface="+mn-cs"/>
                <a:hlinkClick r:id="rId5" tooltip="https://creativecommons.org/licenses/by-sa/3.0/">
                  <a:extLst>
                    <a:ext uri="{A12FA001-AC4F-418D-AE19-62706E023703}">
                      <ahyp:hlinkClr xmlns:ahyp="http://schemas.microsoft.com/office/drawing/2018/hyperlinkcolor" val="tx"/>
                    </a:ext>
                  </a:extLst>
                </a:hlinkClick>
              </a:rPr>
              <a:t>CC BY-SA</a:t>
            </a:r>
            <a:endParaRPr kumimoji="0" lang="en-GB" sz="700" b="0" i="0" u="none" strike="noStrike" kern="1200" cap="none" spc="0" normalizeH="0" baseline="0" noProof="0">
              <a:ln>
                <a:noFill/>
              </a:ln>
              <a:solidFill>
                <a:srgbClr val="FFFFFF"/>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1262398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C5F5E-9AE4-4B68-858C-981768CB7706}"/>
              </a:ext>
            </a:extLst>
          </p:cNvPr>
          <p:cNvSpPr>
            <a:spLocks noGrp="1"/>
          </p:cNvSpPr>
          <p:nvPr>
            <p:ph type="title"/>
          </p:nvPr>
        </p:nvSpPr>
        <p:spPr>
          <a:xfrm>
            <a:off x="1175661" y="827629"/>
            <a:ext cx="9601196" cy="1303867"/>
          </a:xfrm>
        </p:spPr>
        <p:txBody>
          <a:bodyPr>
            <a:normAutofit fontScale="90000"/>
          </a:bodyPr>
          <a:lstStyle/>
          <a:p>
            <a:r>
              <a:rPr lang="en-GB" sz="2200" b="1" dirty="0"/>
              <a:t>When music is thought about as a ‘thing’-  as an object-it sets up a particular relationship with music: It is ‘out there’ and exists separate from us. </a:t>
            </a:r>
            <a:br>
              <a:rPr lang="en-GB" sz="2200" b="1" dirty="0"/>
            </a:br>
            <a:r>
              <a:rPr lang="en-GB" sz="3600" i="1" dirty="0">
                <a:solidFill>
                  <a:srgbClr val="7030A0"/>
                </a:solidFill>
              </a:rPr>
              <a:t>Music Education as Aesthetic Education (Musical Appreciation).</a:t>
            </a:r>
            <a:endParaRPr lang="en-GB" sz="3600" dirty="0"/>
          </a:p>
        </p:txBody>
      </p:sp>
      <p:pic>
        <p:nvPicPr>
          <p:cNvPr id="5" name="Content Placeholder 4" descr="A picture containing table&#10;&#10;Description automatically generated">
            <a:extLst>
              <a:ext uri="{FF2B5EF4-FFF2-40B4-BE49-F238E27FC236}">
                <a16:creationId xmlns:a16="http://schemas.microsoft.com/office/drawing/2014/main" id="{D82A8CB9-E06F-402D-8B95-BFF5F0DBAA1B}"/>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767253" y="2594063"/>
            <a:ext cx="3312368" cy="3317875"/>
          </a:xfrm>
        </p:spPr>
      </p:pic>
      <p:pic>
        <p:nvPicPr>
          <p:cNvPr id="7" name="Picture 6" descr="A picture containing grass, outdoor, grazing, nature&#10;&#10;Description automatically generated">
            <a:extLst>
              <a:ext uri="{FF2B5EF4-FFF2-40B4-BE49-F238E27FC236}">
                <a16:creationId xmlns:a16="http://schemas.microsoft.com/office/drawing/2014/main" id="{62629AC7-981D-4049-8F6E-1D10A20522F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868955" y="2557463"/>
            <a:ext cx="4907902" cy="3317875"/>
          </a:xfrm>
          <a:prstGeom prst="rect">
            <a:avLst/>
          </a:prstGeom>
        </p:spPr>
      </p:pic>
      <p:sp>
        <p:nvSpPr>
          <p:cNvPr id="8" name="TextBox 7">
            <a:extLst>
              <a:ext uri="{FF2B5EF4-FFF2-40B4-BE49-F238E27FC236}">
                <a16:creationId xmlns:a16="http://schemas.microsoft.com/office/drawing/2014/main" id="{041C2562-0387-45AA-99F2-549298C9D790}"/>
              </a:ext>
            </a:extLst>
          </p:cNvPr>
          <p:cNvSpPr txBox="1"/>
          <p:nvPr/>
        </p:nvSpPr>
        <p:spPr>
          <a:xfrm>
            <a:off x="0" y="6727272"/>
            <a:ext cx="12192000"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Garamond" panose="02020404030301010803"/>
                <a:ea typeface="+mn-ea"/>
                <a:cs typeface="+mn-cs"/>
                <a:hlinkClick r:id="rId5" tooltip="https://en.wikipedia.org/wiki/File:John_Constable_-_Wivenhoe_Park,_Essex_-_Google_Art_Project.jpg"/>
              </a:rPr>
              <a:t>This Photo</a:t>
            </a:r>
            <a:r>
              <a:rPr kumimoji="0" lang="en-GB" sz="900" b="0" i="0" u="none" strike="noStrike" kern="1200" cap="none" spc="0" normalizeH="0" baseline="0" noProof="0">
                <a:ln>
                  <a:noFill/>
                </a:ln>
                <a:solidFill>
                  <a:prstClr val="black"/>
                </a:solidFill>
                <a:effectLst/>
                <a:uLnTx/>
                <a:uFillTx/>
                <a:latin typeface="Garamond" panose="02020404030301010803"/>
                <a:ea typeface="+mn-ea"/>
                <a:cs typeface="+mn-cs"/>
              </a:rPr>
              <a:t> by Unknown Author is licensed under </a:t>
            </a:r>
            <a:r>
              <a:rPr kumimoji="0" lang="en-GB" sz="900" b="0" i="0" u="none" strike="noStrike" kern="1200" cap="none" spc="0" normalizeH="0" baseline="0" noProof="0">
                <a:ln>
                  <a:noFill/>
                </a:ln>
                <a:solidFill>
                  <a:prstClr val="black"/>
                </a:solidFill>
                <a:effectLst/>
                <a:uLnTx/>
                <a:uFillTx/>
                <a:latin typeface="Garamond" panose="02020404030301010803"/>
                <a:ea typeface="+mn-ea"/>
                <a:cs typeface="+mn-cs"/>
                <a:hlinkClick r:id="rId6" tooltip="https://creativecommons.org/licenses/by-sa/3.0/"/>
              </a:rPr>
              <a:t>CC BY-SA</a:t>
            </a:r>
            <a:endParaRPr kumimoji="0" lang="en-GB" sz="9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37383726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E13EA690-3E46-4734-B577-2ABC2C11BB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grpSp>
        <p:nvGrpSpPr>
          <p:cNvPr id="32" name="Group 31">
            <a:extLst>
              <a:ext uri="{FF2B5EF4-FFF2-40B4-BE49-F238E27FC236}">
                <a16:creationId xmlns:a16="http://schemas.microsoft.com/office/drawing/2014/main" id="{51BDD458-A659-4F0A-8038-738C3F39D51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33" name="Picture 32">
              <a:extLst>
                <a:ext uri="{FF2B5EF4-FFF2-40B4-BE49-F238E27FC236}">
                  <a16:creationId xmlns:a16="http://schemas.microsoft.com/office/drawing/2014/main" id="{8F792791-84CE-47AA-BB9B-37B92497AFB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4" name="Rectangle 33">
              <a:extLst>
                <a:ext uri="{FF2B5EF4-FFF2-40B4-BE49-F238E27FC236}">
                  <a16:creationId xmlns:a16="http://schemas.microsoft.com/office/drawing/2014/main" id="{1529672B-07B1-4DA2-BD2A-C421B1FBA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35" name="Picture 34">
              <a:extLst>
                <a:ext uri="{FF2B5EF4-FFF2-40B4-BE49-F238E27FC236}">
                  <a16:creationId xmlns:a16="http://schemas.microsoft.com/office/drawing/2014/main" id="{48E902B0-5E87-4F1F-9249-F11B511EC91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36" name="Picture 35">
              <a:extLst>
                <a:ext uri="{FF2B5EF4-FFF2-40B4-BE49-F238E27FC236}">
                  <a16:creationId xmlns:a16="http://schemas.microsoft.com/office/drawing/2014/main" id="{C71F2CD6-3F1D-4272-B95F-DF779709E7D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5CE8B79B-F236-4B85-8622-29A2B32AFA16}"/>
              </a:ext>
            </a:extLst>
          </p:cNvPr>
          <p:cNvSpPr>
            <a:spLocks noGrp="1"/>
          </p:cNvSpPr>
          <p:nvPr>
            <p:ph type="title"/>
          </p:nvPr>
        </p:nvSpPr>
        <p:spPr>
          <a:xfrm>
            <a:off x="4626508" y="982132"/>
            <a:ext cx="6270090" cy="1303867"/>
          </a:xfrm>
        </p:spPr>
        <p:txBody>
          <a:bodyPr>
            <a:normAutofit/>
          </a:bodyPr>
          <a:lstStyle/>
          <a:p>
            <a:pPr>
              <a:lnSpc>
                <a:spcPct val="90000"/>
              </a:lnSpc>
            </a:pPr>
            <a:r>
              <a:rPr lang="en-GB" sz="3400" dirty="0"/>
              <a:t>When music is thought of as an object, what can this look like…?</a:t>
            </a:r>
          </a:p>
        </p:txBody>
      </p:sp>
      <p:sp>
        <p:nvSpPr>
          <p:cNvPr id="38" name="Rectangle 37">
            <a:extLst>
              <a:ext uri="{FF2B5EF4-FFF2-40B4-BE49-F238E27FC236}">
                <a16:creationId xmlns:a16="http://schemas.microsoft.com/office/drawing/2014/main" id="{302D7A57-9708-42D3-BE0A-D2D5AEBBB7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4" y="1092200"/>
            <a:ext cx="3072384" cy="453542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8" name="Picture 7" descr="A person sitting at a piano&#10;&#10;Description automatically generated">
            <a:extLst>
              <a:ext uri="{FF2B5EF4-FFF2-40B4-BE49-F238E27FC236}">
                <a16:creationId xmlns:a16="http://schemas.microsoft.com/office/drawing/2014/main" id="{4C425339-F520-4A46-A287-BBEF9E6024EA}"/>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21960" r="8521" b="-4"/>
          <a:stretch/>
        </p:blipFill>
        <p:spPr>
          <a:xfrm>
            <a:off x="1257236" y="1255007"/>
            <a:ext cx="2743200" cy="2219714"/>
          </a:xfrm>
          <a:prstGeom prst="rect">
            <a:avLst/>
          </a:prstGeom>
        </p:spPr>
      </p:pic>
      <p:cxnSp>
        <p:nvCxnSpPr>
          <p:cNvPr id="40" name="Straight Connector 39">
            <a:extLst>
              <a:ext uri="{FF2B5EF4-FFF2-40B4-BE49-F238E27FC236}">
                <a16:creationId xmlns:a16="http://schemas.microsoft.com/office/drawing/2014/main" id="{375B9B75-E178-411B-BA12-D67B08861BF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44033" y="2400639"/>
            <a:ext cx="6035040"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Content Placeholder 4" descr="A group of people posing for a photo&#10;&#10;Description automatically generated">
            <a:extLst>
              <a:ext uri="{FF2B5EF4-FFF2-40B4-BE49-F238E27FC236}">
                <a16:creationId xmlns:a16="http://schemas.microsoft.com/office/drawing/2014/main" id="{FE7365CA-CBF4-472F-9C00-9D2EE689F710}"/>
              </a:ext>
            </a:extLst>
          </p:cNvPr>
          <p:cNvPicPr>
            <a:picLocks noChangeAspect="1"/>
          </p:cNvPicPr>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3190" r="11267" b="-5"/>
          <a:stretch/>
        </p:blipFill>
        <p:spPr>
          <a:xfrm>
            <a:off x="1257236" y="3474720"/>
            <a:ext cx="2743200" cy="1988311"/>
          </a:xfrm>
          <a:prstGeom prst="rect">
            <a:avLst/>
          </a:prstGeom>
        </p:spPr>
      </p:pic>
      <p:sp>
        <p:nvSpPr>
          <p:cNvPr id="12" name="Content Placeholder 11">
            <a:extLst>
              <a:ext uri="{FF2B5EF4-FFF2-40B4-BE49-F238E27FC236}">
                <a16:creationId xmlns:a16="http://schemas.microsoft.com/office/drawing/2014/main" id="{996C2CD7-2286-468A-8995-2F75DE8E0CF3}"/>
              </a:ext>
            </a:extLst>
          </p:cNvPr>
          <p:cNvSpPr>
            <a:spLocks noGrp="1"/>
          </p:cNvSpPr>
          <p:nvPr>
            <p:ph idx="1"/>
          </p:nvPr>
        </p:nvSpPr>
        <p:spPr>
          <a:xfrm>
            <a:off x="4631496" y="2556932"/>
            <a:ext cx="6260114" cy="3318936"/>
          </a:xfrm>
        </p:spPr>
        <p:txBody>
          <a:bodyPr>
            <a:normAutofit/>
          </a:bodyPr>
          <a:lstStyle/>
          <a:p>
            <a:r>
              <a:rPr lang="en-US" dirty="0"/>
              <a:t>Distanced relationship to music: music to be studied rather than done (object vs practice).</a:t>
            </a:r>
          </a:p>
          <a:p>
            <a:r>
              <a:rPr lang="en-US" dirty="0"/>
              <a:t>Focus on musical re-creation from the score. </a:t>
            </a:r>
          </a:p>
          <a:p>
            <a:r>
              <a:rPr lang="en-US" dirty="0"/>
              <a:t>Can lead to an over-emphasis on theoretical aspects of music- how the bits come together to create the object.</a:t>
            </a:r>
          </a:p>
        </p:txBody>
      </p:sp>
      <p:sp>
        <p:nvSpPr>
          <p:cNvPr id="6" name="TextBox 5">
            <a:extLst>
              <a:ext uri="{FF2B5EF4-FFF2-40B4-BE49-F238E27FC236}">
                <a16:creationId xmlns:a16="http://schemas.microsoft.com/office/drawing/2014/main" id="{1B1D9AF3-71AA-4CA2-86EF-14DF663A7538}"/>
              </a:ext>
            </a:extLst>
          </p:cNvPr>
          <p:cNvSpPr txBox="1"/>
          <p:nvPr/>
        </p:nvSpPr>
        <p:spPr>
          <a:xfrm>
            <a:off x="1629274" y="5262976"/>
            <a:ext cx="2371162" cy="200055"/>
          </a:xfrm>
          <a:prstGeom prst="rect">
            <a:avLst/>
          </a:prstGeom>
          <a:solidFill>
            <a:srgbClr val="000000"/>
          </a:solidFill>
        </p:spPr>
        <p:txBody>
          <a:bodyPr wrap="none" rtlCol="0">
            <a:sp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r>
              <a:rPr kumimoji="0" lang="en-GB" sz="700" b="0" i="0" u="none" strike="noStrike" kern="1200" cap="none" spc="0" normalizeH="0" baseline="0" noProof="0">
                <a:ln>
                  <a:noFill/>
                </a:ln>
                <a:solidFill>
                  <a:srgbClr val="FFFFFF"/>
                </a:solidFill>
                <a:effectLst/>
                <a:uLnTx/>
                <a:uFillTx/>
                <a:latin typeface="Garamond" panose="02020404030301010803"/>
                <a:ea typeface="+mn-ea"/>
                <a:cs typeface="+mn-cs"/>
                <a:hlinkClick r:id="rId8" tooltip="https://jenaconti.wordpress.com/2011/10/07/sann-er-det-norwegian-schools/">
                  <a:extLst>
                    <a:ext uri="{A12FA001-AC4F-418D-AE19-62706E023703}">
                      <ahyp:hlinkClr xmlns:ahyp="http://schemas.microsoft.com/office/drawing/2018/hyperlinkcolor" val="tx"/>
                    </a:ext>
                  </a:extLst>
                </a:hlinkClick>
              </a:rPr>
              <a:t>This Photo</a:t>
            </a:r>
            <a:r>
              <a:rPr kumimoji="0" lang="en-GB" sz="700" b="0" i="0" u="none" strike="noStrike" kern="1200" cap="none" spc="0" normalizeH="0" baseline="0" noProof="0">
                <a:ln>
                  <a:noFill/>
                </a:ln>
                <a:solidFill>
                  <a:srgbClr val="FFFFFF"/>
                </a:solidFill>
                <a:effectLst/>
                <a:uLnTx/>
                <a:uFillTx/>
                <a:latin typeface="Garamond" panose="02020404030301010803"/>
                <a:ea typeface="+mn-ea"/>
                <a:cs typeface="+mn-cs"/>
              </a:rPr>
              <a:t> by Unknown Author is licensed under </a:t>
            </a:r>
            <a:r>
              <a:rPr kumimoji="0" lang="en-GB" sz="700" b="0" i="0" u="none" strike="noStrike" kern="1200" cap="none" spc="0" normalizeH="0" baseline="0" noProof="0">
                <a:ln>
                  <a:noFill/>
                </a:ln>
                <a:solidFill>
                  <a:srgbClr val="FFFFFF"/>
                </a:solidFill>
                <a:effectLst/>
                <a:uLnTx/>
                <a:uFillTx/>
                <a:latin typeface="Garamond" panose="02020404030301010803"/>
                <a:ea typeface="+mn-ea"/>
                <a:cs typeface="+mn-cs"/>
                <a:hlinkClick r:id="rId9" tooltip="https://creativecommons.org/licenses/by-nd/3.0/">
                  <a:extLst>
                    <a:ext uri="{A12FA001-AC4F-418D-AE19-62706E023703}">
                      <ahyp:hlinkClr xmlns:ahyp="http://schemas.microsoft.com/office/drawing/2018/hyperlinkcolor" val="tx"/>
                    </a:ext>
                  </a:extLst>
                </a:hlinkClick>
              </a:rPr>
              <a:t>CC BY-ND</a:t>
            </a:r>
            <a:endParaRPr kumimoji="0" lang="en-GB" sz="700" b="0" i="0" u="none" strike="noStrike" kern="1200" cap="none" spc="0" normalizeH="0" baseline="0" noProof="0">
              <a:ln>
                <a:noFill/>
              </a:ln>
              <a:solidFill>
                <a:srgbClr val="FFFFFF"/>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8124609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B7C4858-FAA3-4226-A856-193A01910E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10" name="Rectangle 9">
            <a:extLst>
              <a:ext uri="{FF2B5EF4-FFF2-40B4-BE49-F238E27FC236}">
                <a16:creationId xmlns:a16="http://schemas.microsoft.com/office/drawing/2014/main" id="{68C1B503-0291-4E82-A65E-72D604D9F6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chemeClr val="accent1"/>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12" name="Rectangle 11">
            <a:extLst>
              <a:ext uri="{FF2B5EF4-FFF2-40B4-BE49-F238E27FC236}">
                <a16:creationId xmlns:a16="http://schemas.microsoft.com/office/drawing/2014/main" id="{B3F836C5-9601-4982-A121-CCA49BF7B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bg2"/>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FB1FF869-A66D-4FBF-9400-7324DEBA81C6}"/>
              </a:ext>
            </a:extLst>
          </p:cNvPr>
          <p:cNvSpPr>
            <a:spLocks noGrp="1"/>
          </p:cNvSpPr>
          <p:nvPr>
            <p:ph type="title"/>
          </p:nvPr>
        </p:nvSpPr>
        <p:spPr>
          <a:xfrm>
            <a:off x="952108" y="954756"/>
            <a:ext cx="2730414" cy="4946003"/>
          </a:xfrm>
        </p:spPr>
        <p:txBody>
          <a:bodyPr>
            <a:normAutofit/>
          </a:bodyPr>
          <a:lstStyle/>
          <a:p>
            <a:r>
              <a:rPr lang="en-GB" dirty="0">
                <a:solidFill>
                  <a:srgbClr val="FFFFFF"/>
                </a:solidFill>
              </a:rPr>
              <a:t>Influence of ‘music as object’ on how music is taught.</a:t>
            </a:r>
          </a:p>
        </p:txBody>
      </p:sp>
      <p:sp>
        <p:nvSpPr>
          <p:cNvPr id="14" name="Rectangle 13">
            <a:extLst>
              <a:ext uri="{FF2B5EF4-FFF2-40B4-BE49-F238E27FC236}">
                <a16:creationId xmlns:a16="http://schemas.microsoft.com/office/drawing/2014/main" id="{46CD0D05-FF47-4ABB-841C-0600CADC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solidFill>
            <a:schemeClr val="bg2">
              <a:lumMod val="25000"/>
            </a:schemeClr>
          </a:soli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3" name="Content Placeholder 2">
            <a:extLst>
              <a:ext uri="{FF2B5EF4-FFF2-40B4-BE49-F238E27FC236}">
                <a16:creationId xmlns:a16="http://schemas.microsoft.com/office/drawing/2014/main" id="{A12EB0DE-2C4A-4788-9959-CF29F83B9433}"/>
              </a:ext>
            </a:extLst>
          </p:cNvPr>
          <p:cNvSpPr>
            <a:spLocks noGrp="1"/>
          </p:cNvSpPr>
          <p:nvPr>
            <p:ph idx="1"/>
          </p:nvPr>
        </p:nvSpPr>
        <p:spPr>
          <a:xfrm>
            <a:off x="5150360" y="1121134"/>
            <a:ext cx="5953630" cy="3101009"/>
          </a:xfrm>
        </p:spPr>
        <p:txBody>
          <a:bodyPr anchor="ctr">
            <a:normAutofit fontScale="55000" lnSpcReduction="20000"/>
          </a:bodyPr>
          <a:lstStyle/>
          <a:p>
            <a:pPr marL="0" indent="0">
              <a:lnSpc>
                <a:spcPct val="90000"/>
              </a:lnSpc>
              <a:buNone/>
            </a:pPr>
            <a:endParaRPr lang="en-GB" sz="2000" dirty="0">
              <a:solidFill>
                <a:schemeClr val="bg1"/>
              </a:solidFill>
            </a:endParaRPr>
          </a:p>
          <a:p>
            <a:pPr>
              <a:lnSpc>
                <a:spcPct val="90000"/>
              </a:lnSpc>
            </a:pPr>
            <a:endParaRPr lang="en-GB" sz="2000" dirty="0">
              <a:solidFill>
                <a:schemeClr val="bg1"/>
              </a:solidFill>
            </a:endParaRPr>
          </a:p>
          <a:p>
            <a:pPr>
              <a:lnSpc>
                <a:spcPct val="90000"/>
              </a:lnSpc>
            </a:pPr>
            <a:r>
              <a:rPr lang="en-GB" sz="3300" dirty="0">
                <a:solidFill>
                  <a:schemeClr val="bg1"/>
                </a:solidFill>
              </a:rPr>
              <a:t>Separation/hierarchy of composer-performer- listener onto the music curriculum and its assessment processes. Lessons and examinations in those discrete areas.</a:t>
            </a:r>
          </a:p>
          <a:p>
            <a:pPr>
              <a:lnSpc>
                <a:spcPct val="90000"/>
              </a:lnSpc>
            </a:pPr>
            <a:r>
              <a:rPr lang="en-GB" sz="3300" dirty="0">
                <a:solidFill>
                  <a:schemeClr val="bg1"/>
                </a:solidFill>
              </a:rPr>
              <a:t>A focus on the musical bits- the elements and how they fit together as a way of understanding music. Year 7/Term1 in almost every school! </a:t>
            </a:r>
          </a:p>
          <a:p>
            <a:pPr>
              <a:lnSpc>
                <a:spcPct val="90000"/>
              </a:lnSpc>
            </a:pPr>
            <a:r>
              <a:rPr lang="en-GB" sz="3300" dirty="0">
                <a:solidFill>
                  <a:schemeClr val="bg1"/>
                </a:solidFill>
              </a:rPr>
              <a:t>Notation plays a major part in turning music into a thing. Thus, in music education the study of notation is important.</a:t>
            </a:r>
          </a:p>
          <a:p>
            <a:pPr>
              <a:lnSpc>
                <a:spcPct val="90000"/>
              </a:lnSpc>
            </a:pPr>
            <a:r>
              <a:rPr lang="en-GB" sz="3300" dirty="0">
                <a:solidFill>
                  <a:schemeClr val="bg1"/>
                </a:solidFill>
              </a:rPr>
              <a:t>Musical meaning is in the notes and it is the job of listeners to extract this- through understanding how the bits fit together. </a:t>
            </a:r>
          </a:p>
        </p:txBody>
      </p:sp>
      <p:sp>
        <p:nvSpPr>
          <p:cNvPr id="4" name="TextBox 3">
            <a:extLst>
              <a:ext uri="{FF2B5EF4-FFF2-40B4-BE49-F238E27FC236}">
                <a16:creationId xmlns:a16="http://schemas.microsoft.com/office/drawing/2014/main" id="{DFF35E02-6D9D-72B1-C68B-2AE10174AE4A}"/>
              </a:ext>
            </a:extLst>
          </p:cNvPr>
          <p:cNvSpPr txBox="1"/>
          <p:nvPr/>
        </p:nvSpPr>
        <p:spPr>
          <a:xfrm>
            <a:off x="5150360" y="4772025"/>
            <a:ext cx="6401972" cy="923330"/>
          </a:xfrm>
          <a:prstGeom prst="rect">
            <a:avLst/>
          </a:prstGeom>
          <a:noFill/>
        </p:spPr>
        <p:txBody>
          <a:bodyPr wrap="square" rtlCol="0">
            <a:spAutoFit/>
          </a:bodyPr>
          <a:lstStyle/>
          <a:p>
            <a:r>
              <a:rPr lang="en-GB" dirty="0">
                <a:solidFill>
                  <a:srgbClr val="00B0F0"/>
                </a:solidFill>
              </a:rPr>
              <a:t>All of these are important aspects of musical learning but when they come to dominate at the expense of music making, unmusical teaching can result. </a:t>
            </a:r>
          </a:p>
        </p:txBody>
      </p:sp>
    </p:spTree>
    <p:extLst>
      <p:ext uri="{BB962C8B-B14F-4D97-AF65-F5344CB8AC3E}">
        <p14:creationId xmlns:p14="http://schemas.microsoft.com/office/powerpoint/2010/main" val="6212874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EE945-4083-43AE-9B3E-041D7CEA80F8}"/>
              </a:ext>
            </a:extLst>
          </p:cNvPr>
          <p:cNvSpPr>
            <a:spLocks noGrp="1"/>
          </p:cNvSpPr>
          <p:nvPr>
            <p:ph type="title"/>
          </p:nvPr>
        </p:nvSpPr>
        <p:spPr/>
        <p:txBody>
          <a:bodyPr/>
          <a:lstStyle/>
          <a:p>
            <a:r>
              <a:rPr lang="en-GB" dirty="0"/>
              <a:t>Returning to Cooke (2003)</a:t>
            </a:r>
          </a:p>
        </p:txBody>
      </p:sp>
      <p:sp>
        <p:nvSpPr>
          <p:cNvPr id="3" name="Content Placeholder 2">
            <a:extLst>
              <a:ext uri="{FF2B5EF4-FFF2-40B4-BE49-F238E27FC236}">
                <a16:creationId xmlns:a16="http://schemas.microsoft.com/office/drawing/2014/main" id="{5748CE57-B891-4E3B-94B3-9FC6B115F018}"/>
              </a:ext>
            </a:extLst>
          </p:cNvPr>
          <p:cNvSpPr>
            <a:spLocks noGrp="1"/>
          </p:cNvSpPr>
          <p:nvPr>
            <p:ph idx="1"/>
          </p:nvPr>
        </p:nvSpPr>
        <p:spPr/>
        <p:txBody>
          <a:bodyPr>
            <a:normAutofit/>
          </a:bodyPr>
          <a:lstStyle/>
          <a:p>
            <a:pPr marL="0" indent="0">
              <a:buNone/>
            </a:pPr>
            <a:r>
              <a:rPr lang="en-GB" dirty="0"/>
              <a:t>Over the last couple of hundred years ‘serious’ music-making  has become more and to be thought of as the reproduction of a musical text rather than an event. Leading to…</a:t>
            </a:r>
          </a:p>
          <a:p>
            <a:pPr marL="0" indent="0">
              <a:buNone/>
            </a:pPr>
            <a:r>
              <a:rPr lang="en-GB" i="1" dirty="0"/>
              <a:t>‘…the extraordinary illusion- for that is what it is- that there is such a thing as music rather than simply the acts of making and receiving it, might well be considered the basic premise of the Western ‘’art’’ [classical] tradition.’ (Cook, 2003: 65).  SO…</a:t>
            </a:r>
          </a:p>
        </p:txBody>
      </p:sp>
    </p:spTree>
    <p:extLst>
      <p:ext uri="{BB962C8B-B14F-4D97-AF65-F5344CB8AC3E}">
        <p14:creationId xmlns:p14="http://schemas.microsoft.com/office/powerpoint/2010/main" val="3525086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0E5043-F00A-6035-3C2A-B09800EFABAD}"/>
              </a:ext>
            </a:extLst>
          </p:cNvPr>
          <p:cNvSpPr txBox="1"/>
          <p:nvPr/>
        </p:nvSpPr>
        <p:spPr>
          <a:xfrm>
            <a:off x="1788160" y="2082800"/>
            <a:ext cx="8188960" cy="3385542"/>
          </a:xfrm>
          <a:prstGeom prst="rect">
            <a:avLst/>
          </a:prstGeom>
          <a:noFill/>
        </p:spPr>
        <p:txBody>
          <a:bodyPr wrap="square" rtlCol="0">
            <a:spAutoFit/>
          </a:bodyPr>
          <a:lstStyle/>
          <a:p>
            <a:r>
              <a:rPr lang="en-GB" sz="2800" dirty="0"/>
              <a:t>Question (perhaps rhetorical): Does this lie at the root of many young people’s dissatisfaction with formal music education? The difference between how they experience music outside of school (</a:t>
            </a:r>
            <a:r>
              <a:rPr lang="en-GB" sz="2800" b="1" dirty="0"/>
              <a:t>something they make and receive</a:t>
            </a:r>
            <a:r>
              <a:rPr lang="en-GB" sz="2800" dirty="0"/>
              <a:t>), and how it is sometimes presented in school (</a:t>
            </a:r>
            <a:r>
              <a:rPr lang="en-GB" sz="2800" b="1" dirty="0"/>
              <a:t>as an object of study</a:t>
            </a:r>
            <a:r>
              <a:rPr lang="en-GB" sz="2800" dirty="0"/>
              <a:t>)? Between enculturation and socialisation. </a:t>
            </a:r>
          </a:p>
          <a:p>
            <a:endParaRPr lang="en-GB" dirty="0"/>
          </a:p>
        </p:txBody>
      </p:sp>
    </p:spTree>
    <p:extLst>
      <p:ext uri="{BB962C8B-B14F-4D97-AF65-F5344CB8AC3E}">
        <p14:creationId xmlns:p14="http://schemas.microsoft.com/office/powerpoint/2010/main" val="42296014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6BD642B1-E8A0-4B5B-8E4A-D8EF15A08E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34" y="0"/>
            <a:ext cx="12231160" cy="6856214"/>
            <a:chOff x="-16934" y="0"/>
            <a:chExt cx="12231160" cy="6856214"/>
          </a:xfrm>
        </p:grpSpPr>
        <p:pic>
          <p:nvPicPr>
            <p:cNvPr id="13" name="Picture 12">
              <a:extLst>
                <a:ext uri="{FF2B5EF4-FFF2-40B4-BE49-F238E27FC236}">
                  <a16:creationId xmlns:a16="http://schemas.microsoft.com/office/drawing/2014/main" id="{241D71B9-BFD9-40DE-BC3B-E64BA289531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 name="Rectangle 13">
              <a:extLst>
                <a:ext uri="{FF2B5EF4-FFF2-40B4-BE49-F238E27FC236}">
                  <a16:creationId xmlns:a16="http://schemas.microsoft.com/office/drawing/2014/main" id="{D2504B9E-D812-4C78-9981-5F48C1288A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5" name="Picture 14">
              <a:extLst>
                <a:ext uri="{FF2B5EF4-FFF2-40B4-BE49-F238E27FC236}">
                  <a16:creationId xmlns:a16="http://schemas.microsoft.com/office/drawing/2014/main" id="{2F886AB1-61BE-4427-BED7-571CF1EF1C8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6" name="Picture 15">
              <a:extLst>
                <a:ext uri="{FF2B5EF4-FFF2-40B4-BE49-F238E27FC236}">
                  <a16:creationId xmlns:a16="http://schemas.microsoft.com/office/drawing/2014/main" id="{E912E8F6-1094-49C1-B7CD-CC46B33D6F8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8" name="Straight Connector 17">
            <a:extLst>
              <a:ext uri="{FF2B5EF4-FFF2-40B4-BE49-F238E27FC236}">
                <a16:creationId xmlns:a16="http://schemas.microsoft.com/office/drawing/2014/main" id="{1870FE29-3AF7-4226-8303-7C1B0B8E1F6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AAE3107B-714A-461C-AC2A-394A70CFC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AB3F6FE8-AF7E-4703-AB78-FD9AFD2AC2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23" name="Picture 22">
              <a:extLst>
                <a:ext uri="{FF2B5EF4-FFF2-40B4-BE49-F238E27FC236}">
                  <a16:creationId xmlns:a16="http://schemas.microsoft.com/office/drawing/2014/main" id="{B6E95CD8-B3B8-425C-8484-D08634E4BEF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4" name="Rectangle 23">
              <a:extLst>
                <a:ext uri="{FF2B5EF4-FFF2-40B4-BE49-F238E27FC236}">
                  <a16:creationId xmlns:a16="http://schemas.microsoft.com/office/drawing/2014/main" id="{5395F701-DCB7-480C-817B-538CD262B7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25" name="Picture 24">
              <a:extLst>
                <a:ext uri="{FF2B5EF4-FFF2-40B4-BE49-F238E27FC236}">
                  <a16:creationId xmlns:a16="http://schemas.microsoft.com/office/drawing/2014/main" id="{C7BFDE70-806B-4B63-9B0E-CC97A2E355D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26" name="Picture 25">
              <a:extLst>
                <a:ext uri="{FF2B5EF4-FFF2-40B4-BE49-F238E27FC236}">
                  <a16:creationId xmlns:a16="http://schemas.microsoft.com/office/drawing/2014/main" id="{B4FC4EAC-1FD8-4625-8AFF-04A04361319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59E1F56F-B9B4-E315-F56C-37E9AA83612E}"/>
              </a:ext>
            </a:extLst>
          </p:cNvPr>
          <p:cNvSpPr>
            <a:spLocks noGrp="1"/>
          </p:cNvSpPr>
          <p:nvPr>
            <p:ph type="title"/>
          </p:nvPr>
        </p:nvSpPr>
        <p:spPr>
          <a:xfrm>
            <a:off x="1119884" y="1041401"/>
            <a:ext cx="4511664" cy="2345264"/>
          </a:xfrm>
        </p:spPr>
        <p:txBody>
          <a:bodyPr vert="horz" lIns="91440" tIns="45720" rIns="91440" bIns="45720" rtlCol="0" anchor="b">
            <a:normAutofit/>
          </a:bodyPr>
          <a:lstStyle/>
          <a:p>
            <a:pPr>
              <a:lnSpc>
                <a:spcPct val="90000"/>
              </a:lnSpc>
            </a:pPr>
            <a:r>
              <a:rPr lang="en-US" sz="3800" kern="1200" cap="none" dirty="0">
                <a:ln w="3175" cmpd="sng">
                  <a:noFill/>
                </a:ln>
                <a:solidFill>
                  <a:schemeClr val="tx1">
                    <a:lumMod val="85000"/>
                    <a:lumOff val="15000"/>
                  </a:schemeClr>
                </a:solidFill>
                <a:effectLst/>
                <a:latin typeface="+mj-lt"/>
                <a:ea typeface="+mj-ea"/>
                <a:cs typeface="+mj-cs"/>
              </a:rPr>
              <a:t>Music as social practice- as something that people do!</a:t>
            </a:r>
          </a:p>
        </p:txBody>
      </p:sp>
      <p:sp>
        <p:nvSpPr>
          <p:cNvPr id="3" name="Content Placeholder 2">
            <a:extLst>
              <a:ext uri="{FF2B5EF4-FFF2-40B4-BE49-F238E27FC236}">
                <a16:creationId xmlns:a16="http://schemas.microsoft.com/office/drawing/2014/main" id="{6B98B570-7F41-833C-B235-75DA6179929C}"/>
              </a:ext>
            </a:extLst>
          </p:cNvPr>
          <p:cNvSpPr>
            <a:spLocks noGrp="1"/>
          </p:cNvSpPr>
          <p:nvPr>
            <p:ph idx="1"/>
          </p:nvPr>
        </p:nvSpPr>
        <p:spPr>
          <a:xfrm>
            <a:off x="1119884" y="3657596"/>
            <a:ext cx="4511664" cy="1933463"/>
          </a:xfrm>
        </p:spPr>
        <p:txBody>
          <a:bodyPr vert="horz" lIns="91440" tIns="45720" rIns="91440" bIns="45720" rtlCol="0" anchor="t">
            <a:normAutofit/>
          </a:bodyPr>
          <a:lstStyle/>
          <a:p>
            <a:pPr marL="0" indent="0" algn="ctr">
              <a:buNone/>
            </a:pPr>
            <a:r>
              <a:rPr lang="en-US" sz="2100" dirty="0">
                <a:solidFill>
                  <a:schemeClr val="tx1"/>
                </a:solidFill>
              </a:rPr>
              <a:t>Is this closer to the way young people (most people!) think about music? </a:t>
            </a:r>
          </a:p>
          <a:p>
            <a:pPr marL="0" indent="0" algn="ctr">
              <a:buNone/>
            </a:pPr>
            <a:r>
              <a:rPr lang="en-US" sz="2100" dirty="0">
                <a:solidFill>
                  <a:schemeClr val="tx1"/>
                </a:solidFill>
              </a:rPr>
              <a:t>Is thinking about music in this way likely to lead to more musical teaching and more motivated pupils?</a:t>
            </a:r>
          </a:p>
        </p:txBody>
      </p:sp>
      <p:cxnSp>
        <p:nvCxnSpPr>
          <p:cNvPr id="28" name="Straight Connector 27">
            <a:extLst>
              <a:ext uri="{FF2B5EF4-FFF2-40B4-BE49-F238E27FC236}">
                <a16:creationId xmlns:a16="http://schemas.microsoft.com/office/drawing/2014/main" id="{A36D75B7-CF09-4927-A857-F377500265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92636" y="3509772"/>
            <a:ext cx="3566160" cy="12359"/>
          </a:xfrm>
          <a:prstGeom prst="line">
            <a:avLst/>
          </a:prstGeom>
        </p:spPr>
        <p:style>
          <a:lnRef idx="2">
            <a:schemeClr val="accent1"/>
          </a:lnRef>
          <a:fillRef idx="0">
            <a:schemeClr val="accent1"/>
          </a:fillRef>
          <a:effectRef idx="1">
            <a:schemeClr val="accent1"/>
          </a:effectRef>
          <a:fontRef idx="minor">
            <a:schemeClr val="tx1"/>
          </a:fontRef>
        </p:style>
      </p:cxnSp>
      <p:sp>
        <p:nvSpPr>
          <p:cNvPr id="30" name="Rectangle 29">
            <a:extLst>
              <a:ext uri="{FF2B5EF4-FFF2-40B4-BE49-F238E27FC236}">
                <a16:creationId xmlns:a16="http://schemas.microsoft.com/office/drawing/2014/main" id="{0E0A986F-4D9A-4E32-8DBD-A2B117A24F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5770" y="1092200"/>
            <a:ext cx="5003356" cy="4705096"/>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group of people standing in front of a crowd&#10;&#10;Description automatically generated">
            <a:extLst>
              <a:ext uri="{FF2B5EF4-FFF2-40B4-BE49-F238E27FC236}">
                <a16:creationId xmlns:a16="http://schemas.microsoft.com/office/drawing/2014/main" id="{BAE6F185-D583-6A93-CDB4-A0B7681CF6F2}"/>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216206" y="1253744"/>
            <a:ext cx="2841636" cy="2131227"/>
          </a:xfrm>
          <a:prstGeom prst="rect">
            <a:avLst/>
          </a:prstGeom>
        </p:spPr>
      </p:pic>
      <p:pic>
        <p:nvPicPr>
          <p:cNvPr id="6" name="Content Placeholder 7" descr="A group of people sitting in the grass&#10;&#10;Description automatically generated">
            <a:extLst>
              <a:ext uri="{FF2B5EF4-FFF2-40B4-BE49-F238E27FC236}">
                <a16:creationId xmlns:a16="http://schemas.microsoft.com/office/drawing/2014/main" id="{92535D5A-7986-015C-15D4-0B11D89B2121}"/>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6312311" y="3522131"/>
            <a:ext cx="4637984" cy="1901573"/>
          </a:xfrm>
          <a:prstGeom prst="rect">
            <a:avLst/>
          </a:prstGeom>
        </p:spPr>
      </p:pic>
    </p:spTree>
    <p:extLst>
      <p:ext uri="{BB962C8B-B14F-4D97-AF65-F5344CB8AC3E}">
        <p14:creationId xmlns:p14="http://schemas.microsoft.com/office/powerpoint/2010/main" val="12905378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68D0-3E94-1E77-364A-3C4D682F9046}"/>
              </a:ext>
            </a:extLst>
          </p:cNvPr>
          <p:cNvSpPr>
            <a:spLocks noGrp="1"/>
          </p:cNvSpPr>
          <p:nvPr>
            <p:ph type="title"/>
          </p:nvPr>
        </p:nvSpPr>
        <p:spPr/>
        <p:txBody>
          <a:bodyPr>
            <a:normAutofit fontScale="90000"/>
          </a:bodyPr>
          <a:lstStyle/>
          <a:p>
            <a:r>
              <a:rPr lang="en-GB" dirty="0"/>
              <a:t>Music as Object  VS. Music as social practice: Challenges for musical teaching.</a:t>
            </a:r>
          </a:p>
        </p:txBody>
      </p:sp>
      <p:sp>
        <p:nvSpPr>
          <p:cNvPr id="3" name="Content Placeholder 2">
            <a:extLst>
              <a:ext uri="{FF2B5EF4-FFF2-40B4-BE49-F238E27FC236}">
                <a16:creationId xmlns:a16="http://schemas.microsoft.com/office/drawing/2014/main" id="{396CDD9B-07FE-F6D0-9A51-84B02C456E47}"/>
              </a:ext>
            </a:extLst>
          </p:cNvPr>
          <p:cNvSpPr>
            <a:spLocks noGrp="1"/>
          </p:cNvSpPr>
          <p:nvPr>
            <p:ph sz="half" idx="1"/>
          </p:nvPr>
        </p:nvSpPr>
        <p:spPr/>
        <p:txBody>
          <a:bodyPr>
            <a:normAutofit fontScale="92500"/>
          </a:bodyPr>
          <a:lstStyle/>
          <a:p>
            <a:pPr marL="0" indent="0">
              <a:buNone/>
            </a:pPr>
            <a:r>
              <a:rPr lang="en-GB" b="1" dirty="0"/>
              <a:t>As Object:</a:t>
            </a:r>
          </a:p>
          <a:p>
            <a:r>
              <a:rPr lang="en-GB" dirty="0"/>
              <a:t>Theoretical learning can come to dominate;</a:t>
            </a:r>
          </a:p>
          <a:p>
            <a:r>
              <a:rPr lang="en-GB" dirty="0"/>
              <a:t>Performing pre-existent music dominates- narrowing the curriculum.</a:t>
            </a:r>
          </a:p>
          <a:p>
            <a:r>
              <a:rPr lang="en-GB" dirty="0"/>
              <a:t>Young people can come to feel no ownership or sense of self in their music making.</a:t>
            </a:r>
          </a:p>
        </p:txBody>
      </p:sp>
      <p:sp>
        <p:nvSpPr>
          <p:cNvPr id="4" name="Content Placeholder 3">
            <a:extLst>
              <a:ext uri="{FF2B5EF4-FFF2-40B4-BE49-F238E27FC236}">
                <a16:creationId xmlns:a16="http://schemas.microsoft.com/office/drawing/2014/main" id="{F97E4BD2-148F-3B26-7B9F-4965A76153F9}"/>
              </a:ext>
            </a:extLst>
          </p:cNvPr>
          <p:cNvSpPr>
            <a:spLocks noGrp="1"/>
          </p:cNvSpPr>
          <p:nvPr>
            <p:ph sz="half" idx="2"/>
          </p:nvPr>
        </p:nvSpPr>
        <p:spPr/>
        <p:txBody>
          <a:bodyPr>
            <a:normAutofit fontScale="92500"/>
          </a:bodyPr>
          <a:lstStyle/>
          <a:p>
            <a:pPr marL="0" indent="0">
              <a:buNone/>
            </a:pPr>
            <a:r>
              <a:rPr lang="en-GB" b="1" dirty="0"/>
              <a:t>As practice (something people do)</a:t>
            </a:r>
          </a:p>
          <a:p>
            <a:r>
              <a:rPr lang="en-GB" dirty="0"/>
              <a:t>Music is made but there is not progress in musical learning and understanding (Doing music is not enough).</a:t>
            </a:r>
          </a:p>
          <a:p>
            <a:r>
              <a:rPr lang="en-GB" dirty="0"/>
              <a:t>Making music is not necessarily musical music making.</a:t>
            </a:r>
          </a:p>
        </p:txBody>
      </p:sp>
    </p:spTree>
    <p:extLst>
      <p:ext uri="{BB962C8B-B14F-4D97-AF65-F5344CB8AC3E}">
        <p14:creationId xmlns:p14="http://schemas.microsoft.com/office/powerpoint/2010/main" val="42232451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FD1F9-A9A8-47D9-8A39-CE624660C6F4}"/>
              </a:ext>
            </a:extLst>
          </p:cNvPr>
          <p:cNvSpPr>
            <a:spLocks noGrp="1"/>
          </p:cNvSpPr>
          <p:nvPr>
            <p:ph type="title"/>
          </p:nvPr>
        </p:nvSpPr>
        <p:spPr>
          <a:xfrm>
            <a:off x="1102619" y="4404852"/>
            <a:ext cx="9989677" cy="1054745"/>
          </a:xfrm>
        </p:spPr>
        <p:txBody>
          <a:bodyPr vert="horz" lIns="91440" tIns="45720" rIns="91440" bIns="45720" rtlCol="0" anchor="b">
            <a:normAutofit fontScale="90000"/>
          </a:bodyPr>
          <a:lstStyle/>
          <a:p>
            <a:pPr>
              <a:lnSpc>
                <a:spcPct val="90000"/>
              </a:lnSpc>
            </a:pPr>
            <a:r>
              <a:rPr lang="en-US" sz="3800" b="1" kern="1200" cap="none" dirty="0">
                <a:ln w="3175" cmpd="sng">
                  <a:noFill/>
                </a:ln>
                <a:solidFill>
                  <a:schemeClr val="tx1">
                    <a:lumMod val="85000"/>
                    <a:lumOff val="15000"/>
                  </a:schemeClr>
                </a:solidFill>
                <a:effectLst/>
                <a:latin typeface="+mj-lt"/>
                <a:ea typeface="+mj-ea"/>
                <a:cs typeface="+mj-cs"/>
              </a:rPr>
              <a:t>A Praxial Approach to Music Education </a:t>
            </a:r>
            <a:r>
              <a:rPr lang="en-US" sz="3800" kern="1200" cap="none" dirty="0">
                <a:ln w="3175" cmpd="sng">
                  <a:noFill/>
                </a:ln>
                <a:solidFill>
                  <a:schemeClr val="tx1">
                    <a:lumMod val="85000"/>
                    <a:lumOff val="15000"/>
                  </a:schemeClr>
                </a:solidFill>
                <a:effectLst/>
                <a:latin typeface="+mj-lt"/>
                <a:ea typeface="+mj-ea"/>
                <a:cs typeface="+mj-cs"/>
              </a:rPr>
              <a:t>Might Help.</a:t>
            </a:r>
          </a:p>
        </p:txBody>
      </p:sp>
      <p:sp>
        <p:nvSpPr>
          <p:cNvPr id="3" name="Content Placeholder 2">
            <a:extLst>
              <a:ext uri="{FF2B5EF4-FFF2-40B4-BE49-F238E27FC236}">
                <a16:creationId xmlns:a16="http://schemas.microsoft.com/office/drawing/2014/main" id="{7E339320-BDD7-4832-AE18-74DCC1F5B010}"/>
              </a:ext>
            </a:extLst>
          </p:cNvPr>
          <p:cNvSpPr>
            <a:spLocks noGrp="1"/>
          </p:cNvSpPr>
          <p:nvPr>
            <p:ph idx="1"/>
          </p:nvPr>
        </p:nvSpPr>
        <p:spPr>
          <a:xfrm>
            <a:off x="1298448" y="5565530"/>
            <a:ext cx="9603727" cy="405501"/>
          </a:xfrm>
        </p:spPr>
        <p:txBody>
          <a:bodyPr vert="horz" lIns="91440" tIns="45720" rIns="91440" bIns="45720" rtlCol="0" anchor="t">
            <a:normAutofit/>
          </a:bodyPr>
          <a:lstStyle/>
          <a:p>
            <a:pPr marL="0" indent="0" algn="ctr">
              <a:lnSpc>
                <a:spcPct val="90000"/>
              </a:lnSpc>
              <a:buNone/>
            </a:pPr>
            <a:r>
              <a:rPr lang="en-US" sz="2100" dirty="0">
                <a:solidFill>
                  <a:schemeClr val="tx1"/>
                </a:solidFill>
              </a:rPr>
              <a:t>Two main proponents : David Elliott and Thomas </a:t>
            </a:r>
            <a:r>
              <a:rPr lang="en-US" sz="2100" dirty="0" err="1">
                <a:solidFill>
                  <a:schemeClr val="tx1"/>
                </a:solidFill>
              </a:rPr>
              <a:t>Regelski</a:t>
            </a:r>
            <a:r>
              <a:rPr lang="en-US" sz="2100" dirty="0">
                <a:solidFill>
                  <a:schemeClr val="tx1"/>
                </a:solidFill>
              </a:rPr>
              <a:t>.</a:t>
            </a:r>
          </a:p>
        </p:txBody>
      </p:sp>
      <p:pic>
        <p:nvPicPr>
          <p:cNvPr id="9" name="Picture 8" descr="A close up of a sign&#10;&#10;Description automatically generated">
            <a:extLst>
              <a:ext uri="{FF2B5EF4-FFF2-40B4-BE49-F238E27FC236}">
                <a16:creationId xmlns:a16="http://schemas.microsoft.com/office/drawing/2014/main" id="{438FAE7D-7819-49F6-AFE2-4BC5F4E264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6094" y="1257341"/>
            <a:ext cx="1965639" cy="2798064"/>
          </a:xfrm>
          <a:prstGeom prst="rect">
            <a:avLst/>
          </a:prstGeom>
        </p:spPr>
      </p:pic>
      <p:pic>
        <p:nvPicPr>
          <p:cNvPr id="5" name="Picture 4" descr="A person wearing glasses and smiling at the camera&#10;&#10;Description automatically generated">
            <a:extLst>
              <a:ext uri="{FF2B5EF4-FFF2-40B4-BE49-F238E27FC236}">
                <a16:creationId xmlns:a16="http://schemas.microsoft.com/office/drawing/2014/main" id="{D181DE8E-259A-4289-AC53-5C019FFEC3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0175" y="1257341"/>
            <a:ext cx="2798065" cy="2798065"/>
          </a:xfrm>
          <a:prstGeom prst="rect">
            <a:avLst/>
          </a:prstGeom>
        </p:spPr>
      </p:pic>
      <p:pic>
        <p:nvPicPr>
          <p:cNvPr id="7" name="Picture 6" descr="A person smiling for the camera&#10;&#10;Description automatically generated">
            <a:extLst>
              <a:ext uri="{FF2B5EF4-FFF2-40B4-BE49-F238E27FC236}">
                <a16:creationId xmlns:a16="http://schemas.microsoft.com/office/drawing/2014/main" id="{7C8E8532-AF9C-42FE-8FEC-C0CB3848DF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7880" y="1266094"/>
            <a:ext cx="2780558" cy="2780558"/>
          </a:xfrm>
          <a:prstGeom prst="rect">
            <a:avLst/>
          </a:prstGeom>
        </p:spPr>
      </p:pic>
    </p:spTree>
    <p:extLst>
      <p:ext uri="{BB962C8B-B14F-4D97-AF65-F5344CB8AC3E}">
        <p14:creationId xmlns:p14="http://schemas.microsoft.com/office/powerpoint/2010/main" val="7524326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C878D9A-77BE-4701-AE3D-EEFC53CD5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10" name="Rectangle 9">
            <a:extLst>
              <a:ext uri="{FF2B5EF4-FFF2-40B4-BE49-F238E27FC236}">
                <a16:creationId xmlns:a16="http://schemas.microsoft.com/office/drawing/2014/main" id="{F643BE08-0ED1-4B73-AC6D-B7E26A59C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12" name="Rectangle 11">
            <a:extLst>
              <a:ext uri="{FF2B5EF4-FFF2-40B4-BE49-F238E27FC236}">
                <a16:creationId xmlns:a16="http://schemas.microsoft.com/office/drawing/2014/main" id="{956B2094-7FC0-45FC-BFED-3CB88CEE6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E8F57BAE-8E48-47D1-A048-5803894F016E}"/>
              </a:ext>
            </a:extLst>
          </p:cNvPr>
          <p:cNvSpPr>
            <a:spLocks noGrp="1"/>
          </p:cNvSpPr>
          <p:nvPr>
            <p:ph type="title"/>
          </p:nvPr>
        </p:nvSpPr>
        <p:spPr>
          <a:xfrm>
            <a:off x="952108" y="954756"/>
            <a:ext cx="2730414" cy="4946003"/>
          </a:xfrm>
        </p:spPr>
        <p:txBody>
          <a:bodyPr>
            <a:normAutofit/>
          </a:bodyPr>
          <a:lstStyle/>
          <a:p>
            <a:r>
              <a:rPr lang="en-GB" dirty="0">
                <a:solidFill>
                  <a:srgbClr val="FFFFFF"/>
                </a:solidFill>
              </a:rPr>
              <a:t>Music Education as ‘Praxial’ Education.</a:t>
            </a:r>
          </a:p>
        </p:txBody>
      </p:sp>
      <p:sp>
        <p:nvSpPr>
          <p:cNvPr id="14" name="Rectangle 13">
            <a:extLst>
              <a:ext uri="{FF2B5EF4-FFF2-40B4-BE49-F238E27FC236}">
                <a16:creationId xmlns:a16="http://schemas.microsoft.com/office/drawing/2014/main" id="{07A4B640-BB7F-4272-A710-068DBA9F9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3" name="Content Placeholder 2">
            <a:extLst>
              <a:ext uri="{FF2B5EF4-FFF2-40B4-BE49-F238E27FC236}">
                <a16:creationId xmlns:a16="http://schemas.microsoft.com/office/drawing/2014/main" id="{49107011-8B1D-4AE1-893D-CFCA0F25B324}"/>
              </a:ext>
            </a:extLst>
          </p:cNvPr>
          <p:cNvSpPr>
            <a:spLocks noGrp="1"/>
          </p:cNvSpPr>
          <p:nvPr>
            <p:ph idx="1"/>
          </p:nvPr>
        </p:nvSpPr>
        <p:spPr>
          <a:xfrm>
            <a:off x="5140934" y="469900"/>
            <a:ext cx="5953630" cy="5405968"/>
          </a:xfrm>
        </p:spPr>
        <p:txBody>
          <a:bodyPr anchor="ctr">
            <a:normAutofit fontScale="92500"/>
          </a:bodyPr>
          <a:lstStyle/>
          <a:p>
            <a:pPr marL="0" indent="0">
              <a:buNone/>
            </a:pPr>
            <a:endParaRPr lang="en-GB" sz="2200" dirty="0"/>
          </a:p>
          <a:p>
            <a:pPr marL="0" indent="0">
              <a:buNone/>
            </a:pPr>
            <a:r>
              <a:rPr lang="en-GB" sz="2200" dirty="0"/>
              <a:t>‘A musical performance is a rich, nonverbal explanation of what a performer [or composer or listener] understands …about a particular example of music and the musical practice of which it is a piece. If I know how to interpret and perform a work well, then I understand it and know how to listen to it.  </a:t>
            </a:r>
            <a:r>
              <a:rPr lang="en-GB" sz="2200" b="1" dirty="0"/>
              <a:t>My knowing [knowledge] is in the actions of my artistic music making</a:t>
            </a:r>
            <a:r>
              <a:rPr lang="en-GB" sz="2200" dirty="0"/>
              <a:t> …if I compose or arrange artistically- </a:t>
            </a:r>
            <a:r>
              <a:rPr lang="en-GB" sz="2200" i="1" dirty="0"/>
              <a:t>in relation to the relevant standards and traditions of a genre- then I have a working musical understanding of that practice</a:t>
            </a:r>
            <a:r>
              <a:rPr lang="en-GB" sz="2200" dirty="0"/>
              <a:t>…’ (Elliott, 1995: 105).</a:t>
            </a:r>
          </a:p>
          <a:p>
            <a:pPr marL="0" indent="0">
              <a:buNone/>
            </a:pPr>
            <a:r>
              <a:rPr lang="en-GB" sz="2200" dirty="0"/>
              <a:t>Ofsted would refer to this as domain specific knowing.</a:t>
            </a:r>
          </a:p>
          <a:p>
            <a:pPr marL="0" indent="0">
              <a:buNone/>
            </a:pPr>
            <a:r>
              <a:rPr lang="en-GB" sz="2200" b="1" dirty="0">
                <a:solidFill>
                  <a:srgbClr val="7030A0"/>
                </a:solidFill>
              </a:rPr>
              <a:t>Is this why music making is so important? It is how one demonstrates musical knowledge and learning. </a:t>
            </a:r>
          </a:p>
        </p:txBody>
      </p:sp>
    </p:spTree>
    <p:extLst>
      <p:ext uri="{BB962C8B-B14F-4D97-AF65-F5344CB8AC3E}">
        <p14:creationId xmlns:p14="http://schemas.microsoft.com/office/powerpoint/2010/main" val="3615594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DA089-9F79-7650-49B6-8D6406A1B8B6}"/>
              </a:ext>
            </a:extLst>
          </p:cNvPr>
          <p:cNvSpPr>
            <a:spLocks noGrp="1"/>
          </p:cNvSpPr>
          <p:nvPr>
            <p:ph type="title"/>
          </p:nvPr>
        </p:nvSpPr>
        <p:spPr>
          <a:xfrm>
            <a:off x="1295402" y="982132"/>
            <a:ext cx="9601196" cy="822917"/>
          </a:xfrm>
        </p:spPr>
        <p:txBody>
          <a:bodyPr>
            <a:normAutofit/>
          </a:bodyPr>
          <a:lstStyle/>
          <a:p>
            <a:r>
              <a:rPr lang="en-GB" sz="3200" dirty="0"/>
              <a:t>Learning Outcomes (i.e. What you have to demonstrate). </a:t>
            </a:r>
          </a:p>
        </p:txBody>
      </p:sp>
      <p:graphicFrame>
        <p:nvGraphicFramePr>
          <p:cNvPr id="4" name="Table 4">
            <a:extLst>
              <a:ext uri="{FF2B5EF4-FFF2-40B4-BE49-F238E27FC236}">
                <a16:creationId xmlns:a16="http://schemas.microsoft.com/office/drawing/2014/main" id="{D0B5100F-93C5-EDBC-F917-4BFF1F152A8C}"/>
              </a:ext>
            </a:extLst>
          </p:cNvPr>
          <p:cNvGraphicFramePr>
            <a:graphicFrameLocks noGrp="1"/>
          </p:cNvGraphicFramePr>
          <p:nvPr>
            <p:ph idx="1"/>
            <p:extLst>
              <p:ext uri="{D42A27DB-BD31-4B8C-83A1-F6EECF244321}">
                <p14:modId xmlns:p14="http://schemas.microsoft.com/office/powerpoint/2010/main" val="2447356485"/>
              </p:ext>
            </p:extLst>
          </p:nvPr>
        </p:nvGraphicFramePr>
        <p:xfrm>
          <a:off x="1295400" y="1805049"/>
          <a:ext cx="9601200" cy="4569936"/>
        </p:xfrm>
        <a:graphic>
          <a:graphicData uri="http://schemas.openxmlformats.org/drawingml/2006/table">
            <a:tbl>
              <a:tblPr firstRow="1" bandRow="1">
                <a:tableStyleId>{5C22544A-7EE6-4342-B048-85BDC9FD1C3A}</a:tableStyleId>
              </a:tblPr>
              <a:tblGrid>
                <a:gridCol w="4677888">
                  <a:extLst>
                    <a:ext uri="{9D8B030D-6E8A-4147-A177-3AD203B41FA5}">
                      <a16:colId xmlns:a16="http://schemas.microsoft.com/office/drawing/2014/main" val="898820253"/>
                    </a:ext>
                  </a:extLst>
                </a:gridCol>
                <a:gridCol w="4923312">
                  <a:extLst>
                    <a:ext uri="{9D8B030D-6E8A-4147-A177-3AD203B41FA5}">
                      <a16:colId xmlns:a16="http://schemas.microsoft.com/office/drawing/2014/main" val="198408692"/>
                    </a:ext>
                  </a:extLst>
                </a:gridCol>
              </a:tblGrid>
              <a:tr h="161337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b="1" kern="1200" dirty="0">
                          <a:solidFill>
                            <a:schemeClr val="lt1"/>
                          </a:solidFill>
                          <a:effectLst/>
                          <a:latin typeface="+mn-lt"/>
                          <a:ea typeface="+mn-ea"/>
                          <a:cs typeface="+mn-cs"/>
                        </a:rPr>
                        <a:t>Demonstrate </a:t>
                      </a:r>
                      <a:r>
                        <a:rPr lang="en-GB" sz="1600" b="1" kern="1200" dirty="0">
                          <a:solidFill>
                            <a:srgbClr val="C00000"/>
                          </a:solidFill>
                          <a:effectLst/>
                          <a:latin typeface="+mn-lt"/>
                          <a:ea typeface="+mn-ea"/>
                          <a:cs typeface="+mn-cs"/>
                        </a:rPr>
                        <a:t>critical insight </a:t>
                      </a:r>
                      <a:r>
                        <a:rPr lang="en-GB" sz="1600" b="1" kern="1200" dirty="0">
                          <a:solidFill>
                            <a:schemeClr val="lt1"/>
                          </a:solidFill>
                          <a:effectLst/>
                          <a:latin typeface="+mn-lt"/>
                          <a:ea typeface="+mn-ea"/>
                          <a:cs typeface="+mn-cs"/>
                        </a:rPr>
                        <a:t>into an aspect or aspects of your subject within your teaching setting </a:t>
                      </a:r>
                    </a:p>
                    <a:p>
                      <a:endParaRPr lang="en-GB" sz="1600" dirty="0"/>
                    </a:p>
                  </a:txBody>
                  <a:tcPr/>
                </a:tc>
                <a:tc>
                  <a:txBody>
                    <a:bodyPr/>
                    <a:lstStyle/>
                    <a:p>
                      <a:r>
                        <a:rPr lang="en-GB" sz="1400" dirty="0"/>
                        <a:t>What does it mean to teach music musically? What are the barriers to teaching music musically? What perspectives from research and scholarship can illuminate are understanding of this and provide differing perspectives? How is my thinking and reading reflected in my professional decisions relating to musical teaching and learning? What evidence have I for this?  </a:t>
                      </a:r>
                    </a:p>
                  </a:txBody>
                  <a:tcPr/>
                </a:tc>
                <a:extLst>
                  <a:ext uri="{0D108BD9-81ED-4DB2-BD59-A6C34878D82A}">
                    <a16:rowId xmlns:a16="http://schemas.microsoft.com/office/drawing/2014/main" val="2924787691"/>
                  </a:ext>
                </a:extLst>
              </a:tr>
              <a:tr h="8536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effectLst/>
                          <a:latin typeface="+mn-lt"/>
                          <a:ea typeface="+mn-ea"/>
                          <a:cs typeface="+mn-cs"/>
                        </a:rPr>
                        <a:t>Develop </a:t>
                      </a:r>
                      <a:r>
                        <a:rPr lang="en-GB" sz="1600" kern="1200" dirty="0">
                          <a:solidFill>
                            <a:srgbClr val="C00000"/>
                          </a:solidFill>
                          <a:effectLst/>
                          <a:latin typeface="+mn-lt"/>
                          <a:ea typeface="+mn-ea"/>
                          <a:cs typeface="+mn-cs"/>
                        </a:rPr>
                        <a:t>criticality</a:t>
                      </a:r>
                      <a:r>
                        <a:rPr lang="en-GB" sz="1600" kern="1200" dirty="0">
                          <a:solidFill>
                            <a:schemeClr val="dk1"/>
                          </a:solidFill>
                          <a:effectLst/>
                          <a:latin typeface="+mn-lt"/>
                          <a:ea typeface="+mn-ea"/>
                          <a:cs typeface="+mn-cs"/>
                        </a:rPr>
                        <a:t> by drawing on appropriate reading and research </a:t>
                      </a:r>
                    </a:p>
                    <a:p>
                      <a:endParaRPr lang="en-GB" sz="1600" dirty="0"/>
                    </a:p>
                  </a:txBody>
                  <a:tcPr/>
                </a:tc>
                <a:tc>
                  <a:txBody>
                    <a:bodyPr/>
                    <a:lstStyle/>
                    <a:p>
                      <a:r>
                        <a:rPr lang="en-GB" sz="1400" dirty="0"/>
                        <a:t>How do I draw on research/scholarship/policies etc. to inform my professional decisions and reflect on my professional practice? Do I draw on a broad range of perspectives and </a:t>
                      </a:r>
                      <a:r>
                        <a:rPr lang="en-GB" sz="1400" dirty="0">
                          <a:solidFill>
                            <a:srgbClr val="C00000"/>
                          </a:solidFill>
                        </a:rPr>
                        <a:t>critically engage </a:t>
                      </a:r>
                      <a:r>
                        <a:rPr lang="en-GB" sz="1400" dirty="0"/>
                        <a:t>with these? Have I engaged with the recommended readings? </a:t>
                      </a:r>
                    </a:p>
                  </a:txBody>
                  <a:tcPr/>
                </a:tc>
                <a:extLst>
                  <a:ext uri="{0D108BD9-81ED-4DB2-BD59-A6C34878D82A}">
                    <a16:rowId xmlns:a16="http://schemas.microsoft.com/office/drawing/2014/main" val="245646959"/>
                  </a:ext>
                </a:extLst>
              </a:tr>
              <a:tr h="110968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effectLst/>
                          <a:latin typeface="+mn-lt"/>
                          <a:ea typeface="+mn-ea"/>
                          <a:cs typeface="+mn-cs"/>
                        </a:rPr>
                        <a:t>Demonstrate your ability to reflect on your experiences on your journey from expert to educator. </a:t>
                      </a:r>
                    </a:p>
                    <a:p>
                      <a:endParaRPr lang="en-GB" sz="1600" dirty="0"/>
                    </a:p>
                  </a:txBody>
                  <a:tcPr/>
                </a:tc>
                <a:tc>
                  <a:txBody>
                    <a:bodyPr/>
                    <a:lstStyle/>
                    <a:p>
                      <a:r>
                        <a:rPr lang="en-GB" sz="1400" dirty="0"/>
                        <a:t>What developments have there been in your thinking and understanding in the first weeks of the course? What are you emerging reflections on your role and identity as a music teacher? How do you resolve tensions between your multiple identities? How have you drawn on models of reflection to inform your own reflections? </a:t>
                      </a:r>
                    </a:p>
                  </a:txBody>
                  <a:tcPr/>
                </a:tc>
                <a:extLst>
                  <a:ext uri="{0D108BD9-81ED-4DB2-BD59-A6C34878D82A}">
                    <a16:rowId xmlns:a16="http://schemas.microsoft.com/office/drawing/2014/main" val="2994906000"/>
                  </a:ext>
                </a:extLst>
              </a:tr>
              <a:tr h="597520">
                <a:tc>
                  <a:txBody>
                    <a:bodyPr/>
                    <a:lstStyle/>
                    <a:p>
                      <a:r>
                        <a:rPr lang="en-GB" sz="1600" kern="1200" dirty="0">
                          <a:solidFill>
                            <a:schemeClr val="dk1"/>
                          </a:solidFill>
                          <a:effectLst/>
                          <a:latin typeface="+mn-lt"/>
                          <a:ea typeface="+mn-ea"/>
                          <a:cs typeface="+mn-cs"/>
                        </a:rPr>
                        <a:t>Demonstrate your ability to communicate effectively through appropriate use of media </a:t>
                      </a:r>
                      <a:endParaRPr lang="en-GB" sz="1600" dirty="0"/>
                    </a:p>
                  </a:txBody>
                  <a:tcPr/>
                </a:tc>
                <a:tc>
                  <a:txBody>
                    <a:bodyPr/>
                    <a:lstStyle/>
                    <a:p>
                      <a:r>
                        <a:rPr lang="en-GB" dirty="0"/>
                        <a:t>Well presented. Coherent structure. Proof read. Academic writing style. Correct referencing.  </a:t>
                      </a:r>
                    </a:p>
                  </a:txBody>
                  <a:tcPr/>
                </a:tc>
                <a:extLst>
                  <a:ext uri="{0D108BD9-81ED-4DB2-BD59-A6C34878D82A}">
                    <a16:rowId xmlns:a16="http://schemas.microsoft.com/office/drawing/2014/main" val="1876241823"/>
                  </a:ext>
                </a:extLst>
              </a:tr>
            </a:tbl>
          </a:graphicData>
        </a:graphic>
      </p:graphicFrame>
    </p:spTree>
    <p:extLst>
      <p:ext uri="{BB962C8B-B14F-4D97-AF65-F5344CB8AC3E}">
        <p14:creationId xmlns:p14="http://schemas.microsoft.com/office/powerpoint/2010/main" val="22796010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39C11-F2DA-44BD-8831-426756C42E93}"/>
              </a:ext>
            </a:extLst>
          </p:cNvPr>
          <p:cNvSpPr>
            <a:spLocks noGrp="1"/>
          </p:cNvSpPr>
          <p:nvPr>
            <p:ph type="title"/>
          </p:nvPr>
        </p:nvSpPr>
        <p:spPr/>
        <p:txBody>
          <a:bodyPr>
            <a:normAutofit fontScale="90000"/>
          </a:bodyPr>
          <a:lstStyle/>
          <a:p>
            <a:r>
              <a:rPr lang="en-GB" sz="2400" dirty="0"/>
              <a:t>Discussion/Activity What ‘praxial’ knowledge is this girl demonstrating non-verbally here?</a:t>
            </a:r>
            <a:br>
              <a:rPr lang="en-GB" sz="2400" dirty="0"/>
            </a:br>
            <a:r>
              <a:rPr lang="en-GB" sz="2400" dirty="0"/>
              <a:t>How do you think she has learnt to sing this song?</a:t>
            </a:r>
            <a:br>
              <a:rPr lang="en-GB" sz="2400" dirty="0"/>
            </a:br>
            <a:br>
              <a:rPr lang="en-GB" sz="2400" dirty="0"/>
            </a:br>
            <a:r>
              <a:rPr lang="en-GB" sz="2400" dirty="0"/>
              <a:t>How do the three types of knowledge (how/about/of) interact?</a:t>
            </a:r>
          </a:p>
        </p:txBody>
      </p:sp>
      <p:pic>
        <p:nvPicPr>
          <p:cNvPr id="4" name="Dad and 4-yr-old daughter start singing a duet - s">
            <a:hlinkClick r:id="" action="ppaction://media"/>
            <a:extLst>
              <a:ext uri="{FF2B5EF4-FFF2-40B4-BE49-F238E27FC236}">
                <a16:creationId xmlns:a16="http://schemas.microsoft.com/office/drawing/2014/main" id="{F6F5C863-020C-4C52-B9AF-3F7B6D7ACE5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290888" y="2589213"/>
            <a:ext cx="4554537" cy="3416300"/>
          </a:xfrm>
        </p:spPr>
      </p:pic>
    </p:spTree>
    <p:extLst>
      <p:ext uri="{BB962C8B-B14F-4D97-AF65-F5344CB8AC3E}">
        <p14:creationId xmlns:p14="http://schemas.microsoft.com/office/powerpoint/2010/main" val="1904104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559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575D7A7-3C36-4508-9BC6-70A93BD3C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34" y="0"/>
            <a:ext cx="12231160" cy="6856214"/>
            <a:chOff x="-16934" y="0"/>
            <a:chExt cx="12231160" cy="6856214"/>
          </a:xfrm>
        </p:grpSpPr>
        <p:pic>
          <p:nvPicPr>
            <p:cNvPr id="8" name="Picture 7">
              <a:extLst>
                <a:ext uri="{FF2B5EF4-FFF2-40B4-BE49-F238E27FC236}">
                  <a16:creationId xmlns:a16="http://schemas.microsoft.com/office/drawing/2014/main" id="{BC964A0D-06B7-4C16-AC9F-20ADDA8059E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a:extLst>
                <a:ext uri="{FF2B5EF4-FFF2-40B4-BE49-F238E27FC236}">
                  <a16:creationId xmlns:a16="http://schemas.microsoft.com/office/drawing/2014/main" id="{F5703F5C-55DF-45CD-BC3F-3BE8F1033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 name="Picture 9">
              <a:extLst>
                <a:ext uri="{FF2B5EF4-FFF2-40B4-BE49-F238E27FC236}">
                  <a16:creationId xmlns:a16="http://schemas.microsoft.com/office/drawing/2014/main" id="{A8C7134F-70F9-4826-A97E-9B39AEA08F5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1" name="Picture 10">
              <a:extLst>
                <a:ext uri="{FF2B5EF4-FFF2-40B4-BE49-F238E27FC236}">
                  <a16:creationId xmlns:a16="http://schemas.microsoft.com/office/drawing/2014/main" id="{39351E73-B6DD-4B56-8EE9-C16B5711C46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3" name="Straight Connector 12">
            <a:extLst>
              <a:ext uri="{FF2B5EF4-FFF2-40B4-BE49-F238E27FC236}">
                <a16:creationId xmlns:a16="http://schemas.microsoft.com/office/drawing/2014/main" id="{AE446D0E-6531-40B7-A182-FB86024397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15" name="Rectangle 14">
            <a:extLst>
              <a:ext uri="{FF2B5EF4-FFF2-40B4-BE49-F238E27FC236}">
                <a16:creationId xmlns:a16="http://schemas.microsoft.com/office/drawing/2014/main" id="{C8BABCA7-C1E0-41BA-A822-5F61251AA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5"/>
            <a:stretch/>
          </a:blipFill>
          <a:ln w="15875" cap="flat" cmpd="sng" algn="ctr">
            <a:solidFill>
              <a:srgbClr val="B15E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grpSp>
        <p:nvGrpSpPr>
          <p:cNvPr id="17" name="Group 16">
            <a:extLst>
              <a:ext uri="{FF2B5EF4-FFF2-40B4-BE49-F238E27FC236}">
                <a16:creationId xmlns:a16="http://schemas.microsoft.com/office/drawing/2014/main" id="{2E5D6EB5-6FDB-477A-98F5-7409CD5375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72226"/>
            <a:chOff x="0" y="0"/>
            <a:chExt cx="12188825" cy="6872226"/>
          </a:xfrm>
        </p:grpSpPr>
        <p:pic>
          <p:nvPicPr>
            <p:cNvPr id="18" name="Picture 17">
              <a:extLst>
                <a:ext uri="{FF2B5EF4-FFF2-40B4-BE49-F238E27FC236}">
                  <a16:creationId xmlns:a16="http://schemas.microsoft.com/office/drawing/2014/main" id="{5BB75167-5757-4E5F-869B-5A350BF43A8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9" name="Rectangle 18">
              <a:extLst>
                <a:ext uri="{FF2B5EF4-FFF2-40B4-BE49-F238E27FC236}">
                  <a16:creationId xmlns:a16="http://schemas.microsoft.com/office/drawing/2014/main" id="{C8338DAE-FFCB-472B-A9EE-77E42FDBD3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20" name="Picture 19">
              <a:extLst>
                <a:ext uri="{FF2B5EF4-FFF2-40B4-BE49-F238E27FC236}">
                  <a16:creationId xmlns:a16="http://schemas.microsoft.com/office/drawing/2014/main" id="{52B2E0A0-4D94-4C05-97C1-32B5D88A2E8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21" name="Picture 20">
              <a:extLst>
                <a:ext uri="{FF2B5EF4-FFF2-40B4-BE49-F238E27FC236}">
                  <a16:creationId xmlns:a16="http://schemas.microsoft.com/office/drawing/2014/main" id="{A91E75C9-3350-4F0B-993E-89D3DBD76CC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extBox 1">
            <a:extLst>
              <a:ext uri="{FF2B5EF4-FFF2-40B4-BE49-F238E27FC236}">
                <a16:creationId xmlns:a16="http://schemas.microsoft.com/office/drawing/2014/main" id="{AF04B477-DF54-4CD5-85B6-1BD4D727172E}"/>
              </a:ext>
            </a:extLst>
          </p:cNvPr>
          <p:cNvSpPr txBox="1"/>
          <p:nvPr/>
        </p:nvSpPr>
        <p:spPr>
          <a:xfrm>
            <a:off x="2692398" y="1871131"/>
            <a:ext cx="6815669" cy="1515533"/>
          </a:xfrm>
          <a:prstGeom prst="rect">
            <a:avLst/>
          </a:prstGeom>
        </p:spPr>
        <p:txBody>
          <a:bodyPr vert="horz" lIns="91440" tIns="45720" rIns="91440" bIns="45720" rtlCol="0" anchor="b">
            <a:normAutofit fontScale="85000" lnSpcReduction="10000"/>
          </a:bodyPr>
          <a:lstStyle/>
          <a:p>
            <a:pPr marL="0" marR="0" lvl="0" indent="0" algn="ctr" defTabSz="457200" rtl="0" eaLnBrk="1" fontAlgn="auto" latinLnBrk="0" hangingPunct="1">
              <a:lnSpc>
                <a:spcPct val="90000"/>
              </a:lnSpc>
              <a:spcBef>
                <a:spcPct val="0"/>
              </a:spcBef>
              <a:spcAft>
                <a:spcPts val="600"/>
              </a:spcAft>
              <a:buClrTx/>
              <a:buSzTx/>
              <a:buFontTx/>
              <a:buNone/>
              <a:tabLst/>
              <a:defRPr/>
            </a:pPr>
            <a:r>
              <a:rPr kumimoji="0" lang="en-US" sz="5000" b="0" i="0" u="none" strike="noStrike" kern="1200" cap="none" spc="0" normalizeH="0" baseline="0" noProof="0" dirty="0">
                <a:ln w="3175" cmpd="sng">
                  <a:noFill/>
                </a:ln>
                <a:solidFill>
                  <a:prstClr val="black">
                    <a:lumMod val="85000"/>
                    <a:lumOff val="15000"/>
                  </a:prstClr>
                </a:solidFill>
                <a:effectLst/>
                <a:uLnTx/>
                <a:uFillTx/>
                <a:latin typeface="Garamond" panose="02020404030301010803"/>
                <a:ea typeface="+mn-ea"/>
                <a:cs typeface="+mn-cs"/>
              </a:rPr>
              <a:t>Maybe Knowledge ‘of’ music is embodied knowledge.</a:t>
            </a:r>
          </a:p>
        </p:txBody>
      </p:sp>
      <p:cxnSp>
        <p:nvCxnSpPr>
          <p:cNvPr id="23" name="Straight Connector 22">
            <a:extLst>
              <a:ext uri="{FF2B5EF4-FFF2-40B4-BE49-F238E27FC236}">
                <a16:creationId xmlns:a16="http://schemas.microsoft.com/office/drawing/2014/main" id="{889FB2CC-C7A1-4A53-A088-636FB487FE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020406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C878D9A-77BE-4701-AE3D-EEFC53CD5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10" name="Rectangle 9">
            <a:extLst>
              <a:ext uri="{FF2B5EF4-FFF2-40B4-BE49-F238E27FC236}">
                <a16:creationId xmlns:a16="http://schemas.microsoft.com/office/drawing/2014/main" id="{F643BE08-0ED1-4B73-AC6D-B7E26A59C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12" name="Rectangle 11">
            <a:extLst>
              <a:ext uri="{FF2B5EF4-FFF2-40B4-BE49-F238E27FC236}">
                <a16:creationId xmlns:a16="http://schemas.microsoft.com/office/drawing/2014/main" id="{956B2094-7FC0-45FC-BFED-3CB88CEE6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1E19BB07-E2E7-48A1-AF02-2B0B9A80B55D}"/>
              </a:ext>
            </a:extLst>
          </p:cNvPr>
          <p:cNvSpPr>
            <a:spLocks noGrp="1"/>
          </p:cNvSpPr>
          <p:nvPr>
            <p:ph type="title"/>
          </p:nvPr>
        </p:nvSpPr>
        <p:spPr>
          <a:xfrm>
            <a:off x="952108" y="954756"/>
            <a:ext cx="2730414" cy="4946003"/>
          </a:xfrm>
        </p:spPr>
        <p:txBody>
          <a:bodyPr>
            <a:normAutofit/>
          </a:bodyPr>
          <a:lstStyle/>
          <a:p>
            <a:pPr>
              <a:lnSpc>
                <a:spcPct val="90000"/>
              </a:lnSpc>
            </a:pPr>
            <a:br>
              <a:rPr lang="en-GB" sz="3700">
                <a:solidFill>
                  <a:srgbClr val="FFFFFF"/>
                </a:solidFill>
              </a:rPr>
            </a:br>
            <a:r>
              <a:rPr lang="en-GB" sz="3700">
                <a:solidFill>
                  <a:srgbClr val="FFFFFF"/>
                </a:solidFill>
              </a:rPr>
              <a:t>Musical Knowledge as Embodied Knowledge leading to musical </a:t>
            </a:r>
            <a:r>
              <a:rPr lang="en-GB" sz="3700" i="1">
                <a:solidFill>
                  <a:srgbClr val="FFFFFF"/>
                </a:solidFill>
              </a:rPr>
              <a:t>fluency</a:t>
            </a:r>
            <a:r>
              <a:rPr lang="en-GB" sz="3700">
                <a:solidFill>
                  <a:srgbClr val="FFFFFF"/>
                </a:solidFill>
              </a:rPr>
              <a:t>.</a:t>
            </a:r>
          </a:p>
        </p:txBody>
      </p:sp>
      <p:sp>
        <p:nvSpPr>
          <p:cNvPr id="14" name="Rectangle 13">
            <a:extLst>
              <a:ext uri="{FF2B5EF4-FFF2-40B4-BE49-F238E27FC236}">
                <a16:creationId xmlns:a16="http://schemas.microsoft.com/office/drawing/2014/main" id="{07A4B640-BB7F-4272-A710-068DBA9F9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3" name="Content Placeholder 2">
            <a:extLst>
              <a:ext uri="{FF2B5EF4-FFF2-40B4-BE49-F238E27FC236}">
                <a16:creationId xmlns:a16="http://schemas.microsoft.com/office/drawing/2014/main" id="{C9EDF260-CD2E-42C3-B7A7-CA04795BA2A1}"/>
              </a:ext>
            </a:extLst>
          </p:cNvPr>
          <p:cNvSpPr>
            <a:spLocks noGrp="1"/>
          </p:cNvSpPr>
          <p:nvPr>
            <p:ph idx="1"/>
          </p:nvPr>
        </p:nvSpPr>
        <p:spPr>
          <a:xfrm>
            <a:off x="5140934" y="469900"/>
            <a:ext cx="5953630" cy="5405968"/>
          </a:xfrm>
        </p:spPr>
        <p:txBody>
          <a:bodyPr anchor="ctr">
            <a:normAutofit/>
          </a:bodyPr>
          <a:lstStyle/>
          <a:p>
            <a:pPr marL="0" indent="0">
              <a:buNone/>
            </a:pPr>
            <a:endParaRPr lang="en-GB"/>
          </a:p>
          <a:p>
            <a:r>
              <a:rPr lang="en-GB"/>
              <a:t>Until the current flows from the toes to the fingers … and you feel the weight and movement of the body … you won’t get the music.’ … ‘Don’t try for accuracy before you get the feeling of the motion …’ (Yehudi Menuhin)</a:t>
            </a:r>
          </a:p>
          <a:p>
            <a:r>
              <a:rPr lang="en-GB"/>
              <a:t>‘The grooves are the feeling and the participatory experience of music …’ (Steven Feld) </a:t>
            </a:r>
          </a:p>
          <a:p>
            <a:pPr marL="0" indent="0">
              <a:buNone/>
            </a:pPr>
            <a:r>
              <a:rPr lang="en-GB"/>
              <a:t>Finney 2016.</a:t>
            </a:r>
          </a:p>
        </p:txBody>
      </p:sp>
    </p:spTree>
    <p:extLst>
      <p:ext uri="{BB962C8B-B14F-4D97-AF65-F5344CB8AC3E}">
        <p14:creationId xmlns:p14="http://schemas.microsoft.com/office/powerpoint/2010/main" val="35465962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27165-1C53-44B1-A809-485442BFA17A}"/>
              </a:ext>
            </a:extLst>
          </p:cNvPr>
          <p:cNvSpPr>
            <a:spLocks noGrp="1"/>
          </p:cNvSpPr>
          <p:nvPr>
            <p:ph type="title"/>
          </p:nvPr>
        </p:nvSpPr>
        <p:spPr/>
        <p:txBody>
          <a:bodyPr>
            <a:normAutofit fontScale="90000"/>
          </a:bodyPr>
          <a:lstStyle/>
          <a:p>
            <a:r>
              <a:rPr lang="en-GB" dirty="0"/>
              <a:t>Activity 4: Embodied Musical Knowledge in Action</a:t>
            </a:r>
          </a:p>
        </p:txBody>
      </p:sp>
      <p:pic>
        <p:nvPicPr>
          <p:cNvPr id="4" name="4 Year Old Djembe Drummer">
            <a:hlinkClick r:id="" action="ppaction://media"/>
            <a:extLst>
              <a:ext uri="{FF2B5EF4-FFF2-40B4-BE49-F238E27FC236}">
                <a16:creationId xmlns:a16="http://schemas.microsoft.com/office/drawing/2014/main" id="{7DFCD0C5-90D4-44C4-B53F-D4C6AF872B15}"/>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5"/>
          <a:stretch>
            <a:fillRect/>
          </a:stretch>
        </p:blipFill>
        <p:spPr>
          <a:xfrm>
            <a:off x="1290373" y="2603500"/>
            <a:ext cx="4555066" cy="3416300"/>
          </a:xfrm>
        </p:spPr>
      </p:pic>
      <p:sp>
        <p:nvSpPr>
          <p:cNvPr id="3" name="Content Placeholder 2">
            <a:extLst>
              <a:ext uri="{FF2B5EF4-FFF2-40B4-BE49-F238E27FC236}">
                <a16:creationId xmlns:a16="http://schemas.microsoft.com/office/drawing/2014/main" id="{F87B6EAA-FCCA-4055-A3AF-F560A7A91A7B}"/>
              </a:ext>
            </a:extLst>
          </p:cNvPr>
          <p:cNvSpPr>
            <a:spLocks noGrp="1"/>
          </p:cNvSpPr>
          <p:nvPr>
            <p:ph sz="half" idx="2"/>
          </p:nvPr>
        </p:nvSpPr>
        <p:spPr/>
        <p:txBody>
          <a:bodyPr/>
          <a:lstStyle/>
          <a:p>
            <a:endParaRPr lang="en-GB" dirty="0"/>
          </a:p>
          <a:p>
            <a:endParaRPr lang="en-GB" dirty="0"/>
          </a:p>
        </p:txBody>
      </p:sp>
      <p:sp>
        <p:nvSpPr>
          <p:cNvPr id="11" name="TextBox 10">
            <a:extLst>
              <a:ext uri="{FF2B5EF4-FFF2-40B4-BE49-F238E27FC236}">
                <a16:creationId xmlns:a16="http://schemas.microsoft.com/office/drawing/2014/main" id="{6465C9B8-DD54-4ACC-9C0C-16BD6876EF81}"/>
              </a:ext>
            </a:extLst>
          </p:cNvPr>
          <p:cNvSpPr txBox="1"/>
          <p:nvPr/>
        </p:nvSpPr>
        <p:spPr>
          <a:xfrm>
            <a:off x="6571129" y="2841812"/>
            <a:ext cx="4330498" cy="2585323"/>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Garamond" panose="02020404030301010803"/>
                <a:ea typeface="+mn-ea"/>
                <a:cs typeface="+mn-cs"/>
              </a:rPr>
              <a:t>What musical knowledges (how/about/of) are demonstrated in this performance? What can the ‘pupil’ do? What musical attributes and dispositions does he demonstrate?</a:t>
            </a:r>
          </a:p>
          <a:p>
            <a:pPr marR="0" lvl="0" algn="l" defTabSz="457200" rtl="0" eaLnBrk="1" fontAlgn="auto" latinLnBrk="0" hangingPunct="1">
              <a:lnSpc>
                <a:spcPct val="100000"/>
              </a:lnSpc>
              <a:spcBef>
                <a:spcPts val="0"/>
              </a:spcBef>
              <a:spcAft>
                <a:spcPts val="0"/>
              </a:spcAft>
              <a:buClrTx/>
              <a:buSzTx/>
              <a:tabLst/>
              <a:defRPr/>
            </a:pPr>
            <a:endParaRPr kumimoji="0" lang="en-GB" sz="1800" b="0" i="0" u="none" strike="noStrike" kern="1200" cap="none" spc="0" normalizeH="0" baseline="0" noProof="0" dirty="0">
              <a:ln>
                <a:noFill/>
              </a:ln>
              <a:solidFill>
                <a:prstClr val="black"/>
              </a:solidFill>
              <a:effectLst/>
              <a:uLnTx/>
              <a:uFillTx/>
              <a:latin typeface="Garamond" panose="02020404030301010803"/>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Garamond" panose="02020404030301010803"/>
                <a:ea typeface="+mn-ea"/>
                <a:cs typeface="+mn-cs"/>
              </a:rPr>
              <a:t>What is the role of the ‘teacher’ here? How does he help the child make musical progress? </a:t>
            </a:r>
          </a:p>
        </p:txBody>
      </p:sp>
    </p:spTree>
    <p:extLst>
      <p:ext uri="{BB962C8B-B14F-4D97-AF65-F5344CB8AC3E}">
        <p14:creationId xmlns:p14="http://schemas.microsoft.com/office/powerpoint/2010/main" val="246766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6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03E8C8A2-D2DA-42F8-84AA-AC5AB4251D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34" y="0"/>
            <a:ext cx="12231160" cy="6856214"/>
            <a:chOff x="-16934" y="0"/>
            <a:chExt cx="12231160" cy="6856214"/>
          </a:xfrm>
        </p:grpSpPr>
        <p:pic>
          <p:nvPicPr>
            <p:cNvPr id="31" name="Picture 30">
              <a:extLst>
                <a:ext uri="{FF2B5EF4-FFF2-40B4-BE49-F238E27FC236}">
                  <a16:creationId xmlns:a16="http://schemas.microsoft.com/office/drawing/2014/main" id="{9A5D1FE1-4883-49B4-AD3E-D0A3F8DCE12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2" name="Rectangle 31">
              <a:extLst>
                <a:ext uri="{FF2B5EF4-FFF2-40B4-BE49-F238E27FC236}">
                  <a16:creationId xmlns:a16="http://schemas.microsoft.com/office/drawing/2014/main" id="{7F829EAE-7CB1-410F-BAF1-55BD6DC249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33" name="Picture 32">
              <a:extLst>
                <a:ext uri="{FF2B5EF4-FFF2-40B4-BE49-F238E27FC236}">
                  <a16:creationId xmlns:a16="http://schemas.microsoft.com/office/drawing/2014/main" id="{4EA5F8CE-974F-4443-AB3C-4799C332304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34" name="Picture 33">
              <a:extLst>
                <a:ext uri="{FF2B5EF4-FFF2-40B4-BE49-F238E27FC236}">
                  <a16:creationId xmlns:a16="http://schemas.microsoft.com/office/drawing/2014/main" id="{94075D0C-1739-4729-A5C8-5C5707A942F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36" name="Straight Connector 35">
            <a:extLst>
              <a:ext uri="{FF2B5EF4-FFF2-40B4-BE49-F238E27FC236}">
                <a16:creationId xmlns:a16="http://schemas.microsoft.com/office/drawing/2014/main" id="{0DFD28A6-39F3-425F-8050-E5BF1B4523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38" name="Rectangle 37">
            <a:extLst>
              <a:ext uri="{FF2B5EF4-FFF2-40B4-BE49-F238E27FC236}">
                <a16:creationId xmlns:a16="http://schemas.microsoft.com/office/drawing/2014/main" id="{9F1F6E2E-E2E7-4689-9E5D-51F37CB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BB728A18-FF26-43E9-AF31-9608EBA3D5C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29962" cy="6856214"/>
            <a:chOff x="-15736" y="0"/>
            <a:chExt cx="12229962" cy="6856214"/>
          </a:xfrm>
        </p:grpSpPr>
        <p:pic>
          <p:nvPicPr>
            <p:cNvPr id="41" name="Picture 40">
              <a:extLst>
                <a:ext uri="{FF2B5EF4-FFF2-40B4-BE49-F238E27FC236}">
                  <a16:creationId xmlns:a16="http://schemas.microsoft.com/office/drawing/2014/main" id="{D418D479-7A49-4E09-A270-87C36ABE505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2" name="Rectangle 41">
              <a:extLst>
                <a:ext uri="{FF2B5EF4-FFF2-40B4-BE49-F238E27FC236}">
                  <a16:creationId xmlns:a16="http://schemas.microsoft.com/office/drawing/2014/main" id="{F55AC523-B142-409D-BB68-747EDDCE60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43" name="Picture 42">
              <a:extLst>
                <a:ext uri="{FF2B5EF4-FFF2-40B4-BE49-F238E27FC236}">
                  <a16:creationId xmlns:a16="http://schemas.microsoft.com/office/drawing/2014/main" id="{98FD6A06-A68E-49C5-8F1D-8945DD8C004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44" name="Picture 43">
              <a:extLst>
                <a:ext uri="{FF2B5EF4-FFF2-40B4-BE49-F238E27FC236}">
                  <a16:creationId xmlns:a16="http://schemas.microsoft.com/office/drawing/2014/main" id="{A6794A3D-A7E9-4DC9-98E4-02104E24AC3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extBox 1">
            <a:extLst>
              <a:ext uri="{FF2B5EF4-FFF2-40B4-BE49-F238E27FC236}">
                <a16:creationId xmlns:a16="http://schemas.microsoft.com/office/drawing/2014/main" id="{CDAEECA0-0E97-7460-7F01-6D6B27C52697}"/>
              </a:ext>
            </a:extLst>
          </p:cNvPr>
          <p:cNvSpPr txBox="1"/>
          <p:nvPr/>
        </p:nvSpPr>
        <p:spPr>
          <a:xfrm>
            <a:off x="6553770" y="1041401"/>
            <a:ext cx="4538526" cy="2345264"/>
          </a:xfrm>
          <a:prstGeom prst="rect">
            <a:avLst/>
          </a:prstGeom>
        </p:spPr>
        <p:txBody>
          <a:bodyPr vert="horz" lIns="91440" tIns="45720" rIns="91440" bIns="45720" rtlCol="0" anchor="b">
            <a:normAutofit/>
          </a:bodyPr>
          <a:lstStyle/>
          <a:p>
            <a:pPr algn="ctr" defTabSz="457200">
              <a:lnSpc>
                <a:spcPct val="90000"/>
              </a:lnSpc>
              <a:spcBef>
                <a:spcPct val="0"/>
              </a:spcBef>
              <a:spcAft>
                <a:spcPts val="600"/>
              </a:spcAft>
            </a:pPr>
            <a:r>
              <a:rPr lang="en-US" sz="3000" b="1" dirty="0">
                <a:ln w="3175" cmpd="sng">
                  <a:noFill/>
                </a:ln>
                <a:solidFill>
                  <a:schemeClr val="tx1">
                    <a:lumMod val="85000"/>
                    <a:lumOff val="15000"/>
                  </a:schemeClr>
                </a:solidFill>
                <a:latin typeface="+mj-lt"/>
                <a:ea typeface="+mj-ea"/>
                <a:cs typeface="+mj-cs"/>
              </a:rPr>
              <a:t>MUSICAL LEARNING THROUGH MUSICAL ENCOUNTERS.</a:t>
            </a:r>
          </a:p>
        </p:txBody>
      </p:sp>
      <p:sp>
        <p:nvSpPr>
          <p:cNvPr id="46" name="Rectangle 45">
            <a:extLst>
              <a:ext uri="{FF2B5EF4-FFF2-40B4-BE49-F238E27FC236}">
                <a16:creationId xmlns:a16="http://schemas.microsoft.com/office/drawing/2014/main" id="{7731DD8B-7A0A-47A0-BF6B-EBB4F970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4" y="1092200"/>
            <a:ext cx="4976494"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hild playing a violin&#10;&#10;Description automatically generated">
            <a:extLst>
              <a:ext uri="{FF2B5EF4-FFF2-40B4-BE49-F238E27FC236}">
                <a16:creationId xmlns:a16="http://schemas.microsoft.com/office/drawing/2014/main" id="{603A89A1-5D70-480B-E007-6BE3536A0647}"/>
              </a:ext>
            </a:extLst>
          </p:cNvPr>
          <p:cNvPicPr>
            <a:picLocks noChangeAspect="1"/>
          </p:cNvPicPr>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18571" r="9019" b="2"/>
          <a:stretch/>
        </p:blipFill>
        <p:spPr>
          <a:xfrm>
            <a:off x="1412683" y="1410208"/>
            <a:ext cx="4348925" cy="3858780"/>
          </a:xfrm>
          <a:prstGeom prst="rect">
            <a:avLst/>
          </a:prstGeom>
        </p:spPr>
      </p:pic>
      <p:cxnSp>
        <p:nvCxnSpPr>
          <p:cNvPr id="48" name="Straight Connector 47">
            <a:extLst>
              <a:ext uri="{FF2B5EF4-FFF2-40B4-BE49-F238E27FC236}">
                <a16:creationId xmlns:a16="http://schemas.microsoft.com/office/drawing/2014/main" id="{10A370BF-9768-4FA0-8887-C3777F3A9C9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770" y="3522131"/>
            <a:ext cx="4520638"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B775B5A1-2354-C93E-89C6-24BCE2BE1506}"/>
              </a:ext>
            </a:extLst>
          </p:cNvPr>
          <p:cNvSpPr txBox="1"/>
          <p:nvPr/>
        </p:nvSpPr>
        <p:spPr>
          <a:xfrm>
            <a:off x="3557158" y="5068933"/>
            <a:ext cx="2204450" cy="200055"/>
          </a:xfrm>
          <a:prstGeom prst="rect">
            <a:avLst/>
          </a:prstGeom>
          <a:solidFill>
            <a:srgbClr val="000000"/>
          </a:solidFill>
        </p:spPr>
        <p:txBody>
          <a:bodyPr wrap="none" rtlCol="0">
            <a:spAutoFit/>
          </a:bodyPr>
          <a:lstStyle/>
          <a:p>
            <a:pPr algn="r">
              <a:spcAft>
                <a:spcPts val="600"/>
              </a:spcAft>
            </a:pPr>
            <a:r>
              <a:rPr lang="en-GB" sz="700">
                <a:solidFill>
                  <a:srgbClr val="FFFFFF"/>
                </a:solidFill>
                <a:hlinkClick r:id="rId8" tooltip="http://www.flickr.com/photos/ed_welker/4276019438/">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9" tooltip="https://creativecommons.org/licenses/by/3.0/">
                  <a:extLst>
                    <a:ext uri="{A12FA001-AC4F-418D-AE19-62706E023703}">
                      <ahyp:hlinkClr xmlns:ahyp="http://schemas.microsoft.com/office/drawing/2018/hyperlinkcolor" val="tx"/>
                    </a:ext>
                  </a:extLst>
                </a:hlinkClick>
              </a:rPr>
              <a:t>CC BY</a:t>
            </a:r>
            <a:endParaRPr lang="en-GB" sz="700">
              <a:solidFill>
                <a:srgbClr val="FFFFFF"/>
              </a:solidFill>
            </a:endParaRPr>
          </a:p>
        </p:txBody>
      </p:sp>
    </p:spTree>
    <p:extLst>
      <p:ext uri="{BB962C8B-B14F-4D97-AF65-F5344CB8AC3E}">
        <p14:creationId xmlns:p14="http://schemas.microsoft.com/office/powerpoint/2010/main" val="4779004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499AD7B-99D4-4755-8966-F7BA04269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46920" cy="6858000"/>
          </a:xfrm>
          <a:prstGeom prst="rect">
            <a:avLst/>
          </a:prstGeom>
          <a:gradFill>
            <a:gsLst>
              <a:gs pos="0">
                <a:schemeClr val="accent5"/>
              </a:gs>
              <a:gs pos="25000">
                <a:schemeClr val="accent5"/>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1A06F89A-489D-4383-94C5-42F7FF2E9A6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88B9451-C5C8-4791-94DF-0270752C33BB}"/>
              </a:ext>
            </a:extLst>
          </p:cNvPr>
          <p:cNvSpPr>
            <a:spLocks noGrp="1"/>
          </p:cNvSpPr>
          <p:nvPr>
            <p:ph type="title"/>
          </p:nvPr>
        </p:nvSpPr>
        <p:spPr>
          <a:xfrm>
            <a:off x="640079" y="2023236"/>
            <a:ext cx="3659777" cy="2820908"/>
          </a:xfrm>
        </p:spPr>
        <p:txBody>
          <a:bodyPr>
            <a:normAutofit/>
          </a:bodyPr>
          <a:lstStyle/>
          <a:p>
            <a:r>
              <a:rPr lang="en-GB" sz="2200" dirty="0">
                <a:solidFill>
                  <a:srgbClr val="FFFFFF"/>
                </a:solidFill>
              </a:rPr>
              <a:t>The typical planning sequence adopts an ‘input-output’ model that assumes learning outcomes can or should be predetermined and predicted. </a:t>
            </a:r>
            <a:br>
              <a:rPr lang="en-GB" sz="2200" dirty="0">
                <a:solidFill>
                  <a:srgbClr val="FFFFFF"/>
                </a:solidFill>
              </a:rPr>
            </a:br>
            <a:br>
              <a:rPr lang="en-GB" sz="2200" dirty="0">
                <a:solidFill>
                  <a:srgbClr val="FFFFFF"/>
                </a:solidFill>
              </a:rPr>
            </a:br>
            <a:endParaRPr lang="en-GB" sz="2200" dirty="0">
              <a:solidFill>
                <a:srgbClr val="FF0000"/>
              </a:solidFill>
            </a:endParaRPr>
          </a:p>
        </p:txBody>
      </p:sp>
      <p:graphicFrame>
        <p:nvGraphicFramePr>
          <p:cNvPr id="11" name="Content Placeholder 3">
            <a:extLst>
              <a:ext uri="{FF2B5EF4-FFF2-40B4-BE49-F238E27FC236}">
                <a16:creationId xmlns:a16="http://schemas.microsoft.com/office/drawing/2014/main" id="{99B0C1AF-2474-4705-A824-3503C2250973}"/>
              </a:ext>
            </a:extLst>
          </p:cNvPr>
          <p:cNvGraphicFramePr/>
          <p:nvPr>
            <p:extLst>
              <p:ext uri="{D42A27DB-BD31-4B8C-83A1-F6EECF244321}">
                <p14:modId xmlns:p14="http://schemas.microsoft.com/office/powerpoint/2010/main" val="1868190771"/>
              </p:ext>
            </p:extLst>
          </p:nvPr>
        </p:nvGraphicFramePr>
        <p:xfrm>
          <a:off x="6091238" y="955653"/>
          <a:ext cx="5115491" cy="49478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77961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04B6C-A7B0-4544-BDF7-15A0E58EEC9F}"/>
              </a:ext>
            </a:extLst>
          </p:cNvPr>
          <p:cNvSpPr>
            <a:spLocks noGrp="1"/>
          </p:cNvSpPr>
          <p:nvPr>
            <p:ph type="title"/>
          </p:nvPr>
        </p:nvSpPr>
        <p:spPr/>
        <p:txBody>
          <a:bodyPr>
            <a:normAutofit/>
          </a:bodyPr>
          <a:lstStyle/>
          <a:p>
            <a:r>
              <a:rPr lang="en-GB" dirty="0"/>
              <a:t>Planning for Musical Encounters: </a:t>
            </a:r>
          </a:p>
        </p:txBody>
      </p:sp>
      <p:sp>
        <p:nvSpPr>
          <p:cNvPr id="3" name="Content Placeholder 2">
            <a:extLst>
              <a:ext uri="{FF2B5EF4-FFF2-40B4-BE49-F238E27FC236}">
                <a16:creationId xmlns:a16="http://schemas.microsoft.com/office/drawing/2014/main" id="{C5732DF4-4DF2-457A-BBAF-2089A45CEEFB}"/>
              </a:ext>
            </a:extLst>
          </p:cNvPr>
          <p:cNvSpPr>
            <a:spLocks noGrp="1"/>
          </p:cNvSpPr>
          <p:nvPr>
            <p:ph idx="1"/>
          </p:nvPr>
        </p:nvSpPr>
        <p:spPr/>
        <p:txBody>
          <a:bodyPr/>
          <a:lstStyle/>
          <a:p>
            <a:pPr marL="0" indent="0">
              <a:buNone/>
            </a:pPr>
            <a:endParaRPr lang="en-GB" dirty="0"/>
          </a:p>
          <a:p>
            <a:r>
              <a:rPr lang="en-GB" dirty="0"/>
              <a:t>Acknowledge that musical understanding involves both cognitive (probably observable) and emotional (probably not observable) engagement (Finney, 2006).</a:t>
            </a:r>
          </a:p>
          <a:p>
            <a:r>
              <a:rPr lang="en-GB" dirty="0"/>
              <a:t>Has as its primary focus, </a:t>
            </a:r>
            <a:r>
              <a:rPr lang="en-GB" dirty="0">
                <a:solidFill>
                  <a:srgbClr val="FF0000"/>
                </a:solidFill>
              </a:rPr>
              <a:t>the initiation of musical encounters </a:t>
            </a:r>
            <a:r>
              <a:rPr lang="en-GB" dirty="0"/>
              <a:t>rather than the prescription of outcomes.</a:t>
            </a:r>
          </a:p>
          <a:p>
            <a:r>
              <a:rPr lang="en-GB" dirty="0"/>
              <a:t>Foregrounds ‘knowledge of’ music through those musical encounters. </a:t>
            </a:r>
          </a:p>
          <a:p>
            <a:pPr marL="0" indent="0">
              <a:buNone/>
            </a:pPr>
            <a:endParaRPr lang="en-GB" dirty="0"/>
          </a:p>
        </p:txBody>
      </p:sp>
    </p:spTree>
    <p:extLst>
      <p:ext uri="{BB962C8B-B14F-4D97-AF65-F5344CB8AC3E}">
        <p14:creationId xmlns:p14="http://schemas.microsoft.com/office/powerpoint/2010/main" val="32795938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8BB48F-A0AE-30D4-0ED5-E592D72841CD}"/>
              </a:ext>
            </a:extLst>
          </p:cNvPr>
          <p:cNvSpPr txBox="1"/>
          <p:nvPr/>
        </p:nvSpPr>
        <p:spPr>
          <a:xfrm>
            <a:off x="1264258" y="1073426"/>
            <a:ext cx="527966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A Sort of Hinterland- Howard Skempton</a:t>
            </a:r>
          </a:p>
        </p:txBody>
      </p:sp>
      <p:sp>
        <p:nvSpPr>
          <p:cNvPr id="3" name="TextBox 2">
            <a:extLst>
              <a:ext uri="{FF2B5EF4-FFF2-40B4-BE49-F238E27FC236}">
                <a16:creationId xmlns:a16="http://schemas.microsoft.com/office/drawing/2014/main" id="{E6C8754F-F982-4C22-CE06-CF2363540BA3}"/>
              </a:ext>
            </a:extLst>
          </p:cNvPr>
          <p:cNvSpPr txBox="1"/>
          <p:nvPr/>
        </p:nvSpPr>
        <p:spPr>
          <a:xfrm>
            <a:off x="1550504" y="1685677"/>
            <a:ext cx="3458818"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Speak a poem, verse or rhyme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So quietly that the words seem veiled;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Not quite whispered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But loud enough to make sense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To those next to you.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Play the rhythm of the words: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Not loudly;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But loudly enough to be heard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By those around you.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B54394E-CCCD-F497-1A82-2C585375B404}"/>
              </a:ext>
            </a:extLst>
          </p:cNvPr>
          <p:cNvSpPr txBox="1"/>
          <p:nvPr/>
        </p:nvSpPr>
        <p:spPr>
          <a:xfrm>
            <a:off x="5163266" y="2656357"/>
            <a:ext cx="4436827"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Reflect the rise and fall of a phrase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In the rise and fall of notes,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Within a small range;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Or in loudness and softness: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Swelling and subsiding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Always gently.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7030A0"/>
                </a:solidFill>
                <a:effectLst/>
                <a:uLnTx/>
                <a:uFillTx/>
                <a:latin typeface="Calibri" panose="020F0502020204030204"/>
                <a:ea typeface="+mn-ea"/>
                <a:cs typeface="+mn-cs"/>
              </a:rPr>
              <a:t>After a time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7030A0"/>
                </a:solidFill>
                <a:effectLst/>
                <a:uLnTx/>
                <a:uFillTx/>
                <a:latin typeface="Calibri" panose="020F0502020204030204"/>
                <a:ea typeface="+mn-ea"/>
                <a:cs typeface="+mn-cs"/>
              </a:rPr>
              <a:t>Just listen and imitate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7030A0"/>
                </a:solidFill>
                <a:effectLst/>
                <a:uLnTx/>
                <a:uFillTx/>
                <a:latin typeface="Calibri" panose="020F0502020204030204"/>
                <a:ea typeface="+mn-ea"/>
                <a:cs typeface="+mn-cs"/>
              </a:rPr>
              <a:t>As if in a conversation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descr="A person with a beard&#10;&#10;Description automatically generated with low confidence">
            <a:extLst>
              <a:ext uri="{FF2B5EF4-FFF2-40B4-BE49-F238E27FC236}">
                <a16:creationId xmlns:a16="http://schemas.microsoft.com/office/drawing/2014/main" id="{1687A675-4DA1-786E-3875-1F7B6C163EE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713552" y="716437"/>
            <a:ext cx="2134386" cy="1640264"/>
          </a:xfrm>
          <a:prstGeom prst="rect">
            <a:avLst/>
          </a:prstGeom>
        </p:spPr>
      </p:pic>
    </p:spTree>
    <p:extLst>
      <p:ext uri="{BB962C8B-B14F-4D97-AF65-F5344CB8AC3E}">
        <p14:creationId xmlns:p14="http://schemas.microsoft.com/office/powerpoint/2010/main" val="30299265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3C868-A9CA-93A9-3D45-5E865D9219A0}"/>
              </a:ext>
            </a:extLst>
          </p:cNvPr>
          <p:cNvSpPr>
            <a:spLocks noGrp="1"/>
          </p:cNvSpPr>
          <p:nvPr>
            <p:ph type="title"/>
          </p:nvPr>
        </p:nvSpPr>
        <p:spPr/>
        <p:txBody>
          <a:bodyPr/>
          <a:lstStyle/>
          <a:p>
            <a:r>
              <a:rPr lang="en-GB"/>
              <a:t>Additional </a:t>
            </a:r>
            <a:r>
              <a:rPr lang="en-GB" dirty="0"/>
              <a:t>Stimuli</a:t>
            </a:r>
          </a:p>
        </p:txBody>
      </p:sp>
      <p:pic>
        <p:nvPicPr>
          <p:cNvPr id="5" name="Content Placeholder 4" descr="A bridge over a pond&#10;&#10;Description automatically generated">
            <a:extLst>
              <a:ext uri="{FF2B5EF4-FFF2-40B4-BE49-F238E27FC236}">
                <a16:creationId xmlns:a16="http://schemas.microsoft.com/office/drawing/2014/main" id="{68E09EBB-D3BD-FA94-C57B-E793EBE6F18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2" y="2717465"/>
            <a:ext cx="2619375" cy="1743075"/>
          </a:xfrm>
        </p:spPr>
      </p:pic>
      <p:sp>
        <p:nvSpPr>
          <p:cNvPr id="6" name="TextBox 5">
            <a:extLst>
              <a:ext uri="{FF2B5EF4-FFF2-40B4-BE49-F238E27FC236}">
                <a16:creationId xmlns:a16="http://schemas.microsoft.com/office/drawing/2014/main" id="{1FD371DD-7D6A-E273-6844-066E1ECF305C}"/>
              </a:ext>
            </a:extLst>
          </p:cNvPr>
          <p:cNvSpPr txBox="1"/>
          <p:nvPr/>
        </p:nvSpPr>
        <p:spPr>
          <a:xfrm>
            <a:off x="4615431" y="2471090"/>
            <a:ext cx="6113529" cy="4013150"/>
          </a:xfrm>
          <a:prstGeom prst="rect">
            <a:avLst/>
          </a:prstGeom>
          <a:noFill/>
        </p:spPr>
        <p:txBody>
          <a:bodyPr wrap="square" rtlCol="0">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1600" b="0" i="0" u="sng" strike="noStrike" kern="1200" cap="none" spc="0" normalizeH="0" baseline="0" noProof="0" dirty="0">
                <a:ln>
                  <a:noFill/>
                </a:ln>
                <a:solidFill>
                  <a:srgbClr val="7030A0"/>
                </a:solidFill>
                <a:effectLst/>
                <a:uLnTx/>
                <a:uFillTx/>
                <a:latin typeface="Calibri" panose="020F0502020204030204" pitchFamily="34" charset="0"/>
                <a:ea typeface="Calibri" panose="020F0502020204030204" pitchFamily="34" charset="0"/>
                <a:cs typeface="Times New Roman" panose="02020603050405020304" pitchFamily="18" charset="0"/>
              </a:rPr>
              <a:t>Snowball</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1600" b="0" i="0" u="sng" strike="noStrike" kern="1200" cap="none" spc="0" normalizeH="0" baseline="0" noProof="0" dirty="0">
                <a:ln>
                  <a:noFill/>
                </a:ln>
                <a:solidFill>
                  <a:srgbClr val="7030A0"/>
                </a:solidFill>
                <a:effectLst/>
                <a:uLnTx/>
                <a:uFillTx/>
                <a:latin typeface="Calibri" panose="020F0502020204030204" pitchFamily="34" charset="0"/>
                <a:ea typeface="Calibri" panose="020F0502020204030204" pitchFamily="34" charset="0"/>
                <a:cs typeface="Times New Roman" panose="02020603050405020304" pitchFamily="18" charset="0"/>
              </a:rPr>
              <a:t>Shelly Silverstein</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srgbClr val="7030A0"/>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srgbClr val="7030A0"/>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srgbClr val="333333"/>
                </a:solidFill>
                <a:effectLst/>
                <a:uLnTx/>
                <a:uFillTx/>
                <a:latin typeface="Helvetica" panose="020B0604020202020204" pitchFamily="34" charset="0"/>
                <a:ea typeface="Calibri" panose="020F0502020204030204" pitchFamily="34" charset="0"/>
                <a:cs typeface="Times New Roman" panose="02020603050405020304" pitchFamily="18" charset="0"/>
              </a:rPr>
              <a:t>I made myself a snowball</a:t>
            </a:r>
            <a:br>
              <a:rPr kumimoji="0" lang="en-GB" sz="1600" b="0" i="0" u="none" strike="noStrike" kern="1200" cap="none" spc="0" normalizeH="0" baseline="0" noProof="0" dirty="0">
                <a:ln>
                  <a:noFill/>
                </a:ln>
                <a:solidFill>
                  <a:srgbClr val="333333"/>
                </a:solidFill>
                <a:effectLst/>
                <a:uLnTx/>
                <a:uFillTx/>
                <a:latin typeface="Helvetica" panose="020B0604020202020204" pitchFamily="34" charset="0"/>
                <a:ea typeface="Calibri" panose="020F0502020204030204" pitchFamily="34" charset="0"/>
                <a:cs typeface="Times New Roman" panose="02020603050405020304" pitchFamily="18" charset="0"/>
              </a:rPr>
            </a:br>
            <a:r>
              <a:rPr kumimoji="0" lang="en-GB" sz="1600" b="0" i="0" u="none" strike="noStrike" kern="1200" cap="none" spc="0" normalizeH="0" baseline="0" noProof="0" dirty="0">
                <a:ln>
                  <a:noFill/>
                </a:ln>
                <a:solidFill>
                  <a:srgbClr val="333333"/>
                </a:solidFill>
                <a:effectLst/>
                <a:uLnTx/>
                <a:uFillTx/>
                <a:latin typeface="Helvetica" panose="020B0604020202020204" pitchFamily="34" charset="0"/>
                <a:ea typeface="Calibri" panose="020F0502020204030204" pitchFamily="34" charset="0"/>
                <a:cs typeface="Times New Roman" panose="02020603050405020304" pitchFamily="18" charset="0"/>
              </a:rPr>
              <a:t>As perfect as could be.</a:t>
            </a:r>
            <a:br>
              <a:rPr kumimoji="0" lang="en-GB" sz="1600" b="0" i="0" u="none" strike="noStrike" kern="1200" cap="none" spc="0" normalizeH="0" baseline="0" noProof="0" dirty="0">
                <a:ln>
                  <a:noFill/>
                </a:ln>
                <a:solidFill>
                  <a:srgbClr val="333333"/>
                </a:solidFill>
                <a:effectLst/>
                <a:uLnTx/>
                <a:uFillTx/>
                <a:latin typeface="Helvetica" panose="020B0604020202020204" pitchFamily="34" charset="0"/>
                <a:ea typeface="Calibri" panose="020F0502020204030204" pitchFamily="34" charset="0"/>
                <a:cs typeface="Times New Roman" panose="02020603050405020304" pitchFamily="18" charset="0"/>
              </a:rPr>
            </a:br>
            <a:r>
              <a:rPr kumimoji="0" lang="en-GB" sz="1600" b="0" i="0" u="none" strike="noStrike" kern="1200" cap="none" spc="0" normalizeH="0" baseline="0" noProof="0" dirty="0">
                <a:ln>
                  <a:noFill/>
                </a:ln>
                <a:solidFill>
                  <a:srgbClr val="333333"/>
                </a:solidFill>
                <a:effectLst/>
                <a:uLnTx/>
                <a:uFillTx/>
                <a:latin typeface="Helvetica" panose="020B0604020202020204" pitchFamily="34" charset="0"/>
                <a:ea typeface="Calibri" panose="020F0502020204030204" pitchFamily="34" charset="0"/>
                <a:cs typeface="Times New Roman" panose="02020603050405020304" pitchFamily="18" charset="0"/>
              </a:rPr>
              <a:t>I thought I'd keep it as a pet</a:t>
            </a:r>
            <a:br>
              <a:rPr kumimoji="0" lang="en-GB" sz="1600" b="0" i="0" u="none" strike="noStrike" kern="1200" cap="none" spc="0" normalizeH="0" baseline="0" noProof="0" dirty="0">
                <a:ln>
                  <a:noFill/>
                </a:ln>
                <a:solidFill>
                  <a:srgbClr val="333333"/>
                </a:solidFill>
                <a:effectLst/>
                <a:uLnTx/>
                <a:uFillTx/>
                <a:latin typeface="Helvetica" panose="020B0604020202020204" pitchFamily="34" charset="0"/>
                <a:ea typeface="Calibri" panose="020F0502020204030204" pitchFamily="34" charset="0"/>
                <a:cs typeface="Times New Roman" panose="02020603050405020304" pitchFamily="18" charset="0"/>
              </a:rPr>
            </a:br>
            <a:r>
              <a:rPr kumimoji="0" lang="en-GB" sz="1600" b="0" i="0" u="none" strike="noStrike" kern="1200" cap="none" spc="0" normalizeH="0" baseline="0" noProof="0" dirty="0">
                <a:ln>
                  <a:noFill/>
                </a:ln>
                <a:solidFill>
                  <a:srgbClr val="333333"/>
                </a:solidFill>
                <a:effectLst/>
                <a:uLnTx/>
                <a:uFillTx/>
                <a:latin typeface="Helvetica" panose="020B0604020202020204" pitchFamily="34" charset="0"/>
                <a:ea typeface="Calibri" panose="020F0502020204030204" pitchFamily="34" charset="0"/>
                <a:cs typeface="Times New Roman" panose="02020603050405020304" pitchFamily="18" charset="0"/>
              </a:rPr>
              <a:t>And let it sleep with me.</a:t>
            </a:r>
            <a:br>
              <a:rPr kumimoji="0" lang="en-GB" sz="1600" b="0" i="0" u="none" strike="noStrike" kern="1200" cap="none" spc="0" normalizeH="0" baseline="0" noProof="0" dirty="0">
                <a:ln>
                  <a:noFill/>
                </a:ln>
                <a:solidFill>
                  <a:srgbClr val="333333"/>
                </a:solidFill>
                <a:effectLst/>
                <a:uLnTx/>
                <a:uFillTx/>
                <a:latin typeface="Helvetica" panose="020B0604020202020204" pitchFamily="34" charset="0"/>
                <a:ea typeface="Calibri" panose="020F0502020204030204" pitchFamily="34" charset="0"/>
                <a:cs typeface="Times New Roman" panose="02020603050405020304" pitchFamily="18" charset="0"/>
              </a:rPr>
            </a:br>
            <a:r>
              <a:rPr kumimoji="0" lang="en-GB" sz="1600" b="0" i="0" u="none" strike="noStrike" kern="1200" cap="none" spc="0" normalizeH="0" baseline="0" noProof="0" dirty="0">
                <a:ln>
                  <a:noFill/>
                </a:ln>
                <a:solidFill>
                  <a:srgbClr val="333333"/>
                </a:solidFill>
                <a:effectLst/>
                <a:uLnTx/>
                <a:uFillTx/>
                <a:latin typeface="Helvetica" panose="020B0604020202020204" pitchFamily="34" charset="0"/>
                <a:ea typeface="Calibri" panose="020F0502020204030204" pitchFamily="34" charset="0"/>
                <a:cs typeface="Times New Roman" panose="02020603050405020304" pitchFamily="18" charset="0"/>
              </a:rPr>
              <a:t>I made it some pyjamas</a:t>
            </a:r>
            <a:br>
              <a:rPr kumimoji="0" lang="en-GB" sz="1600" b="0" i="0" u="none" strike="noStrike" kern="1200" cap="none" spc="0" normalizeH="0" baseline="0" noProof="0" dirty="0">
                <a:ln>
                  <a:noFill/>
                </a:ln>
                <a:solidFill>
                  <a:srgbClr val="333333"/>
                </a:solidFill>
                <a:effectLst/>
                <a:uLnTx/>
                <a:uFillTx/>
                <a:latin typeface="Helvetica" panose="020B0604020202020204" pitchFamily="34" charset="0"/>
                <a:ea typeface="Calibri" panose="020F0502020204030204" pitchFamily="34" charset="0"/>
                <a:cs typeface="Times New Roman" panose="02020603050405020304" pitchFamily="18" charset="0"/>
              </a:rPr>
            </a:br>
            <a:r>
              <a:rPr kumimoji="0" lang="en-GB" sz="1600" b="0" i="0" u="none" strike="noStrike" kern="1200" cap="none" spc="0" normalizeH="0" baseline="0" noProof="0" dirty="0">
                <a:ln>
                  <a:noFill/>
                </a:ln>
                <a:solidFill>
                  <a:srgbClr val="333333"/>
                </a:solidFill>
                <a:effectLst/>
                <a:uLnTx/>
                <a:uFillTx/>
                <a:latin typeface="Helvetica" panose="020B0604020202020204" pitchFamily="34" charset="0"/>
                <a:ea typeface="Calibri" panose="020F0502020204030204" pitchFamily="34" charset="0"/>
                <a:cs typeface="Times New Roman" panose="02020603050405020304" pitchFamily="18" charset="0"/>
              </a:rPr>
              <a:t>And a pillow for its head.</a:t>
            </a:r>
            <a:br>
              <a:rPr kumimoji="0" lang="en-GB" sz="1600" b="0" i="0" u="none" strike="noStrike" kern="1200" cap="none" spc="0" normalizeH="0" baseline="0" noProof="0" dirty="0">
                <a:ln>
                  <a:noFill/>
                </a:ln>
                <a:solidFill>
                  <a:srgbClr val="333333"/>
                </a:solidFill>
                <a:effectLst/>
                <a:uLnTx/>
                <a:uFillTx/>
                <a:latin typeface="Helvetica" panose="020B0604020202020204" pitchFamily="34" charset="0"/>
                <a:ea typeface="Calibri" panose="020F0502020204030204" pitchFamily="34" charset="0"/>
                <a:cs typeface="Times New Roman" panose="02020603050405020304" pitchFamily="18" charset="0"/>
              </a:rPr>
            </a:br>
            <a:r>
              <a:rPr kumimoji="0" lang="en-GB" sz="1600" b="0" i="0" u="none" strike="noStrike" kern="1200" cap="none" spc="0" normalizeH="0" baseline="0" noProof="0" dirty="0">
                <a:ln>
                  <a:noFill/>
                </a:ln>
                <a:solidFill>
                  <a:srgbClr val="333333"/>
                </a:solidFill>
                <a:effectLst/>
                <a:uLnTx/>
                <a:uFillTx/>
                <a:latin typeface="Helvetica" panose="020B0604020202020204" pitchFamily="34" charset="0"/>
                <a:ea typeface="Calibri" panose="020F0502020204030204" pitchFamily="34" charset="0"/>
                <a:cs typeface="Times New Roman" panose="02020603050405020304" pitchFamily="18" charset="0"/>
              </a:rPr>
              <a:t>Then last night it ran away,</a:t>
            </a:r>
            <a:br>
              <a:rPr kumimoji="0" lang="en-GB" sz="1600" b="0" i="0" u="none" strike="noStrike" kern="1200" cap="none" spc="0" normalizeH="0" baseline="0" noProof="0" dirty="0">
                <a:ln>
                  <a:noFill/>
                </a:ln>
                <a:solidFill>
                  <a:srgbClr val="333333"/>
                </a:solidFill>
                <a:effectLst/>
                <a:uLnTx/>
                <a:uFillTx/>
                <a:latin typeface="Helvetica" panose="020B0604020202020204" pitchFamily="34" charset="0"/>
                <a:ea typeface="Calibri" panose="020F0502020204030204" pitchFamily="34" charset="0"/>
                <a:cs typeface="Times New Roman" panose="02020603050405020304" pitchFamily="18" charset="0"/>
              </a:rPr>
            </a:br>
            <a:r>
              <a:rPr kumimoji="0" lang="en-GB" sz="1600" b="0" i="0" u="none" strike="noStrike" kern="1200" cap="none" spc="0" normalizeH="0" baseline="0" noProof="0" dirty="0">
                <a:ln>
                  <a:noFill/>
                </a:ln>
                <a:solidFill>
                  <a:srgbClr val="333333"/>
                </a:solidFill>
                <a:effectLst/>
                <a:uLnTx/>
                <a:uFillTx/>
                <a:latin typeface="Helvetica" panose="020B0604020202020204" pitchFamily="34" charset="0"/>
                <a:ea typeface="Calibri" panose="020F0502020204030204" pitchFamily="34" charset="0"/>
                <a:cs typeface="Times New Roman" panose="02020603050405020304" pitchFamily="18" charset="0"/>
              </a:rPr>
              <a:t>But first it wet the bed.</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Garamond" panose="02020404030301010803"/>
                <a:ea typeface="+mn-ea"/>
                <a:cs typeface="+mn-cs"/>
              </a:rPr>
              <a:t>[using or not using </a:t>
            </a:r>
            <a:r>
              <a:rPr kumimoji="0" lang="en-GB" sz="1600" b="0" i="0" u="none" strike="noStrike" kern="1200" cap="none" spc="0" normalizeH="0" baseline="0" noProof="0" dirty="0" err="1">
                <a:ln>
                  <a:noFill/>
                </a:ln>
                <a:solidFill>
                  <a:prstClr val="black"/>
                </a:solidFill>
                <a:effectLst/>
                <a:uLnTx/>
                <a:uFillTx/>
                <a:latin typeface="Garamond" panose="02020404030301010803"/>
                <a:ea typeface="+mn-ea"/>
                <a:cs typeface="+mn-cs"/>
              </a:rPr>
              <a:t>Skempton’s</a:t>
            </a:r>
            <a:r>
              <a:rPr kumimoji="0" lang="en-GB" sz="1600" b="0" i="0" u="none" strike="noStrike" kern="1200" cap="none" spc="0" normalizeH="0" baseline="0" noProof="0" dirty="0">
                <a:ln>
                  <a:noFill/>
                </a:ln>
                <a:solidFill>
                  <a:prstClr val="black"/>
                </a:solidFill>
                <a:effectLst/>
                <a:uLnTx/>
                <a:uFillTx/>
                <a:latin typeface="Garamond" panose="02020404030301010803"/>
                <a:ea typeface="+mn-ea"/>
                <a:cs typeface="+mn-cs"/>
              </a:rPr>
              <a:t> directions] </a:t>
            </a:r>
          </a:p>
        </p:txBody>
      </p:sp>
      <p:sp>
        <p:nvSpPr>
          <p:cNvPr id="9" name="TextBox 8">
            <a:extLst>
              <a:ext uri="{FF2B5EF4-FFF2-40B4-BE49-F238E27FC236}">
                <a16:creationId xmlns:a16="http://schemas.microsoft.com/office/drawing/2014/main" id="{D718F292-49B2-0BC9-45F0-797B502E76C9}"/>
              </a:ext>
            </a:extLst>
          </p:cNvPr>
          <p:cNvSpPr txBox="1"/>
          <p:nvPr/>
        </p:nvSpPr>
        <p:spPr>
          <a:xfrm>
            <a:off x="1133341" y="4932608"/>
            <a:ext cx="2975020"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Garamond" panose="02020404030301010803"/>
                <a:ea typeface="+mn-ea"/>
                <a:cs typeface="+mn-cs"/>
              </a:rPr>
              <a:t>Water Lilies and Japanese Bridge. https://images.app.goo.gl/onu8uTuPSHxb5ME97</a:t>
            </a:r>
          </a:p>
        </p:txBody>
      </p:sp>
    </p:spTree>
    <p:extLst>
      <p:ext uri="{BB962C8B-B14F-4D97-AF65-F5344CB8AC3E}">
        <p14:creationId xmlns:p14="http://schemas.microsoft.com/office/powerpoint/2010/main" val="11133778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69A5D-23FB-422A-8A71-C6564B19B69D}"/>
              </a:ext>
            </a:extLst>
          </p:cNvPr>
          <p:cNvSpPr>
            <a:spLocks noGrp="1"/>
          </p:cNvSpPr>
          <p:nvPr>
            <p:ph type="title"/>
          </p:nvPr>
        </p:nvSpPr>
        <p:spPr/>
        <p:txBody>
          <a:bodyPr/>
          <a:lstStyle/>
          <a:p>
            <a:r>
              <a:rPr lang="en-GB" b="1" dirty="0"/>
              <a:t>A framework for teaching music musically.</a:t>
            </a:r>
          </a:p>
        </p:txBody>
      </p:sp>
      <p:sp>
        <p:nvSpPr>
          <p:cNvPr id="3" name="Text Placeholder 2">
            <a:extLst>
              <a:ext uri="{FF2B5EF4-FFF2-40B4-BE49-F238E27FC236}">
                <a16:creationId xmlns:a16="http://schemas.microsoft.com/office/drawing/2014/main" id="{D5D7D3C1-B107-4A37-BE49-25EF5B1DDEB4}"/>
              </a:ext>
            </a:extLst>
          </p:cNvPr>
          <p:cNvSpPr>
            <a:spLocks noGrp="1"/>
          </p:cNvSpPr>
          <p:nvPr>
            <p:ph type="body" idx="1"/>
          </p:nvPr>
        </p:nvSpPr>
        <p:spPr/>
        <p:txBody>
          <a:bodyPr/>
          <a:lstStyle/>
          <a:p>
            <a:r>
              <a:rPr lang="en-GB" dirty="0"/>
              <a:t>The three principles of the  ‘good enough’ music teacher.</a:t>
            </a:r>
          </a:p>
        </p:txBody>
      </p:sp>
    </p:spTree>
    <p:extLst>
      <p:ext uri="{BB962C8B-B14F-4D97-AF65-F5344CB8AC3E}">
        <p14:creationId xmlns:p14="http://schemas.microsoft.com/office/powerpoint/2010/main" val="1748439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C7DAD-C53C-B1D5-70AB-89C8A527A48E}"/>
              </a:ext>
            </a:extLst>
          </p:cNvPr>
          <p:cNvSpPr>
            <a:spLocks noGrp="1"/>
          </p:cNvSpPr>
          <p:nvPr>
            <p:ph type="title"/>
          </p:nvPr>
        </p:nvSpPr>
        <p:spPr/>
        <p:txBody>
          <a:bodyPr/>
          <a:lstStyle/>
          <a:p>
            <a:r>
              <a:rPr lang="en-GB" dirty="0"/>
              <a:t>Session Aims</a:t>
            </a:r>
          </a:p>
        </p:txBody>
      </p:sp>
      <p:sp>
        <p:nvSpPr>
          <p:cNvPr id="3" name="Content Placeholder 2">
            <a:extLst>
              <a:ext uri="{FF2B5EF4-FFF2-40B4-BE49-F238E27FC236}">
                <a16:creationId xmlns:a16="http://schemas.microsoft.com/office/drawing/2014/main" id="{75426390-2939-ED53-DB98-D60AD3C06A85}"/>
              </a:ext>
            </a:extLst>
          </p:cNvPr>
          <p:cNvSpPr>
            <a:spLocks noGrp="1"/>
          </p:cNvSpPr>
          <p:nvPr>
            <p:ph idx="1"/>
          </p:nvPr>
        </p:nvSpPr>
        <p:spPr/>
        <p:txBody>
          <a:bodyPr>
            <a:normAutofit fontScale="92500" lnSpcReduction="10000"/>
          </a:bodyPr>
          <a:lstStyle/>
          <a:p>
            <a:pPr marL="0" indent="0">
              <a:buNone/>
            </a:pPr>
            <a:r>
              <a:rPr lang="en-GB" dirty="0"/>
              <a:t>To develop understanding of what it is to teach music musically, through:</a:t>
            </a:r>
          </a:p>
          <a:p>
            <a:r>
              <a:rPr lang="en-GB" dirty="0"/>
              <a:t>Discussing what we mean by ‘teaching music musically’; </a:t>
            </a:r>
            <a:r>
              <a:rPr lang="en-GB" dirty="0">
                <a:solidFill>
                  <a:srgbClr val="00B050"/>
                </a:solidFill>
              </a:rPr>
              <a:t>(LO1)</a:t>
            </a:r>
          </a:p>
          <a:p>
            <a:r>
              <a:rPr lang="en-GB" dirty="0"/>
              <a:t>Exploring ideas and concepts from a range of music educators about teaching music musically </a:t>
            </a:r>
            <a:r>
              <a:rPr lang="en-GB" dirty="0">
                <a:solidFill>
                  <a:srgbClr val="00B050"/>
                </a:solidFill>
              </a:rPr>
              <a:t>(LO2) </a:t>
            </a:r>
          </a:p>
          <a:p>
            <a:r>
              <a:rPr lang="en-GB" dirty="0"/>
              <a:t>Applying these ideas to our thinking about how we teach and support children’s </a:t>
            </a:r>
            <a:r>
              <a:rPr lang="en-GB" dirty="0">
                <a:solidFill>
                  <a:srgbClr val="C00000"/>
                </a:solidFill>
              </a:rPr>
              <a:t>musical</a:t>
            </a:r>
            <a:r>
              <a:rPr lang="en-GB" dirty="0"/>
              <a:t> learning. (</a:t>
            </a:r>
            <a:r>
              <a:rPr lang="en-GB" dirty="0">
                <a:solidFill>
                  <a:srgbClr val="00B050"/>
                </a:solidFill>
              </a:rPr>
              <a:t>LO1&amp;2 and portfolio</a:t>
            </a:r>
            <a:r>
              <a:rPr lang="en-GB" dirty="0"/>
              <a:t>)</a:t>
            </a:r>
          </a:p>
          <a:p>
            <a:r>
              <a:rPr lang="en-GB" dirty="0"/>
              <a:t>Exploring Swanwick’s three principles of a ‘good enough’ music teacher (Swanwick, 1999/2008) </a:t>
            </a:r>
            <a:r>
              <a:rPr lang="en-GB" dirty="0">
                <a:solidFill>
                  <a:srgbClr val="00B050"/>
                </a:solidFill>
              </a:rPr>
              <a:t>(All LOs)</a:t>
            </a:r>
          </a:p>
          <a:p>
            <a:pPr>
              <a:buFontTx/>
              <a:buChar char="-"/>
            </a:pPr>
            <a:endParaRPr lang="en-GB" dirty="0"/>
          </a:p>
        </p:txBody>
      </p:sp>
    </p:spTree>
    <p:extLst>
      <p:ext uri="{BB962C8B-B14F-4D97-AF65-F5344CB8AC3E}">
        <p14:creationId xmlns:p14="http://schemas.microsoft.com/office/powerpoint/2010/main" val="20375011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2C9D25-105B-5A94-0E5E-A876235B13BD}"/>
              </a:ext>
            </a:extLst>
          </p:cNvPr>
          <p:cNvSpPr txBox="1"/>
          <p:nvPr/>
        </p:nvSpPr>
        <p:spPr>
          <a:xfrm>
            <a:off x="464024" y="846161"/>
            <a:ext cx="11150221" cy="64633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Keith Swanwick (1999) suggests that to teach music musically music teachers must: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The ‘good enough’ music teacher. is governed by three principles:</a:t>
            </a:r>
          </a:p>
          <a:p>
            <a:pPr marL="571500" marR="0" lvl="0" indent="-571500" algn="l" defTabSz="914400" rtl="0" eaLnBrk="1" fontAlgn="auto" latinLnBrk="0" hangingPunct="1">
              <a:lnSpc>
                <a:spcPct val="100000"/>
              </a:lnSpc>
              <a:spcBef>
                <a:spcPts val="0"/>
              </a:spcBef>
              <a:spcAft>
                <a:spcPts val="0"/>
              </a:spcAft>
              <a:buClrTx/>
              <a:buSzTx/>
              <a:buFont typeface="+mj-lt"/>
              <a:buAutoNum type="romanUcPeriod"/>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Care for music as a form of human </a:t>
            </a:r>
            <a:r>
              <a:rPr kumimoji="0" lang="en-GB" sz="3600"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dialogue and communication.</a:t>
            </a:r>
          </a:p>
          <a:p>
            <a:pPr marL="571500" marR="0" lvl="0" indent="-571500" algn="l" defTabSz="914400" rtl="0" eaLnBrk="1" fontAlgn="auto" latinLnBrk="0" hangingPunct="1">
              <a:lnSpc>
                <a:spcPct val="100000"/>
              </a:lnSpc>
              <a:spcBef>
                <a:spcPts val="0"/>
              </a:spcBef>
              <a:spcAft>
                <a:spcPts val="0"/>
              </a:spcAft>
              <a:buClrTx/>
              <a:buSzTx/>
              <a:buFont typeface="+mj-lt"/>
              <a:buAutoNum type="romanUcPeriod"/>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Have care and respect for the </a:t>
            </a:r>
            <a:r>
              <a:rPr kumimoji="0" lang="en-GB" sz="3600" b="0" i="0" u="none" strike="noStrike" kern="1200" cap="none" spc="0" normalizeH="0" baseline="0" noProof="0" dirty="0">
                <a:ln>
                  <a:noFill/>
                </a:ln>
                <a:solidFill>
                  <a:srgbClr val="4472C4"/>
                </a:solidFill>
                <a:effectLst/>
                <a:uLnTx/>
                <a:uFillTx/>
                <a:latin typeface="Calibri" panose="020F0502020204030204"/>
                <a:ea typeface="+mn-ea"/>
                <a:cs typeface="+mn-cs"/>
              </a:rPr>
              <a:t>music-making and musical interests of children and young people.</a:t>
            </a:r>
          </a:p>
          <a:p>
            <a:pPr marL="571500" marR="0" lvl="0" indent="-571500" algn="l" defTabSz="914400" rtl="0" eaLnBrk="1" fontAlgn="auto" latinLnBrk="0" hangingPunct="1">
              <a:lnSpc>
                <a:spcPct val="100000"/>
              </a:lnSpc>
              <a:spcBef>
                <a:spcPts val="0"/>
              </a:spcBef>
              <a:spcAft>
                <a:spcPts val="0"/>
              </a:spcAft>
              <a:buClrTx/>
              <a:buSzTx/>
              <a:buFont typeface="+mj-lt"/>
              <a:buAutoNum type="romanUcPeriod"/>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Prioritise </a:t>
            </a:r>
            <a:r>
              <a:rPr kumimoji="0" lang="en-GB" sz="3600" b="0" i="0" u="none" strike="noStrike" kern="1200" cap="none" spc="0" normalizeH="0" baseline="0" noProof="0" dirty="0">
                <a:ln>
                  <a:noFill/>
                </a:ln>
                <a:solidFill>
                  <a:srgbClr val="4472C4"/>
                </a:solidFill>
                <a:effectLst/>
                <a:uLnTx/>
                <a:uFillTx/>
                <a:latin typeface="Calibri" panose="020F0502020204030204"/>
                <a:ea typeface="+mn-ea"/>
                <a:cs typeface="+mn-cs"/>
              </a:rPr>
              <a:t>musical fluency</a:t>
            </a: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4815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6B9F424-904C-4655-8685-BC2FE4FACA33}"/>
              </a:ext>
            </a:extLst>
          </p:cNvPr>
          <p:cNvSpPr>
            <a:spLocks noGrp="1"/>
          </p:cNvSpPr>
          <p:nvPr>
            <p:ph type="title"/>
          </p:nvPr>
        </p:nvSpPr>
        <p:spPr>
          <a:xfrm>
            <a:off x="479394" y="1070800"/>
            <a:ext cx="3939688" cy="5583126"/>
          </a:xfrm>
        </p:spPr>
        <p:txBody>
          <a:bodyPr>
            <a:normAutofit/>
          </a:bodyPr>
          <a:lstStyle/>
          <a:p>
            <a:pPr algn="r"/>
            <a:r>
              <a:rPr lang="en-GB"/>
              <a:t>Music as discourse and Communication</a:t>
            </a:r>
          </a:p>
        </p:txBody>
      </p:sp>
      <p:cxnSp>
        <p:nvCxnSpPr>
          <p:cNvPr id="20" name="Straight Connector 19">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14" name="Content Placeholder 2">
            <a:extLst>
              <a:ext uri="{FF2B5EF4-FFF2-40B4-BE49-F238E27FC236}">
                <a16:creationId xmlns:a16="http://schemas.microsoft.com/office/drawing/2014/main" id="{54451291-047D-01C8-9479-BA87F4118D8B}"/>
              </a:ext>
            </a:extLst>
          </p:cNvPr>
          <p:cNvGraphicFramePr>
            <a:graphicFrameLocks noGrp="1"/>
          </p:cNvGraphicFramePr>
          <p:nvPr>
            <p:ph idx="1"/>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92544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C1AAABE-C6D5-4613-B370-EFE67574A62C}"/>
              </a:ext>
            </a:extLst>
          </p:cNvPr>
          <p:cNvSpPr>
            <a:spLocks noGrp="1"/>
          </p:cNvSpPr>
          <p:nvPr>
            <p:ph type="title"/>
          </p:nvPr>
        </p:nvSpPr>
        <p:spPr>
          <a:xfrm>
            <a:off x="1188069" y="381935"/>
            <a:ext cx="4008583" cy="5974414"/>
          </a:xfrm>
        </p:spPr>
        <p:txBody>
          <a:bodyPr anchor="ctr">
            <a:normAutofit/>
          </a:bodyPr>
          <a:lstStyle/>
          <a:p>
            <a:r>
              <a:rPr lang="en-GB" dirty="0">
                <a:solidFill>
                  <a:srgbClr val="FFFFFF"/>
                </a:solidFill>
              </a:rPr>
              <a:t>Principle 1: Care for Music as Dialogue and Communication. </a:t>
            </a:r>
          </a:p>
        </p:txBody>
      </p:sp>
      <p:grpSp>
        <p:nvGrpSpPr>
          <p:cNvPr id="34" name="Group 33">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3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 name="Content Placeholder 2">
            <a:extLst>
              <a:ext uri="{FF2B5EF4-FFF2-40B4-BE49-F238E27FC236}">
                <a16:creationId xmlns:a16="http://schemas.microsoft.com/office/drawing/2014/main" id="{59B07830-A8DC-45BF-8A1F-9BC73007E287}"/>
              </a:ext>
            </a:extLst>
          </p:cNvPr>
          <p:cNvSpPr>
            <a:spLocks noGrp="1"/>
          </p:cNvSpPr>
          <p:nvPr>
            <p:ph idx="1"/>
          </p:nvPr>
        </p:nvSpPr>
        <p:spPr>
          <a:xfrm>
            <a:off x="6297233" y="518400"/>
            <a:ext cx="4771607" cy="5837949"/>
          </a:xfrm>
        </p:spPr>
        <p:txBody>
          <a:bodyPr anchor="ctr">
            <a:normAutofit/>
          </a:bodyPr>
          <a:lstStyle/>
          <a:p>
            <a:pPr marL="0" indent="0">
              <a:buNone/>
            </a:pPr>
            <a:r>
              <a:rPr lang="en-GB" sz="2000">
                <a:solidFill>
                  <a:schemeClr val="tx1">
                    <a:alpha val="80000"/>
                  </a:schemeClr>
                </a:solidFill>
              </a:rPr>
              <a:t>‘One aim of the music teacher is to bring music from the background into the foreground of awareness. Whenever music sounds, whoever makes it and however simple and complex the resources may be, the musical teacher is receptive and alert, is really listening and expects students to do the same’ (Swanwick, 1999: 44)</a:t>
            </a:r>
          </a:p>
          <a:p>
            <a:pPr marL="0" indent="0">
              <a:buNone/>
            </a:pPr>
            <a:endParaRPr lang="en-GB" sz="2000">
              <a:solidFill>
                <a:schemeClr val="tx1">
                  <a:alpha val="80000"/>
                </a:schemeClr>
              </a:solidFill>
            </a:endParaRPr>
          </a:p>
          <a:p>
            <a:pPr marL="0" indent="0">
              <a:buNone/>
            </a:pPr>
            <a:endParaRPr lang="en-GB" sz="2000">
              <a:solidFill>
                <a:schemeClr val="tx1">
                  <a:alpha val="80000"/>
                </a:schemeClr>
              </a:solidFill>
            </a:endParaRPr>
          </a:p>
        </p:txBody>
      </p:sp>
      <p:cxnSp>
        <p:nvCxnSpPr>
          <p:cNvPr id="39" name="Straight Connector 38">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30952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76C56-FDA5-436A-BE1C-B44CF43FCA1A}"/>
              </a:ext>
            </a:extLst>
          </p:cNvPr>
          <p:cNvSpPr>
            <a:spLocks noGrp="1"/>
          </p:cNvSpPr>
          <p:nvPr>
            <p:ph type="title"/>
          </p:nvPr>
        </p:nvSpPr>
        <p:spPr/>
        <p:txBody>
          <a:bodyPr/>
          <a:lstStyle/>
          <a:p>
            <a:r>
              <a:rPr lang="en-GB" dirty="0"/>
              <a:t>Working as an effective, musical, ‘good enough’ music teacher. </a:t>
            </a:r>
          </a:p>
        </p:txBody>
      </p:sp>
      <p:sp>
        <p:nvSpPr>
          <p:cNvPr id="3" name="Content Placeholder 2">
            <a:extLst>
              <a:ext uri="{FF2B5EF4-FFF2-40B4-BE49-F238E27FC236}">
                <a16:creationId xmlns:a16="http://schemas.microsoft.com/office/drawing/2014/main" id="{EC20A12E-0BA0-470C-A948-AB67BE41F7B1}"/>
              </a:ext>
            </a:extLst>
          </p:cNvPr>
          <p:cNvSpPr>
            <a:spLocks noGrp="1"/>
          </p:cNvSpPr>
          <p:nvPr>
            <p:ph idx="1"/>
          </p:nvPr>
        </p:nvSpPr>
        <p:spPr/>
        <p:txBody>
          <a:bodyPr/>
          <a:lstStyle/>
          <a:p>
            <a:pPr marL="0" indent="0">
              <a:buNone/>
            </a:pPr>
            <a:endParaRPr lang="en-GB" dirty="0"/>
          </a:p>
          <a:p>
            <a:pPr marL="0" indent="0">
              <a:buNone/>
            </a:pPr>
            <a:r>
              <a:rPr lang="en-GB" dirty="0"/>
              <a:t>‘To watch an effective music teacher at work (rather than a ‘trainer’ or ‘instructor’) is to observe this strong sense of musical intention linked to educational purposes: skills are used for musical ends, factual knowledge informs musical understanding.</a:t>
            </a:r>
          </a:p>
          <a:p>
            <a:pPr marL="0" indent="0">
              <a:buNone/>
            </a:pPr>
            <a:r>
              <a:rPr lang="en-GB" dirty="0"/>
              <a:t>Music history etc…are only seen through the doors and windows of </a:t>
            </a:r>
            <a:r>
              <a:rPr lang="en-GB" i="1" dirty="0"/>
              <a:t>particular musical encounters</a:t>
            </a:r>
            <a:r>
              <a:rPr lang="en-GB" dirty="0"/>
              <a:t>. For it is only in these encounters that the possibilities exist to transfer tones into tunes, tunes into forms and forms into significant life events (Swanwick, 1999: 45)</a:t>
            </a:r>
          </a:p>
          <a:p>
            <a:pPr marL="0" indent="0">
              <a:buNone/>
            </a:pPr>
            <a:endParaRPr lang="en-GB" dirty="0"/>
          </a:p>
        </p:txBody>
      </p:sp>
    </p:spTree>
    <p:extLst>
      <p:ext uri="{BB962C8B-B14F-4D97-AF65-F5344CB8AC3E}">
        <p14:creationId xmlns:p14="http://schemas.microsoft.com/office/powerpoint/2010/main" val="25045150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DBAA49B-465F-4387-9E52-8E9E49BCE506}"/>
              </a:ext>
            </a:extLst>
          </p:cNvPr>
          <p:cNvSpPr>
            <a:spLocks noGrp="1"/>
          </p:cNvSpPr>
          <p:nvPr>
            <p:ph type="title"/>
          </p:nvPr>
        </p:nvSpPr>
        <p:spPr>
          <a:xfrm>
            <a:off x="1188069" y="381935"/>
            <a:ext cx="4008583" cy="5974414"/>
          </a:xfrm>
        </p:spPr>
        <p:txBody>
          <a:bodyPr anchor="ctr">
            <a:normAutofit/>
          </a:bodyPr>
          <a:lstStyle/>
          <a:p>
            <a:r>
              <a:rPr lang="en-GB" sz="6200" dirty="0">
                <a:solidFill>
                  <a:srgbClr val="FFFFFF"/>
                </a:solidFill>
              </a:rPr>
              <a:t>Principle 2: Care for the musical making and interests of children. </a:t>
            </a:r>
          </a:p>
        </p:txBody>
      </p:sp>
      <p:grpSp>
        <p:nvGrpSpPr>
          <p:cNvPr id="30" name="Group 29">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31"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 name="Content Placeholder 2">
            <a:extLst>
              <a:ext uri="{FF2B5EF4-FFF2-40B4-BE49-F238E27FC236}">
                <a16:creationId xmlns:a16="http://schemas.microsoft.com/office/drawing/2014/main" id="{5FB30174-33A9-41C5-9D75-E078A5BB9813}"/>
              </a:ext>
            </a:extLst>
          </p:cNvPr>
          <p:cNvSpPr>
            <a:spLocks noGrp="1"/>
          </p:cNvSpPr>
          <p:nvPr>
            <p:ph idx="1"/>
          </p:nvPr>
        </p:nvSpPr>
        <p:spPr>
          <a:xfrm>
            <a:off x="6297233" y="518400"/>
            <a:ext cx="4771607" cy="5837949"/>
          </a:xfrm>
        </p:spPr>
        <p:txBody>
          <a:bodyPr anchor="ctr">
            <a:normAutofit/>
          </a:bodyPr>
          <a:lstStyle/>
          <a:p>
            <a:pPr marL="0" indent="0">
              <a:buNone/>
            </a:pPr>
            <a:endParaRPr lang="en-GB" sz="2000" dirty="0">
              <a:solidFill>
                <a:schemeClr val="tx1">
                  <a:alpha val="80000"/>
                </a:schemeClr>
              </a:solidFill>
            </a:endParaRPr>
          </a:p>
          <a:p>
            <a:pPr marL="0" indent="0">
              <a:buNone/>
            </a:pPr>
            <a:r>
              <a:rPr lang="en-GB" sz="2000" dirty="0">
                <a:solidFill>
                  <a:schemeClr val="tx1">
                    <a:alpha val="80000"/>
                  </a:schemeClr>
                </a:solidFill>
              </a:rPr>
              <a:t>‘Each student brings a realm of music understanding into [schools]. We do not introduce them to music, they are well acquainted with it, though they may not have subjected to the various forms of analysis that we may feel are important for their development’ (Swanwick, 1999: 53) </a:t>
            </a:r>
          </a:p>
          <a:p>
            <a:pPr marL="0" indent="0">
              <a:buNone/>
            </a:pPr>
            <a:r>
              <a:rPr lang="en-GB" sz="2000" dirty="0">
                <a:solidFill>
                  <a:schemeClr val="tx1">
                    <a:alpha val="80000"/>
                  </a:schemeClr>
                </a:solidFill>
              </a:rPr>
              <a:t>Almost all young people care for music .... It is important to them. This generates a spontaneous and self-motivating desire to learn music. </a:t>
            </a:r>
          </a:p>
          <a:p>
            <a:pPr marL="0" indent="0">
              <a:buNone/>
            </a:pPr>
            <a:r>
              <a:rPr lang="en-GB" sz="2000" dirty="0">
                <a:solidFill>
                  <a:schemeClr val="tx1">
                    <a:alpha val="80000"/>
                  </a:schemeClr>
                </a:solidFill>
              </a:rPr>
              <a:t>This can be nurtured and built on by teachers through…</a:t>
            </a:r>
          </a:p>
        </p:txBody>
      </p:sp>
      <p:cxnSp>
        <p:nvCxnSpPr>
          <p:cNvPr id="35" name="Straight Connector 34">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5334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934688D-F2AD-406B-88D9-957118436634}"/>
              </a:ext>
            </a:extLst>
          </p:cNvPr>
          <p:cNvSpPr>
            <a:spLocks noGrp="1"/>
          </p:cNvSpPr>
          <p:nvPr>
            <p:ph type="title"/>
          </p:nvPr>
        </p:nvSpPr>
        <p:spPr>
          <a:xfrm>
            <a:off x="838200" y="963877"/>
            <a:ext cx="3494362" cy="4930246"/>
          </a:xfrm>
        </p:spPr>
        <p:txBody>
          <a:bodyPr>
            <a:normAutofit/>
          </a:bodyPr>
          <a:lstStyle/>
          <a:p>
            <a:pPr algn="r"/>
            <a:r>
              <a:rPr lang="en-GB" dirty="0">
                <a:solidFill>
                  <a:schemeClr val="accent1"/>
                </a:solidFill>
              </a:rPr>
              <a:t>Curiosity </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31E4282-A901-41BE-A7E9-3723882D28B2}"/>
              </a:ext>
            </a:extLst>
          </p:cNvPr>
          <p:cNvSpPr>
            <a:spLocks noGrp="1"/>
          </p:cNvSpPr>
          <p:nvPr>
            <p:ph idx="1"/>
          </p:nvPr>
        </p:nvSpPr>
        <p:spPr>
          <a:xfrm>
            <a:off x="4976031" y="963877"/>
            <a:ext cx="6377769" cy="4930246"/>
          </a:xfrm>
        </p:spPr>
        <p:txBody>
          <a:bodyPr anchor="ctr">
            <a:normAutofit/>
          </a:bodyPr>
          <a:lstStyle/>
          <a:p>
            <a:pPr>
              <a:buFontTx/>
              <a:buChar char="-"/>
            </a:pPr>
            <a:endParaRPr lang="en-GB" sz="2400" dirty="0"/>
          </a:p>
          <a:p>
            <a:pPr>
              <a:buFontTx/>
              <a:buChar char="-"/>
            </a:pPr>
            <a:r>
              <a:rPr lang="en-GB" sz="2400" dirty="0"/>
              <a:t>Introducing them to music which stimulates their interest and telling them about it.</a:t>
            </a:r>
          </a:p>
          <a:p>
            <a:pPr>
              <a:buFontTx/>
              <a:buChar char="-"/>
            </a:pPr>
            <a:r>
              <a:rPr lang="en-GB" sz="2400" dirty="0"/>
              <a:t>Give them space to make musical explorations. </a:t>
            </a:r>
          </a:p>
          <a:p>
            <a:pPr>
              <a:buFontTx/>
              <a:buChar char="-"/>
            </a:pPr>
            <a:r>
              <a:rPr lang="en-GB" sz="2400" dirty="0"/>
              <a:t>Inviting them to ‘get messy’ with the musical materials</a:t>
            </a:r>
          </a:p>
        </p:txBody>
      </p:sp>
      <p:sp>
        <p:nvSpPr>
          <p:cNvPr id="4" name="TextBox 3">
            <a:extLst>
              <a:ext uri="{FF2B5EF4-FFF2-40B4-BE49-F238E27FC236}">
                <a16:creationId xmlns:a16="http://schemas.microsoft.com/office/drawing/2014/main" id="{77D22EEB-FA6B-35A9-93ED-981F949D8A10}"/>
              </a:ext>
            </a:extLst>
          </p:cNvPr>
          <p:cNvSpPr txBox="1"/>
          <p:nvPr/>
        </p:nvSpPr>
        <p:spPr>
          <a:xfrm>
            <a:off x="4332562" y="5581816"/>
            <a:ext cx="671974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Calibri" panose="020F0502020204030204"/>
                <a:ea typeface="+mn-ea"/>
                <a:cs typeface="+mn-cs"/>
              </a:rPr>
              <a:t>Thinking point: Are pupils in your lesson interested and curious about the music they are working with and have been introduced to?</a:t>
            </a:r>
          </a:p>
        </p:txBody>
      </p:sp>
    </p:spTree>
    <p:extLst>
      <p:ext uri="{BB962C8B-B14F-4D97-AF65-F5344CB8AC3E}">
        <p14:creationId xmlns:p14="http://schemas.microsoft.com/office/powerpoint/2010/main" val="952680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D595FC4-F057-495F-A358-DC3AB1FDB077}"/>
              </a:ext>
            </a:extLst>
          </p:cNvPr>
          <p:cNvSpPr>
            <a:spLocks noGrp="1"/>
          </p:cNvSpPr>
          <p:nvPr>
            <p:ph type="title"/>
          </p:nvPr>
        </p:nvSpPr>
        <p:spPr>
          <a:xfrm>
            <a:off x="838200" y="963877"/>
            <a:ext cx="3494362" cy="4930246"/>
          </a:xfrm>
        </p:spPr>
        <p:txBody>
          <a:bodyPr>
            <a:normAutofit/>
          </a:bodyPr>
          <a:lstStyle/>
          <a:p>
            <a:pPr algn="r"/>
            <a:r>
              <a:rPr lang="en-GB">
                <a:solidFill>
                  <a:schemeClr val="accent1"/>
                </a:solidFill>
              </a:rPr>
              <a:t>Competence</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9ECAA2D-1B3F-4A5F-B980-00947FB9113A}"/>
              </a:ext>
            </a:extLst>
          </p:cNvPr>
          <p:cNvSpPr>
            <a:spLocks noGrp="1"/>
          </p:cNvSpPr>
          <p:nvPr>
            <p:ph idx="1"/>
          </p:nvPr>
        </p:nvSpPr>
        <p:spPr>
          <a:xfrm>
            <a:off x="4976031" y="963877"/>
            <a:ext cx="6377769" cy="4930246"/>
          </a:xfrm>
        </p:spPr>
        <p:txBody>
          <a:bodyPr anchor="ctr">
            <a:normAutofit/>
          </a:bodyPr>
          <a:lstStyle/>
          <a:p>
            <a:endParaRPr lang="en-GB" sz="2000" dirty="0"/>
          </a:p>
          <a:p>
            <a:pPr>
              <a:buFontTx/>
              <a:buChar char="-"/>
            </a:pPr>
            <a:r>
              <a:rPr lang="en-GB" sz="2000" dirty="0"/>
              <a:t>Competence is not achieved through ad-hoc musical activity but through planned musical encounters </a:t>
            </a:r>
          </a:p>
          <a:p>
            <a:pPr>
              <a:buFontTx/>
              <a:buChar char="-"/>
            </a:pPr>
            <a:r>
              <a:rPr lang="en-GB" sz="2000" dirty="0"/>
              <a:t>Competence is different in different musical settings -individual and group- and in different musical traditions. </a:t>
            </a:r>
          </a:p>
          <a:p>
            <a:pPr>
              <a:buFontTx/>
              <a:buChar char="-"/>
            </a:pPr>
            <a:r>
              <a:rPr lang="en-GB" sz="2000" dirty="0"/>
              <a:t>Knowing how to work together with others is a competence.</a:t>
            </a:r>
            <a:endParaRPr lang="en-GB" sz="2000" dirty="0">
              <a:solidFill>
                <a:srgbClr val="FF0000"/>
              </a:solidFill>
            </a:endParaRPr>
          </a:p>
          <a:p>
            <a:pPr>
              <a:buFontTx/>
              <a:buChar char="-"/>
            </a:pPr>
            <a:r>
              <a:rPr lang="en-GB" sz="2000" dirty="0"/>
              <a:t>Competence is linked to curiosity in making of musical decisions: can pupils make appropriate musical decisions within the musical tradition.</a:t>
            </a:r>
          </a:p>
        </p:txBody>
      </p:sp>
    </p:spTree>
    <p:extLst>
      <p:ext uri="{BB962C8B-B14F-4D97-AF65-F5344CB8AC3E}">
        <p14:creationId xmlns:p14="http://schemas.microsoft.com/office/powerpoint/2010/main" val="18729418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A6813D9-075E-43E9-A24B-EE3F0D0240EE}"/>
              </a:ext>
            </a:extLst>
          </p:cNvPr>
          <p:cNvSpPr>
            <a:spLocks noGrp="1"/>
          </p:cNvSpPr>
          <p:nvPr>
            <p:ph type="title"/>
          </p:nvPr>
        </p:nvSpPr>
        <p:spPr>
          <a:xfrm>
            <a:off x="838200" y="963877"/>
            <a:ext cx="3494362" cy="4930246"/>
          </a:xfrm>
        </p:spPr>
        <p:txBody>
          <a:bodyPr>
            <a:normAutofit/>
          </a:bodyPr>
          <a:lstStyle/>
          <a:p>
            <a:pPr algn="r"/>
            <a:r>
              <a:rPr lang="en-GB" dirty="0">
                <a:solidFill>
                  <a:schemeClr val="accent1"/>
                </a:solidFill>
              </a:rPr>
              <a:t>Emulating (Musical role models). </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4F398A2-84BB-42D3-BAD9-28F0D06F3844}"/>
              </a:ext>
            </a:extLst>
          </p:cNvPr>
          <p:cNvSpPr>
            <a:spLocks noGrp="1"/>
          </p:cNvSpPr>
          <p:nvPr>
            <p:ph idx="1"/>
          </p:nvPr>
        </p:nvSpPr>
        <p:spPr>
          <a:xfrm>
            <a:off x="4976031" y="963877"/>
            <a:ext cx="6377769" cy="4930246"/>
          </a:xfrm>
        </p:spPr>
        <p:txBody>
          <a:bodyPr anchor="ctr">
            <a:normAutofit/>
          </a:bodyPr>
          <a:lstStyle/>
          <a:p>
            <a:pPr>
              <a:buFontTx/>
              <a:buChar char="-"/>
            </a:pPr>
            <a:r>
              <a:rPr lang="en-GB" sz="2000" dirty="0"/>
              <a:t>Musical Role models that instigated musical interest and become part of a musical identity</a:t>
            </a:r>
          </a:p>
          <a:p>
            <a:pPr>
              <a:buFontTx/>
              <a:buChar char="-"/>
            </a:pPr>
            <a:r>
              <a:rPr lang="en-GB" sz="2000" dirty="0"/>
              <a:t>The teacher as a musical role model:</a:t>
            </a:r>
          </a:p>
          <a:p>
            <a:pPr marL="0" indent="0">
              <a:buNone/>
            </a:pPr>
            <a:r>
              <a:rPr lang="en-GB" sz="2000" dirty="0"/>
              <a:t>	Does the teacher model </a:t>
            </a:r>
            <a:r>
              <a:rPr lang="en-GB" sz="2000" dirty="0">
                <a:solidFill>
                  <a:srgbClr val="FF0000"/>
                </a:solidFill>
              </a:rPr>
              <a:t>Being Musical </a:t>
            </a:r>
            <a:r>
              <a:rPr lang="en-GB" sz="2000" dirty="0"/>
              <a:t>and </a:t>
            </a:r>
            <a:r>
              <a:rPr lang="en-GB" sz="2000" dirty="0">
                <a:solidFill>
                  <a:srgbClr val="FF0000"/>
                </a:solidFill>
              </a:rPr>
              <a:t>Acting 	Musically? 		</a:t>
            </a:r>
          </a:p>
          <a:p>
            <a:pPr marL="0" indent="0">
              <a:buNone/>
            </a:pPr>
            <a:r>
              <a:rPr lang="en-GB" sz="2000" dirty="0"/>
              <a:t>	Does the teacher use their own musical skills in a 	musical way?</a:t>
            </a:r>
          </a:p>
          <a:p>
            <a:pPr>
              <a:buFontTx/>
              <a:buChar char="-"/>
            </a:pPr>
            <a:r>
              <a:rPr lang="en-GB" sz="2000" dirty="0"/>
              <a:t>Do pupils listen to good performances/compositions/improvisations?</a:t>
            </a:r>
          </a:p>
          <a:p>
            <a:pPr>
              <a:buFontTx/>
              <a:buChar char="-"/>
            </a:pPr>
            <a:r>
              <a:rPr lang="en-GB" sz="2000" dirty="0"/>
              <a:t>Does the teacher teach in ways that go beyond the routinized?</a:t>
            </a:r>
          </a:p>
          <a:p>
            <a:pPr>
              <a:buFontTx/>
              <a:buChar char="-"/>
            </a:pPr>
            <a:r>
              <a:rPr lang="en-GB" sz="2000" dirty="0"/>
              <a:t>Do/can the pupils use each other as musical role models? </a:t>
            </a:r>
          </a:p>
        </p:txBody>
      </p:sp>
    </p:spTree>
    <p:extLst>
      <p:ext uri="{BB962C8B-B14F-4D97-AF65-F5344CB8AC3E}">
        <p14:creationId xmlns:p14="http://schemas.microsoft.com/office/powerpoint/2010/main" val="24634392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3E4036-83B4-BBFB-5679-2370359281FB}"/>
            </a:ext>
          </a:extLst>
        </p:cNvPr>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3347DB4C-C167-FC05-EF5E-4638A35EC6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AD6CB5E2-D9FF-D1FC-FDB2-CCECBE435D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011D342-E6EC-E8D3-CB0D-5CC9DABEBBD1}"/>
              </a:ext>
            </a:extLst>
          </p:cNvPr>
          <p:cNvSpPr>
            <a:spLocks noGrp="1"/>
          </p:cNvSpPr>
          <p:nvPr>
            <p:ph type="title"/>
          </p:nvPr>
        </p:nvSpPr>
        <p:spPr>
          <a:xfrm>
            <a:off x="1188069" y="381935"/>
            <a:ext cx="4008583" cy="5974414"/>
          </a:xfrm>
        </p:spPr>
        <p:txBody>
          <a:bodyPr anchor="ctr">
            <a:normAutofit/>
          </a:bodyPr>
          <a:lstStyle/>
          <a:p>
            <a:r>
              <a:rPr lang="en-GB" sz="6600" dirty="0">
                <a:solidFill>
                  <a:srgbClr val="FFFFFF"/>
                </a:solidFill>
              </a:rPr>
              <a:t>Principle 3: Fluency First and Last</a:t>
            </a:r>
            <a:endParaRPr lang="en-GB" sz="6200" dirty="0">
              <a:solidFill>
                <a:srgbClr val="FFFFFF"/>
              </a:solidFill>
            </a:endParaRPr>
          </a:p>
        </p:txBody>
      </p:sp>
      <p:grpSp>
        <p:nvGrpSpPr>
          <p:cNvPr id="30" name="Group 29">
            <a:extLst>
              <a:ext uri="{FF2B5EF4-FFF2-40B4-BE49-F238E27FC236}">
                <a16:creationId xmlns:a16="http://schemas.microsoft.com/office/drawing/2014/main" id="{4B4BA17A-5293-6732-13E5-768154A007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31" name="Graphic 11">
              <a:extLst>
                <a:ext uri="{FF2B5EF4-FFF2-40B4-BE49-F238E27FC236}">
                  <a16:creationId xmlns:a16="http://schemas.microsoft.com/office/drawing/2014/main" id="{320952AB-4924-4F3D-E306-8AE20CE1B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Graphic 10">
              <a:extLst>
                <a:ext uri="{FF2B5EF4-FFF2-40B4-BE49-F238E27FC236}">
                  <a16:creationId xmlns:a16="http://schemas.microsoft.com/office/drawing/2014/main" id="{3C8D893A-76DA-7FD6-6CFB-E4113106D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Graphic 12">
              <a:extLst>
                <a:ext uri="{FF2B5EF4-FFF2-40B4-BE49-F238E27FC236}">
                  <a16:creationId xmlns:a16="http://schemas.microsoft.com/office/drawing/2014/main" id="{54692BA1-E200-16CA-8158-709841E117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 name="Content Placeholder 2">
            <a:extLst>
              <a:ext uri="{FF2B5EF4-FFF2-40B4-BE49-F238E27FC236}">
                <a16:creationId xmlns:a16="http://schemas.microsoft.com/office/drawing/2014/main" id="{132B813E-68A8-ADF3-030A-AB11DB055859}"/>
              </a:ext>
            </a:extLst>
          </p:cNvPr>
          <p:cNvSpPr>
            <a:spLocks noGrp="1"/>
          </p:cNvSpPr>
          <p:nvPr>
            <p:ph idx="1"/>
          </p:nvPr>
        </p:nvSpPr>
        <p:spPr>
          <a:xfrm>
            <a:off x="6297233" y="518400"/>
            <a:ext cx="4771607" cy="5837949"/>
          </a:xfrm>
        </p:spPr>
        <p:txBody>
          <a:bodyPr anchor="ctr">
            <a:normAutofit/>
          </a:bodyPr>
          <a:lstStyle/>
          <a:p>
            <a:pPr marL="0" indent="0">
              <a:buNone/>
            </a:pPr>
            <a:endParaRPr lang="en-GB" sz="2000" dirty="0">
              <a:solidFill>
                <a:schemeClr val="tx1">
                  <a:alpha val="80000"/>
                </a:schemeClr>
              </a:solidFill>
            </a:endParaRPr>
          </a:p>
          <a:p>
            <a:pPr>
              <a:buFontTx/>
              <a:buChar char="-"/>
            </a:pPr>
            <a:r>
              <a:rPr lang="en-GB" sz="2000" dirty="0">
                <a:solidFill>
                  <a:schemeClr val="tx1">
                    <a:alpha val="80000"/>
                  </a:schemeClr>
                </a:solidFill>
              </a:rPr>
              <a:t>‘</a:t>
            </a:r>
            <a:r>
              <a:rPr lang="en-GB" sz="2000" dirty="0"/>
              <a:t>Musical lessons are musical encounters which develop pupils’ </a:t>
            </a:r>
            <a:r>
              <a:rPr lang="en-GB" sz="2000" i="1" dirty="0"/>
              <a:t>musical fluency as performers, composers, listeners.</a:t>
            </a:r>
            <a:endParaRPr lang="en-GB" sz="2000" dirty="0"/>
          </a:p>
          <a:p>
            <a:pPr>
              <a:buFontTx/>
              <a:buChar char="-"/>
            </a:pPr>
            <a:r>
              <a:rPr lang="en-GB" sz="2000" dirty="0"/>
              <a:t>The development of the ‘ear’ is crucial to developing musically</a:t>
            </a:r>
          </a:p>
          <a:p>
            <a:pPr>
              <a:buFontTx/>
              <a:buChar char="-"/>
            </a:pPr>
            <a:r>
              <a:rPr lang="en-GB" sz="2000" dirty="0"/>
              <a:t>Musical fluency takes place over musical literacy (which is not to say that children should not work with notations).</a:t>
            </a:r>
          </a:p>
        </p:txBody>
      </p:sp>
      <p:cxnSp>
        <p:nvCxnSpPr>
          <p:cNvPr id="35" name="Straight Connector 34">
            <a:extLst>
              <a:ext uri="{FF2B5EF4-FFF2-40B4-BE49-F238E27FC236}">
                <a16:creationId xmlns:a16="http://schemas.microsoft.com/office/drawing/2014/main" id="{3CA2C507-2DBE-C39C-A477-D5CC0739F0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28265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99C6514-BCB4-442A-931E-3747B3FF1A1B}"/>
              </a:ext>
            </a:extLst>
          </p:cNvPr>
          <p:cNvSpPr>
            <a:spLocks noGrp="1"/>
          </p:cNvSpPr>
          <p:nvPr>
            <p:ph type="title"/>
          </p:nvPr>
        </p:nvSpPr>
        <p:spPr>
          <a:xfrm>
            <a:off x="863029" y="1012004"/>
            <a:ext cx="3416158" cy="4795408"/>
          </a:xfrm>
        </p:spPr>
        <p:txBody>
          <a:bodyPr>
            <a:normAutofit/>
          </a:bodyPr>
          <a:lstStyle/>
          <a:p>
            <a:r>
              <a:rPr lang="en-GB" dirty="0">
                <a:solidFill>
                  <a:srgbClr val="FFFFFF"/>
                </a:solidFill>
              </a:rPr>
              <a:t>Implications of Principle 2 for Lesson Planning – an integrated approach</a:t>
            </a:r>
          </a:p>
        </p:txBody>
      </p:sp>
      <p:graphicFrame>
        <p:nvGraphicFramePr>
          <p:cNvPr id="5" name="Content Placeholder 2">
            <a:extLst>
              <a:ext uri="{FF2B5EF4-FFF2-40B4-BE49-F238E27FC236}">
                <a16:creationId xmlns:a16="http://schemas.microsoft.com/office/drawing/2014/main" id="{8FAFB3FA-CE2E-42D3-AEEE-4DC8DE3CE649}"/>
              </a:ext>
            </a:extLst>
          </p:cNvPr>
          <p:cNvGraphicFramePr>
            <a:graphicFrameLocks noGrp="1"/>
          </p:cNvGraphicFramePr>
          <p:nvPr>
            <p:ph idx="1"/>
            <p:extLst>
              <p:ext uri="{D42A27DB-BD31-4B8C-83A1-F6EECF244321}">
                <p14:modId xmlns:p14="http://schemas.microsoft.com/office/powerpoint/2010/main" val="2046865537"/>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4256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1046" name="Group 1045">
            <a:extLst>
              <a:ext uri="{FF2B5EF4-FFF2-40B4-BE49-F238E27FC236}">
                <a16:creationId xmlns:a16="http://schemas.microsoft.com/office/drawing/2014/main" id="{DFB5D1BB-0703-437B-BD1E-1D07F8A273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047" name="Picture 1046">
              <a:extLst>
                <a:ext uri="{FF2B5EF4-FFF2-40B4-BE49-F238E27FC236}">
                  <a16:creationId xmlns:a16="http://schemas.microsoft.com/office/drawing/2014/main" id="{3886586B-3F0F-4593-B272-AE75AD0F092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48" name="Rectangle 1047">
              <a:extLst>
                <a:ext uri="{FF2B5EF4-FFF2-40B4-BE49-F238E27FC236}">
                  <a16:creationId xmlns:a16="http://schemas.microsoft.com/office/drawing/2014/main" id="{020DEB59-BF94-41B5-8F16-8B10442EE0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49" name="Picture 1048">
              <a:extLst>
                <a:ext uri="{FF2B5EF4-FFF2-40B4-BE49-F238E27FC236}">
                  <a16:creationId xmlns:a16="http://schemas.microsoft.com/office/drawing/2014/main" id="{9A3BEF6F-FC03-43B1-8D1B-8DA3A360DBF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050" name="Picture 1049">
              <a:extLst>
                <a:ext uri="{FF2B5EF4-FFF2-40B4-BE49-F238E27FC236}">
                  <a16:creationId xmlns:a16="http://schemas.microsoft.com/office/drawing/2014/main" id="{0F49BA32-A501-4C79-9A72-92587AB9EE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1052" name="Straight Connector 1051">
            <a:extLst>
              <a:ext uri="{FF2B5EF4-FFF2-40B4-BE49-F238E27FC236}">
                <a16:creationId xmlns:a16="http://schemas.microsoft.com/office/drawing/2014/main" id="{883F92AF-2403-4558-B1D7-72130A1E4B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1054" name="Rectangle 1053">
            <a:extLst>
              <a:ext uri="{FF2B5EF4-FFF2-40B4-BE49-F238E27FC236}">
                <a16:creationId xmlns:a16="http://schemas.microsoft.com/office/drawing/2014/main" id="{22AC0F86-9A78-4E84-A4B4-ADB8B2629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56" name="Group 1055">
            <a:extLst>
              <a:ext uri="{FF2B5EF4-FFF2-40B4-BE49-F238E27FC236}">
                <a16:creationId xmlns:a16="http://schemas.microsoft.com/office/drawing/2014/main" id="{4AF78B9E-8BE2-4706-9377-A05FA25ABA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057" name="Picture 1056">
              <a:extLst>
                <a:ext uri="{FF2B5EF4-FFF2-40B4-BE49-F238E27FC236}">
                  <a16:creationId xmlns:a16="http://schemas.microsoft.com/office/drawing/2014/main" id="{32CDFDE2-4DB3-4623-BA21-187D1B710FB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58" name="Rectangle 1057">
              <a:extLst>
                <a:ext uri="{FF2B5EF4-FFF2-40B4-BE49-F238E27FC236}">
                  <a16:creationId xmlns:a16="http://schemas.microsoft.com/office/drawing/2014/main" id="{ED74B2AA-1443-4E9B-8462-F7F5B8525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59" name="Picture 1058">
              <a:extLst>
                <a:ext uri="{FF2B5EF4-FFF2-40B4-BE49-F238E27FC236}">
                  <a16:creationId xmlns:a16="http://schemas.microsoft.com/office/drawing/2014/main" id="{9BB652B6-7300-49EC-9422-EF5342492AF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060" name="Picture 1059">
              <a:extLst>
                <a:ext uri="{FF2B5EF4-FFF2-40B4-BE49-F238E27FC236}">
                  <a16:creationId xmlns:a16="http://schemas.microsoft.com/office/drawing/2014/main" id="{D0909587-01DE-424D-A15F-DAA28CF2CD3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extBox 1">
            <a:extLst>
              <a:ext uri="{FF2B5EF4-FFF2-40B4-BE49-F238E27FC236}">
                <a16:creationId xmlns:a16="http://schemas.microsoft.com/office/drawing/2014/main" id="{8117FFF5-1B18-9FE4-A571-B39258F723FB}"/>
              </a:ext>
            </a:extLst>
          </p:cNvPr>
          <p:cNvSpPr txBox="1"/>
          <p:nvPr/>
        </p:nvSpPr>
        <p:spPr>
          <a:xfrm>
            <a:off x="7535825" y="982132"/>
            <a:ext cx="3360772" cy="1303867"/>
          </a:xfrm>
          <a:prstGeom prst="rect">
            <a:avLst/>
          </a:prstGeom>
        </p:spPr>
        <p:txBody>
          <a:bodyPr vert="horz" lIns="91440" tIns="45720" rIns="91440" bIns="45720" rtlCol="0" anchor="ctr">
            <a:normAutofit/>
          </a:bodyPr>
          <a:lstStyle/>
          <a:p>
            <a:pPr algn="ctr" defTabSz="457200">
              <a:lnSpc>
                <a:spcPct val="90000"/>
              </a:lnSpc>
              <a:spcBef>
                <a:spcPct val="0"/>
              </a:spcBef>
              <a:spcAft>
                <a:spcPts val="600"/>
              </a:spcAft>
            </a:pPr>
            <a:r>
              <a:rPr lang="en-US" sz="2800">
                <a:ln w="3175" cmpd="sng">
                  <a:noFill/>
                </a:ln>
                <a:solidFill>
                  <a:schemeClr val="tx1">
                    <a:lumMod val="85000"/>
                    <a:lumOff val="15000"/>
                  </a:schemeClr>
                </a:solidFill>
                <a:latin typeface="+mj-lt"/>
                <a:ea typeface="+mj-ea"/>
                <a:cs typeface="+mj-cs"/>
              </a:rPr>
              <a:t>‘’Just doing music is not enough’’ Mark Phillips 2021</a:t>
            </a:r>
          </a:p>
        </p:txBody>
      </p:sp>
      <p:sp>
        <p:nvSpPr>
          <p:cNvPr id="1062" name="Rectangle 1061">
            <a:extLst>
              <a:ext uri="{FF2B5EF4-FFF2-40B4-BE49-F238E27FC236}">
                <a16:creationId xmlns:a16="http://schemas.microsoft.com/office/drawing/2014/main" id="{69A54E25-1C05-48E5-A5CC-3778C1D363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0A9D2E09-3E16-4442-DAA0-30876D21C28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918" r="11476" b="2"/>
          <a:stretch>
            <a:fillRect/>
          </a:stretch>
        </p:blipFill>
        <p:spPr bwMode="auto">
          <a:xfrm>
            <a:off x="1412683" y="1410208"/>
            <a:ext cx="5278777" cy="3858780"/>
          </a:xfrm>
          <a:prstGeom prst="rect">
            <a:avLst/>
          </a:prstGeom>
          <a:noFill/>
          <a:extLst>
            <a:ext uri="{909E8E84-426E-40DD-AFC4-6F175D3DCCD1}">
              <a14:hiddenFill xmlns:a14="http://schemas.microsoft.com/office/drawing/2010/main">
                <a:solidFill>
                  <a:srgbClr val="FFFFFF"/>
                </a:solidFill>
              </a14:hiddenFill>
            </a:ext>
          </a:extLst>
        </p:spPr>
      </p:pic>
      <p:cxnSp>
        <p:nvCxnSpPr>
          <p:cNvPr id="1064" name="Straight Connector 1063">
            <a:extLst>
              <a:ext uri="{FF2B5EF4-FFF2-40B4-BE49-F238E27FC236}">
                <a16:creationId xmlns:a16="http://schemas.microsoft.com/office/drawing/2014/main" id="{0E5D0023-B23E-4823-8D72-B07FFF8CAE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7EA18A4F-4EBA-477A-2F00-A08657B0F81C}"/>
              </a:ext>
            </a:extLst>
          </p:cNvPr>
          <p:cNvSpPr txBox="1"/>
          <p:nvPr/>
        </p:nvSpPr>
        <p:spPr>
          <a:xfrm>
            <a:off x="7535824" y="2556932"/>
            <a:ext cx="3360771" cy="3318936"/>
          </a:xfrm>
          <a:prstGeom prst="rect">
            <a:avLst/>
          </a:prstGeom>
        </p:spPr>
        <p:txBody>
          <a:bodyPr vert="horz" lIns="91440" tIns="45720" rIns="91440" bIns="45720" rtlCol="0" anchor="t">
            <a:normAutofit/>
          </a:bodyPr>
          <a:lstStyle/>
          <a:p>
            <a:pPr defTabSz="457200">
              <a:spcBef>
                <a:spcPct val="20000"/>
              </a:spcBef>
              <a:spcAft>
                <a:spcPts val="600"/>
              </a:spcAft>
              <a:buClr>
                <a:schemeClr val="accent1"/>
              </a:buClr>
              <a:buSzPct val="115000"/>
              <a:buFont typeface="Arial"/>
              <a:buChar char="•"/>
            </a:pPr>
            <a:r>
              <a:rPr lang="en-US" dirty="0">
                <a:solidFill>
                  <a:schemeClr val="tx1">
                    <a:lumMod val="85000"/>
                    <a:lumOff val="15000"/>
                  </a:schemeClr>
                </a:solidFill>
              </a:rPr>
              <a:t>a central purpose of good music education is for pupils to </a:t>
            </a:r>
            <a:r>
              <a:rPr lang="en-US" i="1" dirty="0">
                <a:solidFill>
                  <a:schemeClr val="tx1">
                    <a:lumMod val="85000"/>
                    <a:lumOff val="15000"/>
                  </a:schemeClr>
                </a:solidFill>
              </a:rPr>
              <a:t>make more music</a:t>
            </a:r>
            <a:r>
              <a:rPr lang="en-US" dirty="0">
                <a:solidFill>
                  <a:schemeClr val="tx1">
                    <a:lumMod val="85000"/>
                    <a:lumOff val="15000"/>
                  </a:schemeClr>
                </a:solidFill>
              </a:rPr>
              <a:t>, </a:t>
            </a:r>
            <a:r>
              <a:rPr lang="en-US" i="1" dirty="0">
                <a:solidFill>
                  <a:schemeClr val="tx1">
                    <a:lumMod val="85000"/>
                    <a:lumOff val="15000"/>
                  </a:schemeClr>
                </a:solidFill>
              </a:rPr>
              <a:t>think more musically and consequently become more musical</a:t>
            </a:r>
            <a:r>
              <a:rPr lang="en-US" dirty="0">
                <a:solidFill>
                  <a:schemeClr val="tx1">
                    <a:lumMod val="85000"/>
                    <a:lumOff val="15000"/>
                  </a:schemeClr>
                </a:solidFill>
              </a:rPr>
              <a:t>.</a:t>
            </a:r>
          </a:p>
          <a:p>
            <a:pPr defTabSz="457200">
              <a:spcBef>
                <a:spcPct val="20000"/>
              </a:spcBef>
              <a:spcAft>
                <a:spcPts val="600"/>
              </a:spcAft>
              <a:buClr>
                <a:schemeClr val="accent1"/>
              </a:buClr>
              <a:buSzPct val="115000"/>
              <a:buFont typeface="Arial"/>
              <a:buChar char="•"/>
            </a:pPr>
            <a:r>
              <a:rPr lang="en-US" dirty="0">
                <a:solidFill>
                  <a:schemeClr val="tx1">
                    <a:lumMod val="85000"/>
                    <a:lumOff val="15000"/>
                  </a:schemeClr>
                </a:solidFill>
              </a:rPr>
              <a:t>Simply ‘doing music’ is not enough.</a:t>
            </a:r>
          </a:p>
          <a:p>
            <a:pPr defTabSz="457200">
              <a:spcBef>
                <a:spcPct val="20000"/>
              </a:spcBef>
              <a:spcAft>
                <a:spcPts val="600"/>
              </a:spcAft>
              <a:buClr>
                <a:schemeClr val="accent1"/>
              </a:buClr>
              <a:buSzPct val="115000"/>
              <a:buFont typeface="Arial"/>
              <a:buChar char="•"/>
            </a:pPr>
            <a:endParaRPr lang="en-US" dirty="0">
              <a:solidFill>
                <a:schemeClr val="tx1">
                  <a:lumMod val="85000"/>
                  <a:lumOff val="15000"/>
                </a:schemeClr>
              </a:solidFill>
            </a:endParaRPr>
          </a:p>
        </p:txBody>
      </p:sp>
    </p:spTree>
    <p:extLst>
      <p:ext uri="{BB962C8B-B14F-4D97-AF65-F5344CB8AC3E}">
        <p14:creationId xmlns:p14="http://schemas.microsoft.com/office/powerpoint/2010/main" val="21645852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3326B-F30B-4DA4-880E-4CDD24D0B808}"/>
              </a:ext>
            </a:extLst>
          </p:cNvPr>
          <p:cNvSpPr>
            <a:spLocks noGrp="1"/>
          </p:cNvSpPr>
          <p:nvPr>
            <p:ph type="title"/>
          </p:nvPr>
        </p:nvSpPr>
        <p:spPr/>
        <p:txBody>
          <a:bodyPr/>
          <a:lstStyle/>
          <a:p>
            <a:r>
              <a:rPr lang="en-GB" dirty="0"/>
              <a:t>Things that work against these principles: against lessons that are musical encounters.</a:t>
            </a:r>
          </a:p>
        </p:txBody>
      </p:sp>
      <p:sp>
        <p:nvSpPr>
          <p:cNvPr id="3" name="Content Placeholder 2">
            <a:extLst>
              <a:ext uri="{FF2B5EF4-FFF2-40B4-BE49-F238E27FC236}">
                <a16:creationId xmlns:a16="http://schemas.microsoft.com/office/drawing/2014/main" id="{788D1EB4-2901-4165-858F-CED941D411DD}"/>
              </a:ext>
            </a:extLst>
          </p:cNvPr>
          <p:cNvSpPr>
            <a:spLocks noGrp="1"/>
          </p:cNvSpPr>
          <p:nvPr>
            <p:ph idx="1"/>
          </p:nvPr>
        </p:nvSpPr>
        <p:spPr/>
        <p:txBody>
          <a:bodyPr/>
          <a:lstStyle/>
          <a:p>
            <a:pPr marL="0" indent="0">
              <a:buNone/>
            </a:pPr>
            <a:endParaRPr lang="en-GB" dirty="0"/>
          </a:p>
          <a:p>
            <a:pPr>
              <a:buFontTx/>
              <a:buChar char="-"/>
            </a:pPr>
            <a:r>
              <a:rPr lang="en-GB" dirty="0"/>
              <a:t>Teaching where the balance and relationship between the knowledge types is wrong e.g. where priority is given to knowledge </a:t>
            </a:r>
            <a:r>
              <a:rPr lang="en-GB" i="1" dirty="0"/>
              <a:t>about</a:t>
            </a:r>
            <a:r>
              <a:rPr lang="en-GB" dirty="0"/>
              <a:t> or </a:t>
            </a:r>
            <a:r>
              <a:rPr lang="en-GB" i="1" dirty="0"/>
              <a:t>how</a:t>
            </a:r>
            <a:r>
              <a:rPr lang="en-GB" dirty="0"/>
              <a:t> music or where this knowledge is unrelated to the lesson as a musical encounter</a:t>
            </a:r>
          </a:p>
          <a:p>
            <a:pPr>
              <a:buFontTx/>
              <a:buChar char="-"/>
            </a:pPr>
            <a:r>
              <a:rPr lang="en-GB" dirty="0"/>
              <a:t>Musical fragmentation and atomisation: an emphasis on units smaller than the musical phrase. Music then lacks meaning</a:t>
            </a:r>
          </a:p>
          <a:p>
            <a:pPr>
              <a:buFontTx/>
              <a:buChar char="-"/>
            </a:pPr>
            <a:r>
              <a:rPr lang="en-GB" dirty="0"/>
              <a:t>Where notation  is a barrier to fluent music making rather than the facilitator of it. </a:t>
            </a:r>
          </a:p>
        </p:txBody>
      </p:sp>
    </p:spTree>
    <p:extLst>
      <p:ext uri="{BB962C8B-B14F-4D97-AF65-F5344CB8AC3E}">
        <p14:creationId xmlns:p14="http://schemas.microsoft.com/office/powerpoint/2010/main" val="38961171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6AC93-983C-4672-BC29-BACEDB39F807}"/>
              </a:ext>
            </a:extLst>
          </p:cNvPr>
          <p:cNvSpPr>
            <a:spLocks noGrp="1"/>
          </p:cNvSpPr>
          <p:nvPr>
            <p:ph type="title"/>
          </p:nvPr>
        </p:nvSpPr>
        <p:spPr/>
        <p:txBody>
          <a:bodyPr/>
          <a:lstStyle/>
          <a:p>
            <a:r>
              <a:rPr lang="en-GB" dirty="0"/>
              <a:t>Activity : Applying the Principles</a:t>
            </a:r>
          </a:p>
        </p:txBody>
      </p:sp>
      <p:sp>
        <p:nvSpPr>
          <p:cNvPr id="3" name="Content Placeholder 2">
            <a:extLst>
              <a:ext uri="{FF2B5EF4-FFF2-40B4-BE49-F238E27FC236}">
                <a16:creationId xmlns:a16="http://schemas.microsoft.com/office/drawing/2014/main" id="{BCD7C748-2301-49E3-B23E-E8C3E0BF0907}"/>
              </a:ext>
            </a:extLst>
          </p:cNvPr>
          <p:cNvSpPr>
            <a:spLocks noGrp="1"/>
          </p:cNvSpPr>
          <p:nvPr>
            <p:ph idx="1"/>
          </p:nvPr>
        </p:nvSpPr>
        <p:spPr/>
        <p:txBody>
          <a:bodyPr>
            <a:normAutofit fontScale="92500" lnSpcReduction="10000"/>
          </a:bodyPr>
          <a:lstStyle/>
          <a:p>
            <a:pPr marL="0" indent="0">
              <a:buNone/>
            </a:pPr>
            <a:r>
              <a:rPr lang="en-GB" dirty="0">
                <a:solidFill>
                  <a:schemeClr val="accent5">
                    <a:lumMod val="75000"/>
                  </a:schemeClr>
                </a:solidFill>
              </a:rPr>
              <a:t>Applying these three principles at all times in your planning and teaching will result in a musical environment where pupils learn music musically. </a:t>
            </a:r>
          </a:p>
          <a:p>
            <a:pPr marL="0" indent="0">
              <a:buNone/>
            </a:pPr>
            <a:r>
              <a:rPr lang="en-GB" dirty="0"/>
              <a:t>Working together, outline a short activity or teaching session  where these three principles of the ‘good enough’ music teacher are put into practice? Use your musical and instrumental skills to model musical teaching and learning. </a:t>
            </a:r>
          </a:p>
          <a:p>
            <a:pPr marL="571500" indent="-571500">
              <a:buFont typeface="+mj-lt"/>
              <a:buAutoNum type="romanUcPeriod"/>
            </a:pPr>
            <a:r>
              <a:rPr lang="en-GB" dirty="0"/>
              <a:t>Care for music as </a:t>
            </a:r>
            <a:r>
              <a:rPr lang="en-GB" dirty="0">
                <a:solidFill>
                  <a:schemeClr val="accent5">
                    <a:lumMod val="75000"/>
                  </a:schemeClr>
                </a:solidFill>
              </a:rPr>
              <a:t>discourse</a:t>
            </a:r>
          </a:p>
          <a:p>
            <a:pPr marL="571500" indent="-571500">
              <a:buFont typeface="+mj-lt"/>
              <a:buAutoNum type="romanUcPeriod"/>
            </a:pPr>
            <a:r>
              <a:rPr lang="en-GB" dirty="0"/>
              <a:t>Care for the musical </a:t>
            </a:r>
            <a:r>
              <a:rPr lang="en-GB" dirty="0">
                <a:solidFill>
                  <a:schemeClr val="accent5">
                    <a:lumMod val="75000"/>
                  </a:schemeClr>
                </a:solidFill>
              </a:rPr>
              <a:t>discourse</a:t>
            </a:r>
            <a:r>
              <a:rPr lang="en-GB" dirty="0"/>
              <a:t> of children and young people</a:t>
            </a:r>
          </a:p>
          <a:p>
            <a:pPr marL="571500" indent="-571500">
              <a:buFont typeface="+mj-lt"/>
              <a:buAutoNum type="romanUcPeriod"/>
            </a:pPr>
            <a:r>
              <a:rPr lang="en-GB" dirty="0"/>
              <a:t>Musical </a:t>
            </a:r>
            <a:r>
              <a:rPr lang="en-GB" dirty="0">
                <a:solidFill>
                  <a:schemeClr val="accent5">
                    <a:lumMod val="75000"/>
                  </a:schemeClr>
                </a:solidFill>
              </a:rPr>
              <a:t>fluency</a:t>
            </a:r>
            <a:r>
              <a:rPr lang="en-GB" dirty="0"/>
              <a:t> first and last. </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37081335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0EAF7-DB9C-0323-D916-32E2BB12E1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267552-5008-D6EA-0A36-237CF6AF0092}"/>
              </a:ext>
            </a:extLst>
          </p:cNvPr>
          <p:cNvSpPr>
            <a:spLocks noGrp="1"/>
          </p:cNvSpPr>
          <p:nvPr>
            <p:ph type="title"/>
          </p:nvPr>
        </p:nvSpPr>
        <p:spPr/>
        <p:txBody>
          <a:bodyPr/>
          <a:lstStyle/>
          <a:p>
            <a:r>
              <a:rPr lang="en-GB" dirty="0"/>
              <a:t>References</a:t>
            </a:r>
          </a:p>
        </p:txBody>
      </p:sp>
      <p:sp>
        <p:nvSpPr>
          <p:cNvPr id="3" name="Content Placeholder 2">
            <a:extLst>
              <a:ext uri="{FF2B5EF4-FFF2-40B4-BE49-F238E27FC236}">
                <a16:creationId xmlns:a16="http://schemas.microsoft.com/office/drawing/2014/main" id="{7FF19136-9299-B4F4-5B57-2ACF3B494736}"/>
              </a:ext>
            </a:extLst>
          </p:cNvPr>
          <p:cNvSpPr>
            <a:spLocks noGrp="1"/>
          </p:cNvSpPr>
          <p:nvPr>
            <p:ph idx="1"/>
          </p:nvPr>
        </p:nvSpPr>
        <p:spPr/>
        <p:txBody>
          <a:bodyPr>
            <a:normAutofit fontScale="92500" lnSpcReduction="10000"/>
          </a:bodyPr>
          <a:lstStyle/>
          <a:p>
            <a:pPr marL="0" indent="0">
              <a:buNone/>
            </a:pPr>
            <a:r>
              <a:rPr lang="en-GB" dirty="0" err="1"/>
              <a:t>Alerby</a:t>
            </a:r>
            <a:r>
              <a:rPr lang="en-GB" dirty="0"/>
              <a:t>, EW. And </a:t>
            </a:r>
            <a:r>
              <a:rPr lang="en-GB" dirty="0" err="1"/>
              <a:t>Ferm</a:t>
            </a:r>
            <a:r>
              <a:rPr lang="en-GB" dirty="0"/>
              <a:t>, C. (2005) ‘Learning Music: Embodied Experience in the Life World’. In </a:t>
            </a:r>
            <a:r>
              <a:rPr lang="en-GB" i="1" dirty="0"/>
              <a:t>Philosophy of Music Education Review</a:t>
            </a:r>
            <a:r>
              <a:rPr lang="en-GB" dirty="0"/>
              <a:t>. 13(2) pp. 177-185</a:t>
            </a:r>
          </a:p>
          <a:p>
            <a:pPr marL="0" indent="0">
              <a:buNone/>
            </a:pPr>
            <a:r>
              <a:rPr lang="en-GB" dirty="0"/>
              <a:t>Elliott, D. (1995) </a:t>
            </a:r>
            <a:r>
              <a:rPr lang="en-GB" i="1" dirty="0"/>
              <a:t>Music Matters</a:t>
            </a:r>
            <a:r>
              <a:rPr lang="en-GB" dirty="0"/>
              <a:t>. Oxford: Oxford University Press.</a:t>
            </a:r>
          </a:p>
          <a:p>
            <a:pPr marL="0" indent="0">
              <a:buNone/>
            </a:pPr>
            <a:r>
              <a:rPr lang="en-GB" dirty="0"/>
              <a:t>Spruce, G. (2016) ‘An Integrated Approach to Lesson Planning’ in Cooke, C. Evans, K. Philpott, C and Spruce, G. </a:t>
            </a:r>
            <a:r>
              <a:rPr lang="en-GB" b="1" dirty="0"/>
              <a:t>Learning to Teach Music in the Secondary School</a:t>
            </a:r>
            <a:r>
              <a:rPr lang="en-GB" dirty="0"/>
              <a:t>. Abingdon: RoutledgeFalmer pp88-94</a:t>
            </a:r>
          </a:p>
          <a:p>
            <a:pPr marL="0" indent="0">
              <a:buNone/>
            </a:pPr>
            <a:r>
              <a:rPr lang="en-GB" dirty="0"/>
              <a:t>Swanwick, K . (1999) </a:t>
            </a:r>
            <a:r>
              <a:rPr lang="en-GB" i="1" dirty="0"/>
              <a:t>Teaching Music Musically</a:t>
            </a:r>
            <a:r>
              <a:rPr lang="en-GB" dirty="0"/>
              <a:t>. Abingdon. RoutledgeFalmer</a:t>
            </a:r>
          </a:p>
          <a:p>
            <a:pPr marL="0" indent="0">
              <a:buNone/>
            </a:pPr>
            <a:r>
              <a:rPr lang="en-GB" dirty="0"/>
              <a:t>Swanwick, K. (1988) </a:t>
            </a:r>
            <a:r>
              <a:rPr lang="en-GB" i="1" dirty="0"/>
              <a:t>Music, Mind and Education</a:t>
            </a:r>
            <a:r>
              <a:rPr lang="en-GB" dirty="0"/>
              <a:t>. Abingdon. Routledge.</a:t>
            </a:r>
          </a:p>
        </p:txBody>
      </p:sp>
    </p:spTree>
    <p:extLst>
      <p:ext uri="{BB962C8B-B14F-4D97-AF65-F5344CB8AC3E}">
        <p14:creationId xmlns:p14="http://schemas.microsoft.com/office/powerpoint/2010/main" val="24228258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10020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27736-0826-43AA-9AEF-CE5B3FA162A1}"/>
              </a:ext>
            </a:extLst>
          </p:cNvPr>
          <p:cNvSpPr>
            <a:spLocks noGrp="1"/>
          </p:cNvSpPr>
          <p:nvPr>
            <p:ph type="title"/>
          </p:nvPr>
        </p:nvSpPr>
        <p:spPr>
          <a:xfrm>
            <a:off x="838200" y="365125"/>
            <a:ext cx="10515600" cy="1325563"/>
          </a:xfrm>
        </p:spPr>
        <p:txBody>
          <a:bodyPr/>
          <a:lstStyle/>
          <a:p>
            <a:r>
              <a:rPr lang="en-GB" dirty="0"/>
              <a:t>The Notation Debate: </a:t>
            </a:r>
          </a:p>
        </p:txBody>
      </p:sp>
      <p:sp>
        <p:nvSpPr>
          <p:cNvPr id="5" name="Content Placeholder 4">
            <a:extLst>
              <a:ext uri="{FF2B5EF4-FFF2-40B4-BE49-F238E27FC236}">
                <a16:creationId xmlns:a16="http://schemas.microsoft.com/office/drawing/2014/main" id="{28D6BD26-FA7B-4A53-80DD-3AD55C34E3F0}"/>
              </a:ext>
            </a:extLst>
          </p:cNvPr>
          <p:cNvSpPr>
            <a:spLocks noGrp="1"/>
          </p:cNvSpPr>
          <p:nvPr>
            <p:ph idx="1"/>
          </p:nvPr>
        </p:nvSpPr>
        <p:spPr>
          <a:xfrm>
            <a:off x="838200" y="1825625"/>
            <a:ext cx="10515600" cy="4667250"/>
          </a:xfrm>
        </p:spPr>
        <p:txBody>
          <a:bodyPr>
            <a:normAutofit fontScale="55000" lnSpcReduction="20000"/>
          </a:bodyPr>
          <a:lstStyle/>
          <a:p>
            <a:pPr marL="0" indent="0">
              <a:buNone/>
            </a:pPr>
            <a:endParaRPr lang="en-GB" dirty="0"/>
          </a:p>
          <a:p>
            <a:pPr marL="0" indent="0">
              <a:buNone/>
            </a:pPr>
            <a:r>
              <a:rPr lang="en-GB" sz="2600" dirty="0">
                <a:solidFill>
                  <a:schemeClr val="accent6"/>
                </a:solidFill>
              </a:rPr>
              <a:t>We have tackled that [pupils lack of preparedness for A Level] not by dumbing down A Level but by increasing the challenge of GCSE. At GCSE, students now have to read and write notation. (Nick Gibb, 2016) </a:t>
            </a:r>
          </a:p>
          <a:p>
            <a:pPr marL="0" indent="0">
              <a:buNone/>
            </a:pPr>
            <a:r>
              <a:rPr lang="en-GB" sz="2600" dirty="0">
                <a:solidFill>
                  <a:schemeClr val="accent6"/>
                </a:solidFill>
              </a:rPr>
              <a:t>A small primary school choir sang with reasonable accuracy and good diction. The specialist teacher sang and modelled well. But the pupils were only shown the song words and not the notation. Good opportunities for pupils to see and understand melody shape, rhythm, beat and rests were missed. (Ofsted Report: 2013) </a:t>
            </a:r>
          </a:p>
          <a:p>
            <a:pPr marL="0" indent="0">
              <a:buNone/>
            </a:pPr>
            <a:r>
              <a:rPr lang="en-GB" sz="2600" dirty="0">
                <a:solidFill>
                  <a:schemeClr val="accent6"/>
                </a:solidFill>
              </a:rPr>
              <a:t>Notation is the gateway into the world of music. Without being able to read music a child is shut out from the world and the riches it has to offer (Anon)</a:t>
            </a:r>
          </a:p>
          <a:p>
            <a:pPr marL="0" indent="0">
              <a:buNone/>
            </a:pPr>
            <a:r>
              <a:rPr lang="en-GB" sz="2600" dirty="0">
                <a:solidFill>
                  <a:srgbClr val="7030A0"/>
                </a:solidFill>
              </a:rPr>
              <a:t>For the majority of the world’s people, musical literacy does not involve the ability to read and write music…For many musical literacy operates as the ability to communicate with others in a practical way. [musical discourse].  (Robert Kwami, 2001) </a:t>
            </a:r>
          </a:p>
          <a:p>
            <a:pPr marL="0" indent="0">
              <a:buNone/>
            </a:pPr>
            <a:r>
              <a:rPr lang="en-GB" sz="2600" dirty="0">
                <a:solidFill>
                  <a:srgbClr val="7030A0"/>
                </a:solidFill>
              </a:rPr>
              <a:t>The learning of staff notation will only be of value to specialist performers who intend to spend the greater part of their professional lives performing or studying an existing musical literature. If the National Curriculum is genuinely intended to encourage all pupils at Key Stages 1 to 4 to engage with sound, then there is no practical reason why they need to be burdened with an anachronistic notational system: technology allows students to compose directly onto a retrievable system. (Terry, 1994, p. 110)</a:t>
            </a:r>
          </a:p>
          <a:p>
            <a:pPr marL="0" indent="0">
              <a:buNone/>
            </a:pPr>
            <a:r>
              <a:rPr lang="en-GB" dirty="0">
                <a:solidFill>
                  <a:srgbClr val="7030A0"/>
                </a:solidFill>
              </a:rPr>
              <a:t>From a psychological perspective, and if I must teach notation, then the sequence of learning is always from the music to the sign[sound before symbol]. In short, we need to be fully immersed in sounds and meaning before we code them. This is an obvious and long standing mantra but is less easily turned into a pedagogy that has musical integrity. (Philpott, 2017)</a:t>
            </a:r>
          </a:p>
          <a:p>
            <a:pPr marL="0" indent="0">
              <a:buNone/>
            </a:pPr>
            <a:r>
              <a:rPr lang="en-GB" sz="2500" b="0" i="0" dirty="0">
                <a:solidFill>
                  <a:srgbClr val="7030A0"/>
                </a:solidFill>
                <a:effectLst/>
              </a:rPr>
              <a:t>“Music must not be approached from its intellectual, rational side, nor should it be conveyed to the child as a system of algebraic symbols, or as the secret writing of a language with which he has no connection. The way should be paved for direct intuition.” (Kodaly 1974. p. 120)</a:t>
            </a:r>
            <a:endParaRPr lang="en-GB" sz="2500" dirty="0">
              <a:solidFill>
                <a:srgbClr val="7030A0"/>
              </a:solidFill>
            </a:endParaRPr>
          </a:p>
          <a:p>
            <a:pPr marL="0" indent="0">
              <a:buNone/>
            </a:pPr>
            <a:endParaRPr lang="en-GB" sz="2600" dirty="0"/>
          </a:p>
          <a:p>
            <a:pPr marL="0" indent="0">
              <a:buNone/>
            </a:pPr>
            <a:endParaRPr lang="en-GB" dirty="0"/>
          </a:p>
          <a:p>
            <a:pPr marL="0" indent="0">
              <a:buNone/>
            </a:pPr>
            <a:endParaRPr lang="en-GB" dirty="0"/>
          </a:p>
          <a:p>
            <a:pPr marL="0" indent="0">
              <a:buNone/>
            </a:pPr>
            <a:endParaRPr lang="en-GB" dirty="0"/>
          </a:p>
        </p:txBody>
      </p:sp>
      <p:pic>
        <p:nvPicPr>
          <p:cNvPr id="24" name="Picture 23" descr="A picture containing clock&#10;&#10;Description automatically generated">
            <a:extLst>
              <a:ext uri="{FF2B5EF4-FFF2-40B4-BE49-F238E27FC236}">
                <a16:creationId xmlns:a16="http://schemas.microsoft.com/office/drawing/2014/main" id="{330888DD-C29F-4FBA-ABA5-7E358530413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282460" y="365125"/>
            <a:ext cx="2933700" cy="1581803"/>
          </a:xfrm>
          <a:prstGeom prst="rect">
            <a:avLst/>
          </a:prstGeom>
        </p:spPr>
      </p:pic>
      <p:sp>
        <p:nvSpPr>
          <p:cNvPr id="29" name="TextBox 28">
            <a:extLst>
              <a:ext uri="{FF2B5EF4-FFF2-40B4-BE49-F238E27FC236}">
                <a16:creationId xmlns:a16="http://schemas.microsoft.com/office/drawing/2014/main" id="{915BABC5-FB92-44D9-8D72-F140306A45D8}"/>
              </a:ext>
            </a:extLst>
          </p:cNvPr>
          <p:cNvSpPr txBox="1"/>
          <p:nvPr/>
        </p:nvSpPr>
        <p:spPr>
          <a:xfrm>
            <a:off x="6578023" y="1883861"/>
            <a:ext cx="293370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hlinkClick r:id="rId3" tooltip="http://en.wikibooks.org/wiki/Guitar/Tablature"/>
              </a:rPr>
              <a:t>This Photo</a:t>
            </a:r>
            <a:r>
              <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rPr>
              <a:t> by Unknown Author is licensed under </a:t>
            </a:r>
            <a:r>
              <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hlinkClick r:id="rId4" tooltip="https://creativecommons.org/licenses/by-sa/3.0/"/>
              </a:rPr>
              <a:t>CC BY-SA</a:t>
            </a:r>
            <a:endPar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26835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32385" cy="6858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7D31"/>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2385" y="0"/>
            <a:ext cx="3218914" cy="6858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BF7BC69-020D-4B0A-AFA4-5544666E0791}"/>
              </a:ext>
            </a:extLst>
          </p:cNvPr>
          <p:cNvSpPr>
            <a:spLocks noGrp="1"/>
          </p:cNvSpPr>
          <p:nvPr>
            <p:ph type="title"/>
          </p:nvPr>
        </p:nvSpPr>
        <p:spPr>
          <a:xfrm>
            <a:off x="992206" y="1608667"/>
            <a:ext cx="2823275" cy="4501127"/>
          </a:xfrm>
        </p:spPr>
        <p:txBody>
          <a:bodyPr anchor="t">
            <a:normAutofit/>
          </a:bodyPr>
          <a:lstStyle/>
          <a:p>
            <a:pPr algn="r"/>
            <a:r>
              <a:rPr lang="en-GB" sz="3200" dirty="0">
                <a:solidFill>
                  <a:srgbClr val="FFFFFF"/>
                </a:solidFill>
              </a:rPr>
              <a:t>Activity:</a:t>
            </a:r>
            <a:br>
              <a:rPr lang="en-GB" sz="3200" dirty="0">
                <a:solidFill>
                  <a:srgbClr val="FFFFFF"/>
                </a:solidFill>
              </a:rPr>
            </a:br>
            <a:r>
              <a:rPr lang="en-GB" sz="3200" dirty="0">
                <a:solidFill>
                  <a:srgbClr val="FFFFFF"/>
                </a:solidFill>
              </a:rPr>
              <a:t>What are your thoughts about the role of notation in classroom music? </a:t>
            </a:r>
          </a:p>
        </p:txBody>
      </p:sp>
      <p:sp>
        <p:nvSpPr>
          <p:cNvPr id="3" name="Content Placeholder 2">
            <a:extLst>
              <a:ext uri="{FF2B5EF4-FFF2-40B4-BE49-F238E27FC236}">
                <a16:creationId xmlns:a16="http://schemas.microsoft.com/office/drawing/2014/main" id="{49738749-D625-4C28-ABBA-276234674FF0}"/>
              </a:ext>
            </a:extLst>
          </p:cNvPr>
          <p:cNvSpPr>
            <a:spLocks noGrp="1"/>
          </p:cNvSpPr>
          <p:nvPr>
            <p:ph sz="half" idx="1"/>
          </p:nvPr>
        </p:nvSpPr>
        <p:spPr>
          <a:xfrm>
            <a:off x="4547698" y="1608667"/>
            <a:ext cx="3421958" cy="4501127"/>
          </a:xfrm>
        </p:spPr>
        <p:txBody>
          <a:bodyPr>
            <a:normAutofit/>
          </a:bodyPr>
          <a:lstStyle/>
          <a:p>
            <a:r>
              <a:rPr lang="en-GB" sz="2000" dirty="0"/>
              <a:t>What does it mean ‘to read music’?</a:t>
            </a:r>
          </a:p>
          <a:p>
            <a:r>
              <a:rPr lang="en-GB" sz="2000" dirty="0"/>
              <a:t>When should notation be taught?</a:t>
            </a:r>
          </a:p>
          <a:p>
            <a:r>
              <a:rPr lang="en-GB" sz="2000" dirty="0"/>
              <a:t>How should notation be taught?</a:t>
            </a:r>
          </a:p>
          <a:p>
            <a:r>
              <a:rPr lang="en-GB" sz="2000" dirty="0"/>
              <a:t>What forms might notation take?</a:t>
            </a:r>
          </a:p>
          <a:p>
            <a:pPr marL="0" indent="0">
              <a:buNone/>
            </a:pPr>
            <a:endParaRPr lang="en-GB" sz="2000" dirty="0"/>
          </a:p>
        </p:txBody>
      </p:sp>
      <p:sp>
        <p:nvSpPr>
          <p:cNvPr id="4" name="Content Placeholder 3">
            <a:extLst>
              <a:ext uri="{FF2B5EF4-FFF2-40B4-BE49-F238E27FC236}">
                <a16:creationId xmlns:a16="http://schemas.microsoft.com/office/drawing/2014/main" id="{4C821D38-61C0-449F-8504-8DA88DEC82D5}"/>
              </a:ext>
            </a:extLst>
          </p:cNvPr>
          <p:cNvSpPr>
            <a:spLocks noGrp="1"/>
          </p:cNvSpPr>
          <p:nvPr>
            <p:ph sz="half" idx="2"/>
          </p:nvPr>
        </p:nvSpPr>
        <p:spPr>
          <a:xfrm>
            <a:off x="8289696" y="1608667"/>
            <a:ext cx="3421957" cy="4501127"/>
          </a:xfrm>
        </p:spPr>
        <p:txBody>
          <a:bodyPr>
            <a:normAutofit/>
          </a:bodyPr>
          <a:lstStyle/>
          <a:p>
            <a:pPr marL="0" indent="0">
              <a:buNone/>
            </a:pPr>
            <a:r>
              <a:rPr lang="en-GB" sz="2000" dirty="0"/>
              <a:t>Activity:</a:t>
            </a:r>
          </a:p>
          <a:p>
            <a:pPr marL="0" indent="0">
              <a:buNone/>
            </a:pPr>
            <a:r>
              <a:rPr lang="en-GB" sz="2000" dirty="0"/>
              <a:t>List all forms of notation that you are aware of.  </a:t>
            </a:r>
          </a:p>
          <a:p>
            <a:pPr marL="0" indent="0">
              <a:buNone/>
            </a:pPr>
            <a:r>
              <a:rPr lang="en-GB" sz="2000" dirty="0"/>
              <a:t>What is the relationship between notation and the sound of music in each case? </a:t>
            </a:r>
          </a:p>
          <a:p>
            <a:pPr marL="0" indent="0">
              <a:buNone/>
            </a:pPr>
            <a:r>
              <a:rPr lang="en-GB" sz="2000" dirty="0"/>
              <a:t>Devise a way of teaching a simple aspect of rhythmic notation (e.g. crotchets and quavers) as a ‘good enough’ music teacher.  (Sound before symbol)</a:t>
            </a:r>
          </a:p>
        </p:txBody>
      </p:sp>
    </p:spTree>
    <p:extLst>
      <p:ext uri="{BB962C8B-B14F-4D97-AF65-F5344CB8AC3E}">
        <p14:creationId xmlns:p14="http://schemas.microsoft.com/office/powerpoint/2010/main" val="72374765"/>
      </p:ext>
    </p:extLst>
  </p:cSld>
  <p:clrMapOvr>
    <a:overrideClrMapping bg1="dk1" tx1="lt1" bg2="dk2" tx2="lt2" accent1="accent1" accent2="accent2" accent3="accent3" accent4="accent4" accent5="accent5" accent6="accent6" hlink="hlink" folHlink="folHlink"/>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B6DD7-A546-4C3D-8E0D-C88493E4CC71}"/>
              </a:ext>
            </a:extLst>
          </p:cNvPr>
          <p:cNvSpPr>
            <a:spLocks noGrp="1"/>
          </p:cNvSpPr>
          <p:nvPr>
            <p:ph type="title"/>
          </p:nvPr>
        </p:nvSpPr>
        <p:spPr/>
        <p:txBody>
          <a:bodyPr/>
          <a:lstStyle/>
          <a:p>
            <a:r>
              <a:rPr lang="en-GB" dirty="0"/>
              <a:t>References</a:t>
            </a:r>
          </a:p>
        </p:txBody>
      </p:sp>
      <p:sp>
        <p:nvSpPr>
          <p:cNvPr id="3" name="Content Placeholder 2">
            <a:extLst>
              <a:ext uri="{FF2B5EF4-FFF2-40B4-BE49-F238E27FC236}">
                <a16:creationId xmlns:a16="http://schemas.microsoft.com/office/drawing/2014/main" id="{86023DF3-FD35-425B-9A4D-97779FC417AD}"/>
              </a:ext>
            </a:extLst>
          </p:cNvPr>
          <p:cNvSpPr>
            <a:spLocks noGrp="1"/>
          </p:cNvSpPr>
          <p:nvPr>
            <p:ph idx="1"/>
          </p:nvPr>
        </p:nvSpPr>
        <p:spPr/>
        <p:txBody>
          <a:bodyPr>
            <a:normAutofit fontScale="92500" lnSpcReduction="10000"/>
          </a:bodyPr>
          <a:lstStyle/>
          <a:p>
            <a:pPr marL="0" indent="0">
              <a:buNone/>
            </a:pPr>
            <a:r>
              <a:rPr lang="en-GB" dirty="0" err="1"/>
              <a:t>Alerby</a:t>
            </a:r>
            <a:r>
              <a:rPr lang="en-GB" dirty="0"/>
              <a:t>, EW. And </a:t>
            </a:r>
            <a:r>
              <a:rPr lang="en-GB" dirty="0" err="1"/>
              <a:t>Ferm</a:t>
            </a:r>
            <a:r>
              <a:rPr lang="en-GB" dirty="0"/>
              <a:t>, C. (2005) ‘Learning Music: Embodied Experience in the Life World’. In </a:t>
            </a:r>
            <a:r>
              <a:rPr lang="en-GB" i="1" dirty="0"/>
              <a:t>Philosophy of Music Education Review</a:t>
            </a:r>
            <a:r>
              <a:rPr lang="en-GB" dirty="0"/>
              <a:t>. 13(2) pp. 177-185</a:t>
            </a:r>
          </a:p>
          <a:p>
            <a:pPr marL="0" indent="0">
              <a:buNone/>
            </a:pPr>
            <a:r>
              <a:rPr lang="en-GB" dirty="0"/>
              <a:t>Elliott, D. (1995) </a:t>
            </a:r>
            <a:r>
              <a:rPr lang="en-GB" i="1" dirty="0"/>
              <a:t>Music Matters</a:t>
            </a:r>
            <a:r>
              <a:rPr lang="en-GB" dirty="0"/>
              <a:t>. Oxford: Oxford University Press.</a:t>
            </a:r>
          </a:p>
          <a:p>
            <a:pPr marL="0" indent="0">
              <a:buNone/>
            </a:pPr>
            <a:r>
              <a:rPr lang="en-GB" dirty="0"/>
              <a:t>Spruce, G. (2016) ‘An Integrated Approach to Lesson Planning’ in Cooke, C. Evans, K. Philpott, C and Spruce, G. </a:t>
            </a:r>
            <a:r>
              <a:rPr lang="en-GB" b="1" dirty="0"/>
              <a:t>Learning to Teach Music in the Secondary School</a:t>
            </a:r>
            <a:r>
              <a:rPr lang="en-GB" dirty="0"/>
              <a:t>. Abingdon: RoutledgeFalmer pp88-94</a:t>
            </a:r>
          </a:p>
          <a:p>
            <a:pPr marL="0" indent="0">
              <a:buNone/>
            </a:pPr>
            <a:r>
              <a:rPr lang="en-GB" dirty="0"/>
              <a:t>Swanwick, K . (1999) </a:t>
            </a:r>
            <a:r>
              <a:rPr lang="en-GB" i="1" dirty="0"/>
              <a:t>Teaching Music Musically</a:t>
            </a:r>
            <a:r>
              <a:rPr lang="en-GB" dirty="0"/>
              <a:t>. Abingdon. RoutledgeFalmer</a:t>
            </a:r>
          </a:p>
          <a:p>
            <a:pPr marL="0" indent="0">
              <a:buNone/>
            </a:pPr>
            <a:r>
              <a:rPr lang="en-GB" dirty="0"/>
              <a:t>Swanwick, K. (1988) </a:t>
            </a:r>
            <a:r>
              <a:rPr lang="en-GB" i="1" dirty="0"/>
              <a:t>Music, Mind and Education</a:t>
            </a:r>
            <a:r>
              <a:rPr lang="en-GB" dirty="0"/>
              <a:t>. Abingdon. Routledge.</a:t>
            </a:r>
          </a:p>
        </p:txBody>
      </p:sp>
    </p:spTree>
    <p:extLst>
      <p:ext uri="{BB962C8B-B14F-4D97-AF65-F5344CB8AC3E}">
        <p14:creationId xmlns:p14="http://schemas.microsoft.com/office/powerpoint/2010/main" val="3498170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9" name="Group 7">
            <a:extLst>
              <a:ext uri="{FF2B5EF4-FFF2-40B4-BE49-F238E27FC236}">
                <a16:creationId xmlns:a16="http://schemas.microsoft.com/office/drawing/2014/main" id="{C93797FD-7F0A-483E-966E-7FE88F8D87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9" name="Picture 8">
              <a:extLst>
                <a:ext uri="{FF2B5EF4-FFF2-40B4-BE49-F238E27FC236}">
                  <a16:creationId xmlns:a16="http://schemas.microsoft.com/office/drawing/2014/main" id="{94299858-315B-4242-A342-32FD05E4DEE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 name="Rectangle 9">
              <a:extLst>
                <a:ext uri="{FF2B5EF4-FFF2-40B4-BE49-F238E27FC236}">
                  <a16:creationId xmlns:a16="http://schemas.microsoft.com/office/drawing/2014/main" id="{5783D501-1479-4FE1-A62C-B9C862498C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1" name="Picture 10">
              <a:extLst>
                <a:ext uri="{FF2B5EF4-FFF2-40B4-BE49-F238E27FC236}">
                  <a16:creationId xmlns:a16="http://schemas.microsoft.com/office/drawing/2014/main" id="{C53C2CCF-3504-410A-A978-9BCC7D295A0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2" name="Picture 11">
              <a:extLst>
                <a:ext uri="{FF2B5EF4-FFF2-40B4-BE49-F238E27FC236}">
                  <a16:creationId xmlns:a16="http://schemas.microsoft.com/office/drawing/2014/main" id="{444AA77E-0BD7-413F-9123-2CDF296BAD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21" name="Straight Connector 13">
            <a:extLst>
              <a:ext uri="{FF2B5EF4-FFF2-40B4-BE49-F238E27FC236}">
                <a16:creationId xmlns:a16="http://schemas.microsoft.com/office/drawing/2014/main" id="{DDB3BAEE-5BE4-4B17-A2DA-B334759C47A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16" name="Rectangle 15">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4"/>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sp useBgFill="1">
        <p:nvSpPr>
          <p:cNvPr id="22" name="Rectangle 21">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3" name="TextBox 1">
            <a:extLst>
              <a:ext uri="{FF2B5EF4-FFF2-40B4-BE49-F238E27FC236}">
                <a16:creationId xmlns:a16="http://schemas.microsoft.com/office/drawing/2014/main" id="{81F4DB45-917A-48A3-AD16-8E7ED7E355D3}"/>
              </a:ext>
            </a:extLst>
          </p:cNvPr>
          <p:cNvGraphicFramePr/>
          <p:nvPr>
            <p:extLst>
              <p:ext uri="{D42A27DB-BD31-4B8C-83A1-F6EECF244321}">
                <p14:modId xmlns:p14="http://schemas.microsoft.com/office/powerpoint/2010/main" val="3079204774"/>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Picture 4" descr="Two people playing a piano&#10;&#10;Description automatically generated with low confidence">
            <a:extLst>
              <a:ext uri="{FF2B5EF4-FFF2-40B4-BE49-F238E27FC236}">
                <a16:creationId xmlns:a16="http://schemas.microsoft.com/office/drawing/2014/main" id="{4C194BA4-33CE-4019-22C0-54442BC37C16}"/>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645520" y="1211367"/>
            <a:ext cx="3398520" cy="2548890"/>
          </a:xfrm>
          <a:prstGeom prst="rect">
            <a:avLst/>
          </a:prstGeom>
        </p:spPr>
      </p:pic>
      <p:sp>
        <p:nvSpPr>
          <p:cNvPr id="7" name="TextBox 6">
            <a:extLst>
              <a:ext uri="{FF2B5EF4-FFF2-40B4-BE49-F238E27FC236}">
                <a16:creationId xmlns:a16="http://schemas.microsoft.com/office/drawing/2014/main" id="{EA130042-BA22-D087-1993-370537CA7E58}"/>
              </a:ext>
            </a:extLst>
          </p:cNvPr>
          <p:cNvSpPr txBox="1"/>
          <p:nvPr/>
        </p:nvSpPr>
        <p:spPr>
          <a:xfrm>
            <a:off x="645520" y="3760257"/>
            <a:ext cx="3398520" cy="230832"/>
          </a:xfrm>
          <a:prstGeom prst="rect">
            <a:avLst/>
          </a:prstGeom>
          <a:noFill/>
        </p:spPr>
        <p:txBody>
          <a:bodyPr wrap="square" rtlCol="0">
            <a:spAutoFit/>
          </a:bodyPr>
          <a:lstStyle/>
          <a:p>
            <a:r>
              <a:rPr lang="en-GB" sz="900">
                <a:hlinkClick r:id="rId11" tooltip="https://pursuit.unimelb.edu.au/articles/the-trouble-with-teaching-music-in-our-schools"/>
              </a:rPr>
              <a:t>This Photo</a:t>
            </a:r>
            <a:r>
              <a:rPr lang="en-GB" sz="900"/>
              <a:t> by Unknown Author is licensed under </a:t>
            </a:r>
            <a:r>
              <a:rPr lang="en-GB" sz="900">
                <a:hlinkClick r:id="rId12" tooltip="https://creativecommons.org/licenses/by-nd/3.0/"/>
              </a:rPr>
              <a:t>CC BY-ND</a:t>
            </a:r>
            <a:endParaRPr lang="en-GB" sz="900"/>
          </a:p>
        </p:txBody>
      </p:sp>
    </p:spTree>
    <p:extLst>
      <p:ext uri="{BB962C8B-B14F-4D97-AF65-F5344CB8AC3E}">
        <p14:creationId xmlns:p14="http://schemas.microsoft.com/office/powerpoint/2010/main" val="3336924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274E9-C141-B783-3EC3-7F3739F8FAF1}"/>
              </a:ext>
            </a:extLst>
          </p:cNvPr>
          <p:cNvSpPr>
            <a:spLocks noGrp="1"/>
          </p:cNvSpPr>
          <p:nvPr>
            <p:ph type="title"/>
          </p:nvPr>
        </p:nvSpPr>
        <p:spPr/>
        <p:txBody>
          <a:bodyPr/>
          <a:lstStyle/>
          <a:p>
            <a:r>
              <a:rPr lang="en-GB" dirty="0"/>
              <a:t>Activity 1 (15 minutes) </a:t>
            </a:r>
          </a:p>
        </p:txBody>
      </p:sp>
      <p:sp>
        <p:nvSpPr>
          <p:cNvPr id="3" name="Content Placeholder 2">
            <a:extLst>
              <a:ext uri="{FF2B5EF4-FFF2-40B4-BE49-F238E27FC236}">
                <a16:creationId xmlns:a16="http://schemas.microsoft.com/office/drawing/2014/main" id="{5EA36C5E-A981-E878-6CC8-C30526874DF3}"/>
              </a:ext>
            </a:extLst>
          </p:cNvPr>
          <p:cNvSpPr>
            <a:spLocks noGrp="1"/>
          </p:cNvSpPr>
          <p:nvPr>
            <p:ph idx="1"/>
          </p:nvPr>
        </p:nvSpPr>
        <p:spPr/>
        <p:txBody>
          <a:bodyPr>
            <a:normAutofit fontScale="77500" lnSpcReduction="20000"/>
          </a:bodyPr>
          <a:lstStyle/>
          <a:p>
            <a:pPr marL="0" indent="0">
              <a:buNone/>
            </a:pPr>
            <a:r>
              <a:rPr lang="en-GB" dirty="0"/>
              <a:t>Drawing on your own experiences as musical learners and teachers, what are the characteristics of a </a:t>
            </a:r>
            <a:r>
              <a:rPr lang="en-GB" i="1" dirty="0">
                <a:solidFill>
                  <a:srgbClr val="FF0000"/>
                </a:solidFill>
              </a:rPr>
              <a:t>musical</a:t>
            </a:r>
            <a:r>
              <a:rPr lang="en-GB" dirty="0"/>
              <a:t> music lesson?</a:t>
            </a:r>
          </a:p>
          <a:p>
            <a:r>
              <a:rPr lang="en-GB" dirty="0"/>
              <a:t> What do you see and hear in the classroom?</a:t>
            </a:r>
          </a:p>
          <a:p>
            <a:r>
              <a:rPr lang="en-GB" dirty="0"/>
              <a:t>What does the teacher do? What pedagogies (teaching approaches) does she adopt?</a:t>
            </a:r>
          </a:p>
          <a:p>
            <a:r>
              <a:rPr lang="en-GB" dirty="0"/>
              <a:t>What do pupils do in musical music lessons? What and how do they learn? </a:t>
            </a:r>
          </a:p>
          <a:p>
            <a:r>
              <a:rPr lang="en-GB" dirty="0"/>
              <a:t>What are the barriers to musical teaching and musical learning (e.g. teaching approaches/assessment/curriculum content). </a:t>
            </a:r>
          </a:p>
          <a:p>
            <a:pPr marL="0" indent="0">
              <a:buNone/>
            </a:pPr>
            <a:r>
              <a:rPr lang="en-GB" dirty="0">
                <a:solidFill>
                  <a:srgbClr val="FF0000"/>
                </a:solidFill>
              </a:rPr>
              <a:t>Develop a short statement which encapsulates for you what musical music teaching is- a music teaching ‘credo’. Add to this through the first few weeks of the course adding to it and amending it. </a:t>
            </a:r>
          </a:p>
        </p:txBody>
      </p:sp>
    </p:spTree>
    <p:extLst>
      <p:ext uri="{BB962C8B-B14F-4D97-AF65-F5344CB8AC3E}">
        <p14:creationId xmlns:p14="http://schemas.microsoft.com/office/powerpoint/2010/main" val="3799260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children playing instruments&#10;&#10;AI-generated content may be incorrect.">
            <a:extLst>
              <a:ext uri="{FF2B5EF4-FFF2-40B4-BE49-F238E27FC236}">
                <a16:creationId xmlns:a16="http://schemas.microsoft.com/office/drawing/2014/main" id="{766845E0-81B8-3DC7-7C31-A679F71E4FE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5604" r="27587" b="2"/>
          <a:stretch>
            <a:fillRect/>
          </a:stretch>
        </p:blipFill>
        <p:spPr>
          <a:xfrm>
            <a:off x="1412683" y="1410208"/>
            <a:ext cx="3876801" cy="3858780"/>
          </a:xfrm>
          <a:prstGeom prst="rect">
            <a:avLst/>
          </a:prstGeom>
        </p:spPr>
      </p:pic>
      <p:sp>
        <p:nvSpPr>
          <p:cNvPr id="2" name="TextBox 1">
            <a:extLst>
              <a:ext uri="{FF2B5EF4-FFF2-40B4-BE49-F238E27FC236}">
                <a16:creationId xmlns:a16="http://schemas.microsoft.com/office/drawing/2014/main" id="{1E0FAFD9-987A-C064-5A52-500A440FAB21}"/>
              </a:ext>
            </a:extLst>
          </p:cNvPr>
          <p:cNvSpPr txBox="1"/>
          <p:nvPr/>
        </p:nvSpPr>
        <p:spPr>
          <a:xfrm>
            <a:off x="6094412" y="2556932"/>
            <a:ext cx="4802184" cy="3318936"/>
          </a:xfrm>
          <a:prstGeom prst="rect">
            <a:avLst/>
          </a:prstGeom>
        </p:spPr>
        <p:txBody>
          <a:bodyPr vert="horz" lIns="91440" tIns="45720" rIns="91440" bIns="45720" rtlCol="0" anchor="t">
            <a:normAutofit/>
          </a:bodyPr>
          <a:lstStyle/>
          <a:p>
            <a:pPr defTabSz="457200">
              <a:spcBef>
                <a:spcPct val="20000"/>
              </a:spcBef>
              <a:spcAft>
                <a:spcPts val="600"/>
              </a:spcAft>
              <a:buClr>
                <a:schemeClr val="accent1"/>
              </a:buClr>
              <a:buSzPct val="115000"/>
            </a:pPr>
            <a:r>
              <a:rPr lang="en-US" sz="2800" dirty="0">
                <a:solidFill>
                  <a:schemeClr val="tx1">
                    <a:lumMod val="85000"/>
                    <a:lumOff val="15000"/>
                  </a:schemeClr>
                </a:solidFill>
              </a:rPr>
              <a:t>Two dimensions  of musicality</a:t>
            </a:r>
          </a:p>
          <a:p>
            <a:pPr defTabSz="457200">
              <a:spcBef>
                <a:spcPct val="20000"/>
              </a:spcBef>
              <a:spcAft>
                <a:spcPts val="600"/>
              </a:spcAft>
              <a:buClr>
                <a:schemeClr val="accent1"/>
              </a:buClr>
              <a:buSzPct val="115000"/>
              <a:buFont typeface="Arial"/>
              <a:buChar char="•"/>
            </a:pPr>
            <a:endParaRPr lang="en-US" sz="2800" dirty="0">
              <a:solidFill>
                <a:schemeClr val="tx1">
                  <a:lumMod val="85000"/>
                  <a:lumOff val="15000"/>
                </a:schemeClr>
              </a:solidFill>
            </a:endParaRPr>
          </a:p>
          <a:p>
            <a:pPr defTabSz="457200">
              <a:spcBef>
                <a:spcPct val="20000"/>
              </a:spcBef>
              <a:spcAft>
                <a:spcPts val="600"/>
              </a:spcAft>
              <a:buClr>
                <a:schemeClr val="accent1"/>
              </a:buClr>
              <a:buSzPct val="115000"/>
              <a:buFont typeface="Arial"/>
              <a:buChar char="•"/>
            </a:pPr>
            <a:r>
              <a:rPr lang="en-US" sz="2800" dirty="0">
                <a:solidFill>
                  <a:schemeClr val="tx1">
                    <a:lumMod val="85000"/>
                    <a:lumOff val="15000"/>
                  </a:schemeClr>
                </a:solidFill>
              </a:rPr>
              <a:t>Thinking Musically</a:t>
            </a:r>
          </a:p>
          <a:p>
            <a:pPr defTabSz="457200">
              <a:spcBef>
                <a:spcPct val="20000"/>
              </a:spcBef>
              <a:spcAft>
                <a:spcPts val="600"/>
              </a:spcAft>
              <a:buClr>
                <a:schemeClr val="accent1"/>
              </a:buClr>
              <a:buSzPct val="115000"/>
              <a:buFont typeface="Arial"/>
              <a:buChar char="•"/>
            </a:pPr>
            <a:r>
              <a:rPr lang="en-US" sz="2800" dirty="0">
                <a:solidFill>
                  <a:schemeClr val="tx1">
                    <a:lumMod val="85000"/>
                    <a:lumOff val="15000"/>
                  </a:schemeClr>
                </a:solidFill>
              </a:rPr>
              <a:t>Acting Musically</a:t>
            </a:r>
          </a:p>
        </p:txBody>
      </p:sp>
      <p:sp>
        <p:nvSpPr>
          <p:cNvPr id="5" name="TextBox 4">
            <a:extLst>
              <a:ext uri="{FF2B5EF4-FFF2-40B4-BE49-F238E27FC236}">
                <a16:creationId xmlns:a16="http://schemas.microsoft.com/office/drawing/2014/main" id="{F3D6D055-A222-EAA9-DC70-71223C3E20AA}"/>
              </a:ext>
            </a:extLst>
          </p:cNvPr>
          <p:cNvSpPr txBox="1"/>
          <p:nvPr/>
        </p:nvSpPr>
        <p:spPr>
          <a:xfrm>
            <a:off x="2796494" y="5068933"/>
            <a:ext cx="2492990" cy="200055"/>
          </a:xfrm>
          <a:prstGeom prst="rect">
            <a:avLst/>
          </a:prstGeom>
          <a:solidFill>
            <a:srgbClr val="000000"/>
          </a:solidFill>
        </p:spPr>
        <p:txBody>
          <a:bodyPr wrap="none" rtlCol="0">
            <a:spAutoFit/>
          </a:bodyPr>
          <a:lstStyle/>
          <a:p>
            <a:pPr algn="r">
              <a:spcAft>
                <a:spcPts val="600"/>
              </a:spcAft>
            </a:pPr>
            <a:r>
              <a:rPr lang="en-GB" sz="700" dirty="0">
                <a:solidFill>
                  <a:srgbClr val="FFFFFF"/>
                </a:solidFill>
                <a:hlinkClick r:id="rId3" tooltip="https://www.new-educ.com/author/abowadeaedtech">
                  <a:extLst>
                    <a:ext uri="{A12FA001-AC4F-418D-AE19-62706E023703}">
                      <ahyp:hlinkClr xmlns:ahyp="http://schemas.microsoft.com/office/drawing/2018/hyperlinkcolor" val="tx"/>
                    </a:ext>
                  </a:extLst>
                </a:hlinkClick>
              </a:rPr>
              <a:t>This Photo</a:t>
            </a:r>
            <a:r>
              <a:rPr lang="en-GB" sz="700" dirty="0">
                <a:solidFill>
                  <a:srgbClr val="FFFFFF"/>
                </a:solidFill>
              </a:rPr>
              <a:t> by Unknown Author is licensed under </a:t>
            </a:r>
            <a:r>
              <a:rPr lang="en-GB" sz="700" dirty="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GB" sz="700" dirty="0">
              <a:solidFill>
                <a:srgbClr val="FFFFFF"/>
              </a:solidFill>
            </a:endParaRPr>
          </a:p>
        </p:txBody>
      </p:sp>
    </p:spTree>
    <p:extLst>
      <p:ext uri="{BB962C8B-B14F-4D97-AF65-F5344CB8AC3E}">
        <p14:creationId xmlns:p14="http://schemas.microsoft.com/office/powerpoint/2010/main" val="3646346315"/>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ExploreVTI">
  <a:themeElements>
    <a:clrScheme name="AnalogousFromLightSeedRightStep">
      <a:dk1>
        <a:srgbClr val="000000"/>
      </a:dk1>
      <a:lt1>
        <a:srgbClr val="FFFFFF"/>
      </a:lt1>
      <a:dk2>
        <a:srgbClr val="413124"/>
      </a:dk2>
      <a:lt2>
        <a:srgbClr val="E2E8E6"/>
      </a:lt2>
      <a:accent1>
        <a:srgbClr val="C696A7"/>
      </a:accent1>
      <a:accent2>
        <a:srgbClr val="BA837F"/>
      </a:accent2>
      <a:accent3>
        <a:srgbClr val="BC9F82"/>
      </a:accent3>
      <a:accent4>
        <a:srgbClr val="AAA574"/>
      </a:accent4>
      <a:accent5>
        <a:srgbClr val="9BA880"/>
      </a:accent5>
      <a:accent6>
        <a:srgbClr val="84AD76"/>
      </a:accent6>
      <a:hlink>
        <a:srgbClr val="568F7C"/>
      </a:hlink>
      <a:folHlink>
        <a:srgbClr val="7F7F7F"/>
      </a:folHlink>
    </a:clrScheme>
    <a:fontScheme name="Custom 23">
      <a:majorFont>
        <a:latin typeface="Posterama"/>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xploreVTI" id="{157DDAE2-BFCD-43FD-9602-E5EFEAD66DC3}" vid="{04B6EBF8-4645-4305-9753-050B4204785C}"/>
    </a:ext>
  </a:extLst>
</a:theme>
</file>

<file path=ppt/theme/theme2.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BED1D21A416304B8EE01FEE59FF6172" ma:contentTypeVersion="30" ma:contentTypeDescription="Create a new document." ma:contentTypeScope="" ma:versionID="b9100bf82490bea12c7cccb90ba2865b">
  <xsd:schema xmlns:xsd="http://www.w3.org/2001/XMLSchema" xmlns:xs="http://www.w3.org/2001/XMLSchema" xmlns:p="http://schemas.microsoft.com/office/2006/metadata/properties" xmlns:ns2="8dd27960-f15a-4df3-bad6-d3d0c3f37d8b" xmlns:ns3="31622a6d-2a62-4bc4-9767-fc5f5c5106d0" targetNamespace="http://schemas.microsoft.com/office/2006/metadata/properties" ma:root="true" ma:fieldsID="48becc3ef69505d62e78befff1e9d7d4" ns2:_="" ns3:_="">
    <xsd:import namespace="8dd27960-f15a-4df3-bad6-d3d0c3f37d8b"/>
    <xsd:import namespace="31622a6d-2a62-4bc4-9767-fc5f5c5106d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FileType" minOccurs="0"/>
                <xsd:element ref="ns2:MediaServiceBillingMetadata" minOccurs="0"/>
                <xsd:element ref="ns2:hdcbd3d6f0e54a4e9c8625069f23e362" minOccurs="0"/>
                <xsd:element ref="ns3:n19d2656f54f4b29bbefaded98737593" minOccurs="0"/>
                <xsd:element ref="ns2:ne92b2b147ea4948a159491f499cd0e1" minOccurs="0"/>
                <xsd:element ref="ns2:ae2674345c3d4e9fa362e02d59c10fa6" minOccurs="0"/>
                <xsd:element ref="ns2:a92b30d7ef814d49a773e5852b2f581b"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d27960-f15a-4df3-bad6-d3d0c3f37d8b"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302ef00-e229-46e4-bb0b-edf5f8a2a6e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FileType" ma:index="26" nillable="true" ma:displayName="File Type" ma:format="Dropdown" ma:internalName="FileType">
      <xsd:simpleType>
        <xsd:restriction base="dms:Text">
          <xsd:maxLength value="255"/>
        </xsd:restriction>
      </xsd:simpleType>
    </xsd:element>
    <xsd:element name="MediaServiceBillingMetadata" ma:index="27" nillable="true" ma:displayName="MediaServiceBillingMetadata" ma:hidden="true" ma:internalName="MediaServiceBillingMetadata" ma:readOnly="true">
      <xsd:simpleType>
        <xsd:restriction base="dms:Note"/>
      </xsd:simpleType>
    </xsd:element>
    <xsd:element name="hdcbd3d6f0e54a4e9c8625069f23e362" ma:index="29" nillable="true" ma:taxonomy="true" ma:internalName="hdcbd3d6f0e54a4e9c8625069f23e362" ma:taxonomyFieldName="Labels" ma:displayName="Schools" ma:default="" ma:fieldId="{1dcbd3d6-f0e5-4a4e-9c86-25069f23e362}" ma:taxonomyMulti="true" ma:sspId="6302ef00-e229-46e4-bb0b-edf5f8a2a6e5" ma:termSetId="ceecdf75-112d-4bd4-a281-8d87ed49dd0b" ma:anchorId="00000000-0000-0000-0000-000000000000" ma:open="false" ma:isKeyword="false">
      <xsd:complexType>
        <xsd:sequence>
          <xsd:element ref="pc:Terms" minOccurs="0" maxOccurs="1"/>
        </xsd:sequence>
      </xsd:complexType>
    </xsd:element>
    <xsd:element name="ne92b2b147ea4948a159491f499cd0e1" ma:index="33" nillable="true" ma:taxonomy="true" ma:internalName="ne92b2b147ea4948a159491f499cd0e1" ma:taxonomyFieldName="Categories0" ma:displayName="Categories" ma:default="" ma:fieldId="{7e92b2b1-47ea-4948-a159-491f499cd0e1}" ma:taxonomyMulti="true" ma:sspId="6302ef00-e229-46e4-bb0b-edf5f8a2a6e5" ma:termSetId="f429bd01-968a-4fa0-8b24-aeaeaf250bc7" ma:anchorId="00000000-0000-0000-0000-000000000000" ma:open="false" ma:isKeyword="false">
      <xsd:complexType>
        <xsd:sequence>
          <xsd:element ref="pc:Terms" minOccurs="0" maxOccurs="1"/>
        </xsd:sequence>
      </xsd:complexType>
    </xsd:element>
    <xsd:element name="ae2674345c3d4e9fa362e02d59c10fa6" ma:index="35" nillable="true" ma:taxonomy="true" ma:internalName="ae2674345c3d4e9fa362e02d59c10fa6" ma:taxonomyFieldName="Projects" ma:displayName="Projects" ma:default="" ma:fieldId="{ae267434-5c3d-4e9f-a362-e02d59c10fa6}" ma:taxonomyMulti="true" ma:sspId="6302ef00-e229-46e4-bb0b-edf5f8a2a6e5" ma:termSetId="c4fb7deb-b9f2-4d73-baaf-5ac970d74e5d" ma:anchorId="00000000-0000-0000-0000-000000000000" ma:open="false" ma:isKeyword="false">
      <xsd:complexType>
        <xsd:sequence>
          <xsd:element ref="pc:Terms" minOccurs="0" maxOccurs="1"/>
        </xsd:sequence>
      </xsd:complexType>
    </xsd:element>
    <xsd:element name="a92b30d7ef814d49a773e5852b2f581b" ma:index="37" nillable="true" ma:taxonomy="true" ma:internalName="a92b30d7ef814d49a773e5852b2f581b" ma:taxonomyFieldName="Work_x0020_streams" ma:displayName="Work streams" ma:default="" ma:fieldId="{a92b30d7-ef81-4d49-a773-e5852b2f581b}" ma:taxonomyMulti="true" ma:sspId="6302ef00-e229-46e4-bb0b-edf5f8a2a6e5" ma:termSetId="15f586a7-edbd-441e-8f54-67953084caf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1622a6d-2a62-4bc4-9767-fc5f5c5106d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fd05bac-552e-48c9-af47-dff3bed484ce}" ma:internalName="TaxCatchAll" ma:showField="CatchAllData" ma:web="31622a6d-2a62-4bc4-9767-fc5f5c5106d0">
      <xsd:complexType>
        <xsd:complexContent>
          <xsd:extension base="dms:MultiChoiceLookup">
            <xsd:sequence>
              <xsd:element name="Value" type="dms:Lookup" maxOccurs="unbounded" minOccurs="0" nillable="true"/>
            </xsd:sequence>
          </xsd:extension>
        </xsd:complexContent>
      </xsd:complexType>
    </xsd:element>
    <xsd:element name="n19d2656f54f4b29bbefaded98737593" ma:index="31" nillable="true" ma:taxonomy="true" ma:internalName="n19d2656f54f4b29bbefaded98737593" ma:taxonomyFieldName="Tags" ma:displayName="Audience" ma:default="" ma:fieldId="{719d2656-f54f-4b29-bbef-aded98737593}" ma:taxonomyMulti="true" ma:sspId="6302ef00-e229-46e4-bb0b-edf5f8a2a6e5" ma:termSetId="8ed8c9ea-7052-4c1d-a4d7-b9c10bffea6f"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n19d2656f54f4b29bbefaded98737593 xmlns="31622a6d-2a62-4bc4-9767-fc5f5c5106d0">
      <Terms xmlns="http://schemas.microsoft.com/office/infopath/2007/PartnerControls"/>
    </n19d2656f54f4b29bbefaded98737593>
    <ne92b2b147ea4948a159491f499cd0e1 xmlns="8dd27960-f15a-4df3-bad6-d3d0c3f37d8b">
      <Terms xmlns="http://schemas.microsoft.com/office/infopath/2007/PartnerControls"/>
    </ne92b2b147ea4948a159491f499cd0e1>
    <TaxCatchAll xmlns="31622a6d-2a62-4bc4-9767-fc5f5c5106d0" xsi:nil="true"/>
    <FileType xmlns="8dd27960-f15a-4df3-bad6-d3d0c3f37d8b" xsi:nil="true"/>
    <a92b30d7ef814d49a773e5852b2f581b xmlns="8dd27960-f15a-4df3-bad6-d3d0c3f37d8b">
      <Terms xmlns="http://schemas.microsoft.com/office/infopath/2007/PartnerControls"/>
    </a92b30d7ef814d49a773e5852b2f581b>
    <hdcbd3d6f0e54a4e9c8625069f23e362 xmlns="8dd27960-f15a-4df3-bad6-d3d0c3f37d8b">
      <Terms xmlns="http://schemas.microsoft.com/office/infopath/2007/PartnerControls"/>
    </hdcbd3d6f0e54a4e9c8625069f23e362>
    <ae2674345c3d4e9fa362e02d59c10fa6 xmlns="8dd27960-f15a-4df3-bad6-d3d0c3f37d8b">
      <Terms xmlns="http://schemas.microsoft.com/office/infopath/2007/PartnerControls"/>
    </ae2674345c3d4e9fa362e02d59c10fa6>
    <lcf76f155ced4ddcb4097134ff3c332f xmlns="8dd27960-f15a-4df3-bad6-d3d0c3f37d8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1A37A55-CC98-4176-9164-DEAB6EF6CDF1}"/>
</file>

<file path=customXml/itemProps2.xml><?xml version="1.0" encoding="utf-8"?>
<ds:datastoreItem xmlns:ds="http://schemas.openxmlformats.org/officeDocument/2006/customXml" ds:itemID="{77F8C478-738D-4AAC-8785-42C58AE5DF1F}"/>
</file>

<file path=customXml/itemProps3.xml><?xml version="1.0" encoding="utf-8"?>
<ds:datastoreItem xmlns:ds="http://schemas.openxmlformats.org/officeDocument/2006/customXml" ds:itemID="{E8B9EE43-7BD3-47B4-9F22-68B5C51BF06C}"/>
</file>

<file path=docProps/app.xml><?xml version="1.0" encoding="utf-8"?>
<Properties xmlns="http://schemas.openxmlformats.org/officeDocument/2006/extended-properties" xmlns:vt="http://schemas.openxmlformats.org/officeDocument/2006/docPropsVTypes">
  <TotalTime>1480</TotalTime>
  <Words>5555</Words>
  <Application>Microsoft Office PowerPoint</Application>
  <PresentationFormat>Widescreen</PresentationFormat>
  <Paragraphs>365</Paragraphs>
  <Slides>66</Slides>
  <Notes>6</Notes>
  <HiddenSlides>0</HiddenSlides>
  <MMClips>3</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66</vt:i4>
      </vt:variant>
    </vt:vector>
  </HeadingPairs>
  <TitlesOfParts>
    <vt:vector size="79" baseType="lpstr">
      <vt:lpstr>Aptos</vt:lpstr>
      <vt:lpstr>Arial</vt:lpstr>
      <vt:lpstr>Avenir Next LT Pro</vt:lpstr>
      <vt:lpstr>AvenirNext LT Pro Medium</vt:lpstr>
      <vt:lpstr>Calibri</vt:lpstr>
      <vt:lpstr>Calibri Light</vt:lpstr>
      <vt:lpstr>Garamond</vt:lpstr>
      <vt:lpstr>Helvetica</vt:lpstr>
      <vt:lpstr>Posterama</vt:lpstr>
      <vt:lpstr>Symbol</vt:lpstr>
      <vt:lpstr>ExploreVTI</vt:lpstr>
      <vt:lpstr>Organic</vt:lpstr>
      <vt:lpstr>Office Theme</vt:lpstr>
      <vt:lpstr>What is musical knowledge and musical learning?</vt:lpstr>
      <vt:lpstr>The Assignment </vt:lpstr>
      <vt:lpstr>What is the portfolio? </vt:lpstr>
      <vt:lpstr>Learning Outcomes (i.e. What you have to demonstrate). </vt:lpstr>
      <vt:lpstr>Session Aims</vt:lpstr>
      <vt:lpstr>PowerPoint Presentation</vt:lpstr>
      <vt:lpstr>PowerPoint Presentation</vt:lpstr>
      <vt:lpstr>Activity 1 (15 minutes) </vt:lpstr>
      <vt:lpstr>PowerPoint Presentation</vt:lpstr>
      <vt:lpstr>Thinking Musically</vt:lpstr>
      <vt:lpstr>Acting Musically</vt:lpstr>
      <vt:lpstr>PowerPoint Presentation</vt:lpstr>
      <vt:lpstr>When considering how to teach music musically, we need to think about three elements:</vt:lpstr>
      <vt:lpstr>PowerPoint Presentation</vt:lpstr>
      <vt:lpstr>PowerPoint Presentation</vt:lpstr>
      <vt:lpstr>Epistemology:  Typologies of musical knowledge for teaching (Philpott, 2017)</vt:lpstr>
      <vt:lpstr>Characteristics of Each Knowledge Type: </vt:lpstr>
      <vt:lpstr>Practical Working Out of Knowledge Types in Freres Jacques (Philpott, 2007) </vt:lpstr>
      <vt:lpstr>Knowledge ‘of’ Music is hard to grasp but worth the effort. It’s being inside the music!</vt:lpstr>
      <vt:lpstr>Activity: Choose a piece of music from your playlist that could be the basis of a lesson for KS2. What knowledge ‘about’ and ‘how’ would you teach from that music?  What activities would you do that would enable the children to get inside the music (Knowledge ‘of:). </vt:lpstr>
      <vt:lpstr>What are the epistemological barriers and challenges to teaching music musically?</vt:lpstr>
      <vt:lpstr>PowerPoint Presentation</vt:lpstr>
      <vt:lpstr>PowerPoint Presentation</vt:lpstr>
      <vt:lpstr>PowerPoint Presentation</vt:lpstr>
      <vt:lpstr>The assumptions you have about learning, and your views of what music is, will govern… </vt:lpstr>
      <vt:lpstr>PowerPoint Presentation</vt:lpstr>
      <vt:lpstr>Activity </vt:lpstr>
      <vt:lpstr>PowerPoint Presentation</vt:lpstr>
      <vt:lpstr>‘…the extraordinary illusion- for that is what it is- that there is such a thing as music rather than simply the acts of making and receiving it, might well be considered the basic premise of the Western ‘’art’’ [classical] tradition.’ (Cook, 2003: 65). (my emphases). </vt:lpstr>
      <vt:lpstr>The idea of music as an object has dominated educational thinking and is reinforced through the language we use…</vt:lpstr>
      <vt:lpstr>When music is thought about as a ‘thing’-  as an object-it sets up a particular relationship with music: It is ‘out there’ and exists separate from us.  Music Education as Aesthetic Education (Musical Appreciation).</vt:lpstr>
      <vt:lpstr>When music is thought of as an object, what can this look like…?</vt:lpstr>
      <vt:lpstr>Influence of ‘music as object’ on how music is taught.</vt:lpstr>
      <vt:lpstr>Returning to Cooke (2003)</vt:lpstr>
      <vt:lpstr>PowerPoint Presentation</vt:lpstr>
      <vt:lpstr>Music as social practice- as something that people do!</vt:lpstr>
      <vt:lpstr>Music as Object  VS. Music as social practice: Challenges for musical teaching.</vt:lpstr>
      <vt:lpstr>A Praxial Approach to Music Education Might Help.</vt:lpstr>
      <vt:lpstr>Music Education as ‘Praxial’ Education.</vt:lpstr>
      <vt:lpstr>Discussion/Activity What ‘praxial’ knowledge is this girl demonstrating non-verbally here? How do you think she has learnt to sing this song?  How do the three types of knowledge (how/about/of) interact?</vt:lpstr>
      <vt:lpstr>PowerPoint Presentation</vt:lpstr>
      <vt:lpstr> Musical Knowledge as Embodied Knowledge leading to musical fluency.</vt:lpstr>
      <vt:lpstr>Activity 4: Embodied Musical Knowledge in Action</vt:lpstr>
      <vt:lpstr>PowerPoint Presentation</vt:lpstr>
      <vt:lpstr>The typical planning sequence adopts an ‘input-output’ model that assumes learning outcomes can or should be predetermined and predicted.   </vt:lpstr>
      <vt:lpstr>Planning for Musical Encounters: </vt:lpstr>
      <vt:lpstr>PowerPoint Presentation</vt:lpstr>
      <vt:lpstr>Additional Stimuli</vt:lpstr>
      <vt:lpstr>A framework for teaching music musically.</vt:lpstr>
      <vt:lpstr>PowerPoint Presentation</vt:lpstr>
      <vt:lpstr>Music as discourse and Communication</vt:lpstr>
      <vt:lpstr>Principle 1: Care for Music as Dialogue and Communication. </vt:lpstr>
      <vt:lpstr>Working as an effective, musical, ‘good enough’ music teacher. </vt:lpstr>
      <vt:lpstr>Principle 2: Care for the musical making and interests of children. </vt:lpstr>
      <vt:lpstr>Curiosity </vt:lpstr>
      <vt:lpstr>Competence</vt:lpstr>
      <vt:lpstr>Emulating (Musical role models). </vt:lpstr>
      <vt:lpstr>Principle 3: Fluency First and Last</vt:lpstr>
      <vt:lpstr>Implications of Principle 2 for Lesson Planning – an integrated approach</vt:lpstr>
      <vt:lpstr>Things that work against these principles: against lessons that are musical encounters.</vt:lpstr>
      <vt:lpstr>Activity : Applying the Principles</vt:lpstr>
      <vt:lpstr>References</vt:lpstr>
      <vt:lpstr>PowerPoint Presentation</vt:lpstr>
      <vt:lpstr>The Notation Debate: </vt:lpstr>
      <vt:lpstr>Activity: What are your thoughts about the role of notation in classroom music? </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Teaching Music Musically</dc:title>
  <dc:creator>gary spruce</dc:creator>
  <cp:lastModifiedBy>gary spruce</cp:lastModifiedBy>
  <cp:revision>31</cp:revision>
  <cp:lastPrinted>2025-08-29T06:56:04Z</cp:lastPrinted>
  <dcterms:created xsi:type="dcterms:W3CDTF">2022-10-07T08:57:33Z</dcterms:created>
  <dcterms:modified xsi:type="dcterms:W3CDTF">2025-09-14T17:16:58Z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0x0101000BED1D21A416304B8EE01FEE59FF6172</vt:lpwstr>
  </property>
</Properties>
</file>