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1.xml" ContentType="application/vnd.openxmlformats-officedocument.drawingml.diagramData+xml"/>
  <Override PartName="/ppt/diagrams/data2.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diagrams/quickStyle4.xml" ContentType="application/vnd.openxmlformats-officedocument.drawingml.diagramStyle+xml"/>
  <Override PartName="/ppt/theme/theme2.xml" ContentType="application/vnd.openxmlformats-officedocument.theme+xml"/>
  <Override PartName="/ppt/theme/theme3.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colors4.xml" ContentType="application/vnd.openxmlformats-officedocument.drawingml.diagramColors+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rawing1.xml" ContentType="application/vnd.ms-office.drawingml.diagramDrawing+xml"/>
  <Override PartName="/ppt/charts/style3.xml" ContentType="application/vnd.ms-office.chartstyle+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olors3.xml" ContentType="application/vnd.ms-office.chartcolorstyle+xml"/>
  <Override PartName="/ppt/diagrams/drawing4.xml" ContentType="application/vnd.ms-office.drawingml.diagramDrawing+xml"/>
  <Override PartName="/ppt/charts/chart3.xml" ContentType="application/vnd.openxmlformats-officedocument.drawingml.chart+xml"/>
  <Override PartName="/ppt/diagrams/layout4.xml" ContentType="application/vnd.openxmlformats-officedocument.drawingml.diagramLayou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Lst>
  <p:notesMasterIdLst>
    <p:notesMasterId r:id="rId71"/>
  </p:notesMasterIdLst>
  <p:sldIdLst>
    <p:sldId id="396" r:id="rId3"/>
    <p:sldId id="628" r:id="rId4"/>
    <p:sldId id="618" r:id="rId5"/>
    <p:sldId id="637" r:id="rId6"/>
    <p:sldId id="660" r:id="rId7"/>
    <p:sldId id="668" r:id="rId8"/>
    <p:sldId id="669" r:id="rId9"/>
    <p:sldId id="631" r:id="rId10"/>
    <p:sldId id="632" r:id="rId11"/>
    <p:sldId id="633" r:id="rId12"/>
    <p:sldId id="634" r:id="rId13"/>
    <p:sldId id="636" r:id="rId14"/>
    <p:sldId id="662" r:id="rId15"/>
    <p:sldId id="641" r:id="rId16"/>
    <p:sldId id="642" r:id="rId17"/>
    <p:sldId id="643" r:id="rId18"/>
    <p:sldId id="663" r:id="rId19"/>
    <p:sldId id="644" r:id="rId20"/>
    <p:sldId id="645" r:id="rId21"/>
    <p:sldId id="647" r:id="rId22"/>
    <p:sldId id="648" r:id="rId23"/>
    <p:sldId id="670" r:id="rId24"/>
    <p:sldId id="676" r:id="rId25"/>
    <p:sldId id="664" r:id="rId26"/>
    <p:sldId id="681" r:id="rId27"/>
    <p:sldId id="653" r:id="rId28"/>
    <p:sldId id="654" r:id="rId29"/>
    <p:sldId id="655" r:id="rId30"/>
    <p:sldId id="652" r:id="rId31"/>
    <p:sldId id="680" r:id="rId32"/>
    <p:sldId id="616" r:id="rId33"/>
    <p:sldId id="665" r:id="rId34"/>
    <p:sldId id="638" r:id="rId35"/>
    <p:sldId id="682" r:id="rId36"/>
    <p:sldId id="639" r:id="rId37"/>
    <p:sldId id="402" r:id="rId38"/>
    <p:sldId id="403" r:id="rId39"/>
    <p:sldId id="635" r:id="rId40"/>
    <p:sldId id="553" r:id="rId41"/>
    <p:sldId id="406" r:id="rId42"/>
    <p:sldId id="399" r:id="rId43"/>
    <p:sldId id="405" r:id="rId44"/>
    <p:sldId id="536" r:id="rId45"/>
    <p:sldId id="597" r:id="rId46"/>
    <p:sldId id="678" r:id="rId47"/>
    <p:sldId id="677" r:id="rId48"/>
    <p:sldId id="607" r:id="rId49"/>
    <p:sldId id="577" r:id="rId50"/>
    <p:sldId id="673" r:id="rId51"/>
    <p:sldId id="573" r:id="rId52"/>
    <p:sldId id="610" r:id="rId53"/>
    <p:sldId id="679" r:id="rId54"/>
    <p:sldId id="624" r:id="rId55"/>
    <p:sldId id="625" r:id="rId56"/>
    <p:sldId id="626" r:id="rId57"/>
    <p:sldId id="627" r:id="rId58"/>
    <p:sldId id="649" r:id="rId59"/>
    <p:sldId id="657" r:id="rId60"/>
    <p:sldId id="658" r:id="rId61"/>
    <p:sldId id="640" r:id="rId62"/>
    <p:sldId id="659" r:id="rId63"/>
    <p:sldId id="675" r:id="rId64"/>
    <p:sldId id="539" r:id="rId65"/>
    <p:sldId id="495" r:id="rId66"/>
    <p:sldId id="494" r:id="rId67"/>
    <p:sldId id="496" r:id="rId68"/>
    <p:sldId id="497" r:id="rId69"/>
    <p:sldId id="498" r:id="rId70"/>
  </p:sldIdLst>
  <p:sldSz cx="12192000" cy="6858000"/>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94660"/>
  </p:normalViewPr>
  <p:slideViewPr>
    <p:cSldViewPr snapToGrid="0">
      <p:cViewPr varScale="1">
        <p:scale>
          <a:sx n="150" d="100"/>
          <a:sy n="150" d="100"/>
        </p:scale>
        <p:origin x="624" y="1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customXml" Target="../customXml/item2.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78" Type="http://schemas.openxmlformats.org/officeDocument/2006/relationships/customXml" Target="../customXml/item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customXml" Target="../customXml/item1.xml"/><Relationship Id="rId7" Type="http://schemas.openxmlformats.org/officeDocument/2006/relationships/slide" Target="slides/slide5.xml"/><Relationship Id="rId71"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7.xml"/></Relationships>
</file>

<file path=ppt/charts/_rels/chart1.xml.rels><?xml version="1.0" encoding="UTF-8" standalone="yes"?>
<Relationships xmlns="http://schemas.openxmlformats.org/package/2006/relationships"><Relationship Id="rId3" Type="http://schemas.openxmlformats.org/officeDocument/2006/relationships/oleObject" Target="file:///F:\Other%20work\Music%20Curriculum%20Provision\Comparison%20with%202016%20data%20Dec%202018.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image" Target="../media/image1.jpeg"/><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E:\Other%20work\Music%20Curriculum%20Provision\KS4%20results-for-secondary-mus-17%20Oct%202018.xlsx" TargetMode="External"/></Relationships>
</file>

<file path=ppt/charts/_rels/chart3.xml.rels><?xml version="1.0" encoding="UTF-8" standalone="yes"?>
<Relationships xmlns="http://schemas.openxmlformats.org/package/2006/relationships"><Relationship Id="rId3" Type="http://schemas.openxmlformats.org/officeDocument/2006/relationships/image" Target="../media/image1.jpeg"/><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Users\alisondaubney\Dropbox\Ally's%20Documents\State%20of%20the%20Nation\Data%20to%20share%20with%20Gary\Breakdown%20of%20GCSE%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GB" dirty="0"/>
              <a:t>Compulsory Year</a:t>
            </a:r>
            <a:r>
              <a:rPr lang="en-GB" baseline="0" dirty="0"/>
              <a:t> 9 Music </a:t>
            </a:r>
            <a:endParaRPr lang="en-GB" dirty="0"/>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GB"/>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spPr>
            <a:gradFill>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'KS4'!$BB$468:$BC$468</c:f>
              <c:strCache>
                <c:ptCount val="2"/>
                <c:pt idx="0">
                  <c:v>2012/13</c:v>
                </c:pt>
                <c:pt idx="1">
                  <c:v>2018/19</c:v>
                </c:pt>
              </c:strCache>
            </c:strRef>
          </c:cat>
          <c:val>
            <c:numRef>
              <c:f>'KS4'!$BB$469:$BC$469</c:f>
              <c:numCache>
                <c:formatCode>0.0%</c:formatCode>
                <c:ptCount val="2"/>
                <c:pt idx="0" formatCode="0%">
                  <c:v>0.84</c:v>
                </c:pt>
                <c:pt idx="1">
                  <c:v>0.47499999999999998</c:v>
                </c:pt>
              </c:numCache>
            </c:numRef>
          </c:val>
          <c:extLst>
            <c:ext xmlns:c16="http://schemas.microsoft.com/office/drawing/2014/chart" uri="{C3380CC4-5D6E-409C-BE32-E72D297353CC}">
              <c16:uniqueId val="{00000000-4ED1-4CC3-9EE9-6C1E97E01D2B}"/>
            </c:ext>
          </c:extLst>
        </c:ser>
        <c:dLbls>
          <c:showLegendKey val="0"/>
          <c:showVal val="1"/>
          <c:showCatName val="0"/>
          <c:showSerName val="0"/>
          <c:showPercent val="0"/>
          <c:showBubbleSize val="0"/>
        </c:dLbls>
        <c:gapWidth val="150"/>
        <c:shape val="box"/>
        <c:axId val="-2036481496"/>
        <c:axId val="-2036500184"/>
        <c:axId val="0"/>
      </c:bar3DChart>
      <c:catAx>
        <c:axId val="-203648149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lt1">
                    <a:lumMod val="85000"/>
                  </a:schemeClr>
                </a:solidFill>
                <a:latin typeface="+mn-lt"/>
                <a:ea typeface="+mn-ea"/>
                <a:cs typeface="+mn-cs"/>
              </a:defRPr>
            </a:pPr>
            <a:endParaRPr lang="en-US"/>
          </a:p>
        </c:txPr>
        <c:crossAx val="-2036500184"/>
        <c:crosses val="autoZero"/>
        <c:auto val="1"/>
        <c:lblAlgn val="ctr"/>
        <c:lblOffset val="100"/>
        <c:noMultiLvlLbl val="0"/>
      </c:catAx>
      <c:valAx>
        <c:axId val="-2036500184"/>
        <c:scaling>
          <c:orientation val="minMax"/>
        </c:scaling>
        <c:delete val="0"/>
        <c:axPos val="l"/>
        <c:majorGridlines>
          <c:spPr>
            <a:ln w="9525" cap="flat" cmpd="sng" algn="ctr">
              <a:solidFill>
                <a:schemeClr val="dk1">
                  <a:lumMod val="50000"/>
                  <a:lumOff val="5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lt1">
                    <a:lumMod val="85000"/>
                  </a:schemeClr>
                </a:solidFill>
                <a:latin typeface="+mn-lt"/>
                <a:ea typeface="+mn-ea"/>
                <a:cs typeface="+mn-cs"/>
              </a:defRPr>
            </a:pPr>
            <a:endParaRPr lang="en-US"/>
          </a:p>
        </c:txPr>
        <c:crossAx val="-20364814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'KS4'!$EW$469:$EW$471</c:f>
              <c:strCache>
                <c:ptCount val="3"/>
                <c:pt idx="0">
                  <c:v>2.6%</c:v>
                </c:pt>
                <c:pt idx="1">
                  <c:v>37.5%</c:v>
                </c:pt>
                <c:pt idx="2">
                  <c:v>59.9%</c:v>
                </c:pt>
              </c:strCache>
            </c:strRef>
          </c:tx>
          <c:spPr>
            <a:blipFill>
              <a:blip xmlns:r="http://schemas.openxmlformats.org/officeDocument/2006/relationships" r:embed="rId3">
                <a:duotone>
                  <a:schemeClr val="accent1">
                    <a:shade val="74000"/>
                    <a:satMod val="130000"/>
                    <a:lumMod val="90000"/>
                  </a:schemeClr>
                  <a:schemeClr val="accent1">
                    <a:tint val="94000"/>
                    <a:satMod val="120000"/>
                    <a:lumMod val="104000"/>
                  </a:schemeClr>
                </a:duotone>
              </a:blip>
              <a:tile tx="0" ty="0" sx="100000" sy="100000" flip="none" algn="tl"/>
            </a:blipFill>
            <a:ln>
              <a:noFill/>
            </a:ln>
            <a:effectLst>
              <a:outerShdw blurRad="38100" dist="25400" dir="5400000" rotWithShape="0">
                <a:srgbClr val="000000">
                  <a:alpha val="60000"/>
                </a:srgbClr>
              </a:outerShdw>
            </a:effectLst>
          </c:spPr>
          <c:invertIfNegative val="0"/>
          <c:dLbls>
            <c:delete val="1"/>
          </c:dLbls>
          <c:cat>
            <c:strRef>
              <c:f>'KS4'!$EU$469:$EU$471</c:f>
              <c:strCache>
                <c:ptCount val="3"/>
                <c:pt idx="0">
                  <c:v>Positive</c:v>
                </c:pt>
                <c:pt idx="1">
                  <c:v>Neutral</c:v>
                </c:pt>
                <c:pt idx="2">
                  <c:v>Negative</c:v>
                </c:pt>
              </c:strCache>
            </c:strRef>
          </c:cat>
          <c:val>
            <c:numRef>
              <c:f>'KS4'!$EV$469:$EV$471</c:f>
              <c:numCache>
                <c:formatCode>General</c:formatCode>
                <c:ptCount val="3"/>
                <c:pt idx="0">
                  <c:v>12</c:v>
                </c:pt>
                <c:pt idx="1">
                  <c:v>174</c:v>
                </c:pt>
                <c:pt idx="2">
                  <c:v>278</c:v>
                </c:pt>
              </c:numCache>
            </c:numRef>
          </c:val>
          <c:extLst>
            <c:ext xmlns:c16="http://schemas.microsoft.com/office/drawing/2014/chart" uri="{C3380CC4-5D6E-409C-BE32-E72D297353CC}">
              <c16:uniqueId val="{00000000-C008-49BC-87DB-74663D92B934}"/>
            </c:ext>
          </c:extLst>
        </c:ser>
        <c:dLbls>
          <c:dLblPos val="inEnd"/>
          <c:showLegendKey val="0"/>
          <c:showVal val="1"/>
          <c:showCatName val="0"/>
          <c:showSerName val="0"/>
          <c:showPercent val="0"/>
          <c:showBubbleSize val="0"/>
        </c:dLbls>
        <c:gapWidth val="100"/>
        <c:overlap val="-24"/>
        <c:axId val="-2036618008"/>
        <c:axId val="-2036645544"/>
      </c:barChart>
      <c:catAx>
        <c:axId val="-203661800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600" b="1" i="0" u="none" strike="noStrike" kern="1200" baseline="0">
                <a:solidFill>
                  <a:schemeClr val="lt1">
                    <a:lumMod val="85000"/>
                  </a:schemeClr>
                </a:solidFill>
                <a:latin typeface="+mn-lt"/>
                <a:ea typeface="+mn-ea"/>
                <a:cs typeface="+mn-cs"/>
              </a:defRPr>
            </a:pPr>
            <a:endParaRPr lang="en-US"/>
          </a:p>
        </c:txPr>
        <c:crossAx val="-2036645544"/>
        <c:crosses val="autoZero"/>
        <c:auto val="1"/>
        <c:lblAlgn val="ctr"/>
        <c:lblOffset val="100"/>
        <c:noMultiLvlLbl val="0"/>
      </c:catAx>
      <c:valAx>
        <c:axId val="-2036645544"/>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lt1">
                    <a:lumMod val="85000"/>
                  </a:schemeClr>
                </a:solidFill>
                <a:latin typeface="+mn-lt"/>
                <a:ea typeface="+mn-ea"/>
                <a:cs typeface="+mn-cs"/>
              </a:defRPr>
            </a:pPr>
            <a:endParaRPr lang="en-US"/>
          </a:p>
        </c:txPr>
        <c:crossAx val="-20366180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b="1"/>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Applications to conservatoires 2017 using deprivation index figures from UCAS</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pieChart>
        <c:varyColors val="1"/>
        <c:ser>
          <c:idx val="0"/>
          <c:order val="0"/>
          <c:dPt>
            <c:idx val="0"/>
            <c:bubble3D val="0"/>
            <c:spPr>
              <a:blipFill>
                <a:blip xmlns:r="http://schemas.openxmlformats.org/officeDocument/2006/relationships" r:embed="rId3">
                  <a:duotone>
                    <a:schemeClr val="accent1">
                      <a:shade val="74000"/>
                      <a:satMod val="130000"/>
                      <a:lumMod val="90000"/>
                    </a:schemeClr>
                    <a:schemeClr val="accent1">
                      <a:tint val="94000"/>
                      <a:satMod val="120000"/>
                      <a:lumMod val="104000"/>
                    </a:schemeClr>
                  </a:duotone>
                </a:blip>
                <a:tile tx="0" ty="0" sx="100000" sy="100000" flip="none" algn="tl"/>
              </a:blipFill>
              <a:ln>
                <a:noFill/>
              </a:ln>
              <a:effectLst>
                <a:outerShdw blurRad="38100" dist="25400" dir="5400000" rotWithShape="0">
                  <a:srgbClr val="000000">
                    <a:alpha val="60000"/>
                  </a:srgbClr>
                </a:outerShdw>
              </a:effectLst>
            </c:spPr>
            <c:extLst>
              <c:ext xmlns:c16="http://schemas.microsoft.com/office/drawing/2014/chart" uri="{C3380CC4-5D6E-409C-BE32-E72D297353CC}">
                <c16:uniqueId val="{00000001-5369-754A-BDC1-3E71760E51A5}"/>
              </c:ext>
            </c:extLst>
          </c:dPt>
          <c:dPt>
            <c:idx val="1"/>
            <c:bubble3D val="0"/>
            <c:spPr>
              <a:blipFill>
                <a:blip xmlns:r="http://schemas.openxmlformats.org/officeDocument/2006/relationships" r:embed="rId3">
                  <a:duotone>
                    <a:schemeClr val="accent2">
                      <a:shade val="74000"/>
                      <a:satMod val="130000"/>
                      <a:lumMod val="90000"/>
                    </a:schemeClr>
                    <a:schemeClr val="accent2">
                      <a:tint val="94000"/>
                      <a:satMod val="120000"/>
                      <a:lumMod val="104000"/>
                    </a:schemeClr>
                  </a:duotone>
                </a:blip>
                <a:tile tx="0" ty="0" sx="100000" sy="100000" flip="none" algn="tl"/>
              </a:blipFill>
              <a:ln>
                <a:noFill/>
              </a:ln>
              <a:effectLst>
                <a:outerShdw blurRad="38100" dist="25400" dir="5400000" rotWithShape="0">
                  <a:srgbClr val="000000">
                    <a:alpha val="60000"/>
                  </a:srgbClr>
                </a:outerShdw>
              </a:effectLst>
            </c:spPr>
            <c:extLst>
              <c:ext xmlns:c16="http://schemas.microsoft.com/office/drawing/2014/chart" uri="{C3380CC4-5D6E-409C-BE32-E72D297353CC}">
                <c16:uniqueId val="{00000003-5369-754A-BDC1-3E71760E51A5}"/>
              </c:ext>
            </c:extLst>
          </c:dPt>
          <c:dPt>
            <c:idx val="2"/>
            <c:bubble3D val="0"/>
            <c:spPr>
              <a:blipFill>
                <a:blip xmlns:r="http://schemas.openxmlformats.org/officeDocument/2006/relationships" r:embed="rId3">
                  <a:duotone>
                    <a:schemeClr val="accent3">
                      <a:shade val="74000"/>
                      <a:satMod val="130000"/>
                      <a:lumMod val="90000"/>
                    </a:schemeClr>
                    <a:schemeClr val="accent3">
                      <a:tint val="94000"/>
                      <a:satMod val="120000"/>
                      <a:lumMod val="104000"/>
                    </a:schemeClr>
                  </a:duotone>
                </a:blip>
                <a:tile tx="0" ty="0" sx="100000" sy="100000" flip="none" algn="tl"/>
              </a:blipFill>
              <a:ln>
                <a:noFill/>
              </a:ln>
              <a:effectLst>
                <a:outerShdw blurRad="38100" dist="25400" dir="5400000" rotWithShape="0">
                  <a:srgbClr val="000000">
                    <a:alpha val="60000"/>
                  </a:srgbClr>
                </a:outerShdw>
              </a:effectLst>
            </c:spPr>
            <c:extLst>
              <c:ext xmlns:c16="http://schemas.microsoft.com/office/drawing/2014/chart" uri="{C3380CC4-5D6E-409C-BE32-E72D297353CC}">
                <c16:uniqueId val="{00000005-5369-754A-BDC1-3E71760E51A5}"/>
              </c:ext>
            </c:extLst>
          </c:dPt>
          <c:dPt>
            <c:idx val="3"/>
            <c:bubble3D val="0"/>
            <c:spPr>
              <a:blipFill>
                <a:blip xmlns:r="http://schemas.openxmlformats.org/officeDocument/2006/relationships" r:embed="rId3">
                  <a:duotone>
                    <a:schemeClr val="accent4">
                      <a:shade val="74000"/>
                      <a:satMod val="130000"/>
                      <a:lumMod val="90000"/>
                    </a:schemeClr>
                    <a:schemeClr val="accent4">
                      <a:tint val="94000"/>
                      <a:satMod val="120000"/>
                      <a:lumMod val="104000"/>
                    </a:schemeClr>
                  </a:duotone>
                </a:blip>
                <a:tile tx="0" ty="0" sx="100000" sy="100000" flip="none" algn="tl"/>
              </a:blipFill>
              <a:ln>
                <a:noFill/>
              </a:ln>
              <a:effectLst>
                <a:outerShdw blurRad="38100" dist="25400" dir="5400000" rotWithShape="0">
                  <a:srgbClr val="000000">
                    <a:alpha val="60000"/>
                  </a:srgbClr>
                </a:outerShdw>
              </a:effectLst>
            </c:spPr>
            <c:extLst>
              <c:ext xmlns:c16="http://schemas.microsoft.com/office/drawing/2014/chart" uri="{C3380CC4-5D6E-409C-BE32-E72D297353CC}">
                <c16:uniqueId val="{00000007-5369-754A-BDC1-3E71760E51A5}"/>
              </c:ext>
            </c:extLst>
          </c:dPt>
          <c:dPt>
            <c:idx val="4"/>
            <c:bubble3D val="0"/>
            <c:spPr>
              <a:blipFill>
                <a:blip xmlns:r="http://schemas.openxmlformats.org/officeDocument/2006/relationships" r:embed="rId3">
                  <a:duotone>
                    <a:schemeClr val="accent5">
                      <a:shade val="74000"/>
                      <a:satMod val="130000"/>
                      <a:lumMod val="90000"/>
                    </a:schemeClr>
                    <a:schemeClr val="accent5">
                      <a:tint val="94000"/>
                      <a:satMod val="120000"/>
                      <a:lumMod val="104000"/>
                    </a:schemeClr>
                  </a:duotone>
                </a:blip>
                <a:tile tx="0" ty="0" sx="100000" sy="100000" flip="none" algn="tl"/>
              </a:blipFill>
              <a:ln>
                <a:noFill/>
              </a:ln>
              <a:effectLst>
                <a:outerShdw blurRad="38100" dist="25400" dir="5400000" rotWithShape="0">
                  <a:srgbClr val="000000">
                    <a:alpha val="60000"/>
                  </a:srgbClr>
                </a:outerShdw>
              </a:effectLst>
            </c:spPr>
            <c:extLst>
              <c:ext xmlns:c16="http://schemas.microsoft.com/office/drawing/2014/chart" uri="{C3380CC4-5D6E-409C-BE32-E72D297353CC}">
                <c16:uniqueId val="{00000009-5369-754A-BDC1-3E71760E51A5}"/>
              </c:ext>
            </c:extLst>
          </c:dPt>
          <c:dPt>
            <c:idx val="5"/>
            <c:bubble3D val="0"/>
            <c:spPr>
              <a:blipFill>
                <a:blip xmlns:r="http://schemas.openxmlformats.org/officeDocument/2006/relationships" r:embed="rId3">
                  <a:duotone>
                    <a:schemeClr val="accent6">
                      <a:shade val="74000"/>
                      <a:satMod val="130000"/>
                      <a:lumMod val="90000"/>
                    </a:schemeClr>
                    <a:schemeClr val="accent6">
                      <a:tint val="94000"/>
                      <a:satMod val="120000"/>
                      <a:lumMod val="104000"/>
                    </a:schemeClr>
                  </a:duotone>
                </a:blip>
                <a:tile tx="0" ty="0" sx="100000" sy="100000" flip="none" algn="tl"/>
              </a:blipFill>
              <a:ln>
                <a:noFill/>
              </a:ln>
              <a:effectLst>
                <a:outerShdw blurRad="38100" dist="25400" dir="5400000" rotWithShape="0">
                  <a:srgbClr val="000000">
                    <a:alpha val="60000"/>
                  </a:srgbClr>
                </a:outerShdw>
              </a:effectLst>
            </c:spPr>
            <c:extLst>
              <c:ext xmlns:c16="http://schemas.microsoft.com/office/drawing/2014/chart" uri="{C3380CC4-5D6E-409C-BE32-E72D297353CC}">
                <c16:uniqueId val="{0000000B-5369-754A-BDC1-3E71760E51A5}"/>
              </c:ext>
            </c:extLst>
          </c:dPt>
          <c:cat>
            <c:strRef>
              <c:f>Sheet5!$O$13:$O$18</c:f>
              <c:strCache>
                <c:ptCount val="6"/>
                <c:pt idx="0">
                  <c:v>Quintile1</c:v>
                </c:pt>
                <c:pt idx="1">
                  <c:v>Quintile2</c:v>
                </c:pt>
                <c:pt idx="2">
                  <c:v>Quintile3</c:v>
                </c:pt>
                <c:pt idx="3">
                  <c:v>Quintile4</c:v>
                </c:pt>
                <c:pt idx="4">
                  <c:v>Quintile5</c:v>
                </c:pt>
                <c:pt idx="5">
                  <c:v>Not assigned</c:v>
                </c:pt>
              </c:strCache>
            </c:strRef>
          </c:cat>
          <c:val>
            <c:numRef>
              <c:f>Sheet5!$P$13:$P$18</c:f>
              <c:numCache>
                <c:formatCode>General</c:formatCode>
                <c:ptCount val="6"/>
                <c:pt idx="0">
                  <c:v>75</c:v>
                </c:pt>
                <c:pt idx="1">
                  <c:v>265</c:v>
                </c:pt>
                <c:pt idx="2">
                  <c:v>395</c:v>
                </c:pt>
                <c:pt idx="3">
                  <c:v>545</c:v>
                </c:pt>
                <c:pt idx="4">
                  <c:v>840</c:v>
                </c:pt>
                <c:pt idx="5">
                  <c:v>15</c:v>
                </c:pt>
              </c:numCache>
            </c:numRef>
          </c:val>
          <c:extLst>
            <c:ext xmlns:c16="http://schemas.microsoft.com/office/drawing/2014/chart" uri="{C3380CC4-5D6E-409C-BE32-E72D297353CC}">
              <c16:uniqueId val="{0000000C-5369-754A-BDC1-3E71760E51A5}"/>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diagrams/_rels/data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4" Type="http://schemas.openxmlformats.org/officeDocument/2006/relationships/image" Target="../media/image31.svg"/></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4" Type="http://schemas.openxmlformats.org/officeDocument/2006/relationships/image" Target="../media/image31.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C30F2F-D8EA-4D73-B982-B5139421673E}" type="doc">
      <dgm:prSet loTypeId="urn:microsoft.com/office/officeart/2005/8/layout/radial1" loCatId="relationship" qsTypeId="urn:microsoft.com/office/officeart/2005/8/quickstyle/simple4" qsCatId="simple" csTypeId="urn:microsoft.com/office/officeart/2005/8/colors/colorful5" csCatId="colorful" phldr="1"/>
      <dgm:spPr/>
      <dgm:t>
        <a:bodyPr/>
        <a:lstStyle/>
        <a:p>
          <a:endParaRPr lang="en-GB"/>
        </a:p>
      </dgm:t>
    </dgm:pt>
    <dgm:pt modelId="{3A7867F6-D28E-4659-8102-B29F6D2FA00D}">
      <dgm:prSet phldrT="[Text]"/>
      <dgm:spPr/>
      <dgm:t>
        <a:bodyPr/>
        <a:lstStyle/>
        <a:p>
          <a:r>
            <a:rPr lang="en-GB" dirty="0"/>
            <a:t>Music in Schools: curricula and extra-curricular </a:t>
          </a:r>
        </a:p>
      </dgm:t>
    </dgm:pt>
    <dgm:pt modelId="{5AB8DAD3-F535-4C2C-BDCD-2203B457816E}" type="parTrans" cxnId="{9E7A5C5B-E50A-4A21-9424-148FB9A01DAC}">
      <dgm:prSet/>
      <dgm:spPr/>
      <dgm:t>
        <a:bodyPr/>
        <a:lstStyle/>
        <a:p>
          <a:endParaRPr lang="en-GB"/>
        </a:p>
      </dgm:t>
    </dgm:pt>
    <dgm:pt modelId="{41C46BF7-663A-4EB0-BFEE-EFD81308DBBC}" type="sibTrans" cxnId="{9E7A5C5B-E50A-4A21-9424-148FB9A01DAC}">
      <dgm:prSet/>
      <dgm:spPr/>
      <dgm:t>
        <a:bodyPr/>
        <a:lstStyle/>
        <a:p>
          <a:endParaRPr lang="en-GB"/>
        </a:p>
      </dgm:t>
    </dgm:pt>
    <dgm:pt modelId="{CD97009C-2F49-4727-8A21-8141CEE6A0E7}">
      <dgm:prSet phldrT="[Text]"/>
      <dgm:spPr/>
      <dgm:t>
        <a:bodyPr/>
        <a:lstStyle/>
        <a:p>
          <a:r>
            <a:rPr lang="en-GB" dirty="0"/>
            <a:t>Government and Policy</a:t>
          </a:r>
        </a:p>
      </dgm:t>
    </dgm:pt>
    <dgm:pt modelId="{DED2957E-67C3-4EA3-9DA4-67D187ECAFC4}" type="parTrans" cxnId="{D4072B7D-590E-48C3-BB3A-05C9C99E271C}">
      <dgm:prSet/>
      <dgm:spPr/>
      <dgm:t>
        <a:bodyPr/>
        <a:lstStyle/>
        <a:p>
          <a:endParaRPr lang="en-GB"/>
        </a:p>
      </dgm:t>
    </dgm:pt>
    <dgm:pt modelId="{82355384-F758-4B44-AA76-FED16705CF7B}" type="sibTrans" cxnId="{D4072B7D-590E-48C3-BB3A-05C9C99E271C}">
      <dgm:prSet/>
      <dgm:spPr/>
      <dgm:t>
        <a:bodyPr/>
        <a:lstStyle/>
        <a:p>
          <a:endParaRPr lang="en-GB"/>
        </a:p>
      </dgm:t>
    </dgm:pt>
    <dgm:pt modelId="{CEB6F961-15C8-4534-BBAE-372CA324C6E8}">
      <dgm:prSet phldrT="[Text]"/>
      <dgm:spPr/>
      <dgm:t>
        <a:bodyPr/>
        <a:lstStyle/>
        <a:p>
          <a:r>
            <a:rPr lang="en-GB" dirty="0"/>
            <a:t>Music Education Hubs (MEHs)</a:t>
          </a:r>
        </a:p>
      </dgm:t>
    </dgm:pt>
    <dgm:pt modelId="{317F6409-BB62-48EC-94ED-8C488F18D2A5}" type="parTrans" cxnId="{07AC499D-CD02-4ADA-8E42-C5C9C2DBE0FF}">
      <dgm:prSet/>
      <dgm:spPr/>
      <dgm:t>
        <a:bodyPr/>
        <a:lstStyle/>
        <a:p>
          <a:endParaRPr lang="en-GB"/>
        </a:p>
      </dgm:t>
    </dgm:pt>
    <dgm:pt modelId="{4714B301-578D-49A8-9A2B-DFB438CEC67B}" type="sibTrans" cxnId="{07AC499D-CD02-4ADA-8E42-C5C9C2DBE0FF}">
      <dgm:prSet/>
      <dgm:spPr/>
      <dgm:t>
        <a:bodyPr/>
        <a:lstStyle/>
        <a:p>
          <a:endParaRPr lang="en-GB"/>
        </a:p>
      </dgm:t>
    </dgm:pt>
    <dgm:pt modelId="{384E0043-1E43-4609-ABA6-165817F79D60}">
      <dgm:prSet phldrT="[Text]"/>
      <dgm:spPr/>
      <dgm:t>
        <a:bodyPr/>
        <a:lstStyle/>
        <a:p>
          <a:r>
            <a:rPr lang="en-GB" dirty="0"/>
            <a:t>Young People’s Musical Lives. </a:t>
          </a:r>
        </a:p>
      </dgm:t>
    </dgm:pt>
    <dgm:pt modelId="{E3CD73D1-1554-4374-B1EB-32927A65C3D3}" type="parTrans" cxnId="{3BF368A8-9895-458B-951A-A41C9D11BC76}">
      <dgm:prSet/>
      <dgm:spPr/>
      <dgm:t>
        <a:bodyPr/>
        <a:lstStyle/>
        <a:p>
          <a:endParaRPr lang="en-GB"/>
        </a:p>
      </dgm:t>
    </dgm:pt>
    <dgm:pt modelId="{B925C867-B0AF-44EB-B6B7-2A5878E2C35C}" type="sibTrans" cxnId="{3BF368A8-9895-458B-951A-A41C9D11BC76}">
      <dgm:prSet/>
      <dgm:spPr/>
      <dgm:t>
        <a:bodyPr/>
        <a:lstStyle/>
        <a:p>
          <a:endParaRPr lang="en-GB"/>
        </a:p>
      </dgm:t>
    </dgm:pt>
    <dgm:pt modelId="{373530EB-F82F-45AC-A8E0-13E48F3EA08B}">
      <dgm:prSet phldrT="[Text]"/>
      <dgm:spPr/>
      <dgm:t>
        <a:bodyPr/>
        <a:lstStyle/>
        <a:p>
          <a:r>
            <a:rPr lang="en-GB" dirty="0"/>
            <a:t>External Music Education Organisation  including subject organisations and research. And instrumental exams</a:t>
          </a:r>
        </a:p>
      </dgm:t>
    </dgm:pt>
    <dgm:pt modelId="{F4B97EDF-27D2-4210-9D28-A153CABFA262}" type="parTrans" cxnId="{78BB8D1A-60B6-4213-BBC1-506B20382D3C}">
      <dgm:prSet/>
      <dgm:spPr/>
      <dgm:t>
        <a:bodyPr/>
        <a:lstStyle/>
        <a:p>
          <a:endParaRPr lang="en-GB"/>
        </a:p>
      </dgm:t>
    </dgm:pt>
    <dgm:pt modelId="{CF55D8BC-3DC8-4DA9-9E98-5665BD04649E}" type="sibTrans" cxnId="{78BB8D1A-60B6-4213-BBC1-506B20382D3C}">
      <dgm:prSet/>
      <dgm:spPr/>
      <dgm:t>
        <a:bodyPr/>
        <a:lstStyle/>
        <a:p>
          <a:endParaRPr lang="en-GB"/>
        </a:p>
      </dgm:t>
    </dgm:pt>
    <dgm:pt modelId="{79F61B17-AC26-4B0D-9CB4-4D846233752B}" type="pres">
      <dgm:prSet presAssocID="{94C30F2F-D8EA-4D73-B982-B5139421673E}" presName="cycle" presStyleCnt="0">
        <dgm:presLayoutVars>
          <dgm:chMax val="1"/>
          <dgm:dir/>
          <dgm:animLvl val="ctr"/>
          <dgm:resizeHandles val="exact"/>
        </dgm:presLayoutVars>
      </dgm:prSet>
      <dgm:spPr/>
    </dgm:pt>
    <dgm:pt modelId="{8D409717-03CA-49FC-BAEA-6F890DC28B91}" type="pres">
      <dgm:prSet presAssocID="{3A7867F6-D28E-4659-8102-B29F6D2FA00D}" presName="centerShape" presStyleLbl="node0" presStyleIdx="0" presStyleCnt="1"/>
      <dgm:spPr/>
    </dgm:pt>
    <dgm:pt modelId="{223A49FA-63D8-4779-B9E9-1C193ECC43BA}" type="pres">
      <dgm:prSet presAssocID="{DED2957E-67C3-4EA3-9DA4-67D187ECAFC4}" presName="Name9" presStyleLbl="parChTrans1D2" presStyleIdx="0" presStyleCnt="4"/>
      <dgm:spPr/>
    </dgm:pt>
    <dgm:pt modelId="{9AA90D6E-071A-4E42-B150-64D29D515D07}" type="pres">
      <dgm:prSet presAssocID="{DED2957E-67C3-4EA3-9DA4-67D187ECAFC4}" presName="connTx" presStyleLbl="parChTrans1D2" presStyleIdx="0" presStyleCnt="4"/>
      <dgm:spPr/>
    </dgm:pt>
    <dgm:pt modelId="{43C4AE40-7063-43B8-9AEA-237FB1660203}" type="pres">
      <dgm:prSet presAssocID="{CD97009C-2F49-4727-8A21-8141CEE6A0E7}" presName="node" presStyleLbl="node1" presStyleIdx="0" presStyleCnt="4" custScaleX="178092">
        <dgm:presLayoutVars>
          <dgm:bulletEnabled val="1"/>
        </dgm:presLayoutVars>
      </dgm:prSet>
      <dgm:spPr/>
    </dgm:pt>
    <dgm:pt modelId="{82E7E93C-03B6-43E8-9647-492749444A4E}" type="pres">
      <dgm:prSet presAssocID="{317F6409-BB62-48EC-94ED-8C488F18D2A5}" presName="Name9" presStyleLbl="parChTrans1D2" presStyleIdx="1" presStyleCnt="4"/>
      <dgm:spPr/>
    </dgm:pt>
    <dgm:pt modelId="{D88F4338-716E-4CD6-BB1C-251A959C0233}" type="pres">
      <dgm:prSet presAssocID="{317F6409-BB62-48EC-94ED-8C488F18D2A5}" presName="connTx" presStyleLbl="parChTrans1D2" presStyleIdx="1" presStyleCnt="4"/>
      <dgm:spPr/>
    </dgm:pt>
    <dgm:pt modelId="{8EEE35C0-7C20-4CA7-B4D1-8AEA339207C7}" type="pres">
      <dgm:prSet presAssocID="{CEB6F961-15C8-4534-BBAE-372CA324C6E8}" presName="node" presStyleLbl="node1" presStyleIdx="1" presStyleCnt="4" custScaleX="129556" custScaleY="147593">
        <dgm:presLayoutVars>
          <dgm:bulletEnabled val="1"/>
        </dgm:presLayoutVars>
      </dgm:prSet>
      <dgm:spPr/>
    </dgm:pt>
    <dgm:pt modelId="{0D2C5F29-3258-4454-82C9-741B8209B4B6}" type="pres">
      <dgm:prSet presAssocID="{E3CD73D1-1554-4374-B1EB-32927A65C3D3}" presName="Name9" presStyleLbl="parChTrans1D2" presStyleIdx="2" presStyleCnt="4"/>
      <dgm:spPr/>
    </dgm:pt>
    <dgm:pt modelId="{D9442DAD-710C-4B0E-9AA5-0379E21AA0CA}" type="pres">
      <dgm:prSet presAssocID="{E3CD73D1-1554-4374-B1EB-32927A65C3D3}" presName="connTx" presStyleLbl="parChTrans1D2" presStyleIdx="2" presStyleCnt="4"/>
      <dgm:spPr/>
    </dgm:pt>
    <dgm:pt modelId="{185670B2-2A51-4A41-B33E-D245F7E76C95}" type="pres">
      <dgm:prSet presAssocID="{384E0043-1E43-4609-ABA6-165817F79D60}" presName="node" presStyleLbl="node1" presStyleIdx="2" presStyleCnt="4" custScaleX="164955">
        <dgm:presLayoutVars>
          <dgm:bulletEnabled val="1"/>
        </dgm:presLayoutVars>
      </dgm:prSet>
      <dgm:spPr/>
    </dgm:pt>
    <dgm:pt modelId="{4EA28CB8-CB2B-4561-BF1D-2D4BD1ABA5FB}" type="pres">
      <dgm:prSet presAssocID="{F4B97EDF-27D2-4210-9D28-A153CABFA262}" presName="Name9" presStyleLbl="parChTrans1D2" presStyleIdx="3" presStyleCnt="4"/>
      <dgm:spPr/>
    </dgm:pt>
    <dgm:pt modelId="{12440CA0-62FD-4F68-A2F0-926A6DF9DB6B}" type="pres">
      <dgm:prSet presAssocID="{F4B97EDF-27D2-4210-9D28-A153CABFA262}" presName="connTx" presStyleLbl="parChTrans1D2" presStyleIdx="3" presStyleCnt="4"/>
      <dgm:spPr/>
    </dgm:pt>
    <dgm:pt modelId="{1E07649D-F29C-471A-8945-0E35C17BB490}" type="pres">
      <dgm:prSet presAssocID="{373530EB-F82F-45AC-A8E0-13E48F3EA08B}" presName="node" presStyleLbl="node1" presStyleIdx="3" presStyleCnt="4" custScaleX="150979" custScaleY="176771" custRadScaleRad="104559" custRadScaleInc="-540">
        <dgm:presLayoutVars>
          <dgm:bulletEnabled val="1"/>
        </dgm:presLayoutVars>
      </dgm:prSet>
      <dgm:spPr/>
    </dgm:pt>
  </dgm:ptLst>
  <dgm:cxnLst>
    <dgm:cxn modelId="{30C74A0B-8F0A-42E5-901A-228FA99C2DC5}" type="presOf" srcId="{E3CD73D1-1554-4374-B1EB-32927A65C3D3}" destId="{D9442DAD-710C-4B0E-9AA5-0379E21AA0CA}" srcOrd="1" destOrd="0" presId="urn:microsoft.com/office/officeart/2005/8/layout/radial1"/>
    <dgm:cxn modelId="{D6D79B11-8761-49E0-B069-D8C23410DC44}" type="presOf" srcId="{DED2957E-67C3-4EA3-9DA4-67D187ECAFC4}" destId="{9AA90D6E-071A-4E42-B150-64D29D515D07}" srcOrd="1" destOrd="0" presId="urn:microsoft.com/office/officeart/2005/8/layout/radial1"/>
    <dgm:cxn modelId="{22EDB319-E8B6-41C2-B520-61211F5F4965}" type="presOf" srcId="{3A7867F6-D28E-4659-8102-B29F6D2FA00D}" destId="{8D409717-03CA-49FC-BAEA-6F890DC28B91}" srcOrd="0" destOrd="0" presId="urn:microsoft.com/office/officeart/2005/8/layout/radial1"/>
    <dgm:cxn modelId="{78BB8D1A-60B6-4213-BBC1-506B20382D3C}" srcId="{3A7867F6-D28E-4659-8102-B29F6D2FA00D}" destId="{373530EB-F82F-45AC-A8E0-13E48F3EA08B}" srcOrd="3" destOrd="0" parTransId="{F4B97EDF-27D2-4210-9D28-A153CABFA262}" sibTransId="{CF55D8BC-3DC8-4DA9-9E98-5665BD04649E}"/>
    <dgm:cxn modelId="{DC9C6D29-8187-49EB-BCEF-D11B9ED612C3}" type="presOf" srcId="{384E0043-1E43-4609-ABA6-165817F79D60}" destId="{185670B2-2A51-4A41-B33E-D245F7E76C95}" srcOrd="0" destOrd="0" presId="urn:microsoft.com/office/officeart/2005/8/layout/radial1"/>
    <dgm:cxn modelId="{5CCAD929-CDBA-4D34-A439-618B33E003AB}" type="presOf" srcId="{317F6409-BB62-48EC-94ED-8C488F18D2A5}" destId="{82E7E93C-03B6-43E8-9647-492749444A4E}" srcOrd="0" destOrd="0" presId="urn:microsoft.com/office/officeart/2005/8/layout/radial1"/>
    <dgm:cxn modelId="{9E7A5C5B-E50A-4A21-9424-148FB9A01DAC}" srcId="{94C30F2F-D8EA-4D73-B982-B5139421673E}" destId="{3A7867F6-D28E-4659-8102-B29F6D2FA00D}" srcOrd="0" destOrd="0" parTransId="{5AB8DAD3-F535-4C2C-BDCD-2203B457816E}" sibTransId="{41C46BF7-663A-4EB0-BFEE-EFD81308DBBC}"/>
    <dgm:cxn modelId="{15629272-4A0F-439E-824C-6E8EFA305F66}" type="presOf" srcId="{CD97009C-2F49-4727-8A21-8141CEE6A0E7}" destId="{43C4AE40-7063-43B8-9AEA-237FB1660203}" srcOrd="0" destOrd="0" presId="urn:microsoft.com/office/officeart/2005/8/layout/radial1"/>
    <dgm:cxn modelId="{280A4F78-C9C9-4D3E-B855-39A18E2F2C63}" type="presOf" srcId="{F4B97EDF-27D2-4210-9D28-A153CABFA262}" destId="{4EA28CB8-CB2B-4561-BF1D-2D4BD1ABA5FB}" srcOrd="0" destOrd="0" presId="urn:microsoft.com/office/officeart/2005/8/layout/radial1"/>
    <dgm:cxn modelId="{D4072B7D-590E-48C3-BB3A-05C9C99E271C}" srcId="{3A7867F6-D28E-4659-8102-B29F6D2FA00D}" destId="{CD97009C-2F49-4727-8A21-8141CEE6A0E7}" srcOrd="0" destOrd="0" parTransId="{DED2957E-67C3-4EA3-9DA4-67D187ECAFC4}" sibTransId="{82355384-F758-4B44-AA76-FED16705CF7B}"/>
    <dgm:cxn modelId="{1D420D93-42AD-43D6-B44B-43FC62759DF6}" type="presOf" srcId="{F4B97EDF-27D2-4210-9D28-A153CABFA262}" destId="{12440CA0-62FD-4F68-A2F0-926A6DF9DB6B}" srcOrd="1" destOrd="0" presId="urn:microsoft.com/office/officeart/2005/8/layout/radial1"/>
    <dgm:cxn modelId="{A5C82A9C-0834-43D1-B888-B7BDB2FD2B55}" type="presOf" srcId="{E3CD73D1-1554-4374-B1EB-32927A65C3D3}" destId="{0D2C5F29-3258-4454-82C9-741B8209B4B6}" srcOrd="0" destOrd="0" presId="urn:microsoft.com/office/officeart/2005/8/layout/radial1"/>
    <dgm:cxn modelId="{07AC499D-CD02-4ADA-8E42-C5C9C2DBE0FF}" srcId="{3A7867F6-D28E-4659-8102-B29F6D2FA00D}" destId="{CEB6F961-15C8-4534-BBAE-372CA324C6E8}" srcOrd="1" destOrd="0" parTransId="{317F6409-BB62-48EC-94ED-8C488F18D2A5}" sibTransId="{4714B301-578D-49A8-9A2B-DFB438CEC67B}"/>
    <dgm:cxn modelId="{3BF368A8-9895-458B-951A-A41C9D11BC76}" srcId="{3A7867F6-D28E-4659-8102-B29F6D2FA00D}" destId="{384E0043-1E43-4609-ABA6-165817F79D60}" srcOrd="2" destOrd="0" parTransId="{E3CD73D1-1554-4374-B1EB-32927A65C3D3}" sibTransId="{B925C867-B0AF-44EB-B6B7-2A5878E2C35C}"/>
    <dgm:cxn modelId="{210482B8-BF1E-4749-A0C5-C3C5F66FED16}" type="presOf" srcId="{94C30F2F-D8EA-4D73-B982-B5139421673E}" destId="{79F61B17-AC26-4B0D-9CB4-4D846233752B}" srcOrd="0" destOrd="0" presId="urn:microsoft.com/office/officeart/2005/8/layout/radial1"/>
    <dgm:cxn modelId="{EDE8F5ED-1761-4F3A-A046-1D88D04729AD}" type="presOf" srcId="{DED2957E-67C3-4EA3-9DA4-67D187ECAFC4}" destId="{223A49FA-63D8-4779-B9E9-1C193ECC43BA}" srcOrd="0" destOrd="0" presId="urn:microsoft.com/office/officeart/2005/8/layout/radial1"/>
    <dgm:cxn modelId="{9C32DAF7-19E4-4B94-89DF-9D03FD3E3C41}" type="presOf" srcId="{317F6409-BB62-48EC-94ED-8C488F18D2A5}" destId="{D88F4338-716E-4CD6-BB1C-251A959C0233}" srcOrd="1" destOrd="0" presId="urn:microsoft.com/office/officeart/2005/8/layout/radial1"/>
    <dgm:cxn modelId="{B9F2EDF9-6D77-4141-BCF1-5580B123DC88}" type="presOf" srcId="{CEB6F961-15C8-4534-BBAE-372CA324C6E8}" destId="{8EEE35C0-7C20-4CA7-B4D1-8AEA339207C7}" srcOrd="0" destOrd="0" presId="urn:microsoft.com/office/officeart/2005/8/layout/radial1"/>
    <dgm:cxn modelId="{F88EC8FA-390C-44BF-BAB9-099E98811856}" type="presOf" srcId="{373530EB-F82F-45AC-A8E0-13E48F3EA08B}" destId="{1E07649D-F29C-471A-8945-0E35C17BB490}" srcOrd="0" destOrd="0" presId="urn:microsoft.com/office/officeart/2005/8/layout/radial1"/>
    <dgm:cxn modelId="{399AA50D-70A4-42F8-9D2C-5876153F4765}" type="presParOf" srcId="{79F61B17-AC26-4B0D-9CB4-4D846233752B}" destId="{8D409717-03CA-49FC-BAEA-6F890DC28B91}" srcOrd="0" destOrd="0" presId="urn:microsoft.com/office/officeart/2005/8/layout/radial1"/>
    <dgm:cxn modelId="{A94FDE52-126E-436E-9079-A2482A5CC324}" type="presParOf" srcId="{79F61B17-AC26-4B0D-9CB4-4D846233752B}" destId="{223A49FA-63D8-4779-B9E9-1C193ECC43BA}" srcOrd="1" destOrd="0" presId="urn:microsoft.com/office/officeart/2005/8/layout/radial1"/>
    <dgm:cxn modelId="{0B4CF5FB-2003-43CB-9401-ECB609A887A1}" type="presParOf" srcId="{223A49FA-63D8-4779-B9E9-1C193ECC43BA}" destId="{9AA90D6E-071A-4E42-B150-64D29D515D07}" srcOrd="0" destOrd="0" presId="urn:microsoft.com/office/officeart/2005/8/layout/radial1"/>
    <dgm:cxn modelId="{77CC807A-855D-47CA-A60C-2FBCE27BEED4}" type="presParOf" srcId="{79F61B17-AC26-4B0D-9CB4-4D846233752B}" destId="{43C4AE40-7063-43B8-9AEA-237FB1660203}" srcOrd="2" destOrd="0" presId="urn:microsoft.com/office/officeart/2005/8/layout/radial1"/>
    <dgm:cxn modelId="{BFF835D3-71D8-46F4-A6E7-B0140341BA5A}" type="presParOf" srcId="{79F61B17-AC26-4B0D-9CB4-4D846233752B}" destId="{82E7E93C-03B6-43E8-9647-492749444A4E}" srcOrd="3" destOrd="0" presId="urn:microsoft.com/office/officeart/2005/8/layout/radial1"/>
    <dgm:cxn modelId="{E0BA31DC-6500-4AA8-B3F1-813EE22CB445}" type="presParOf" srcId="{82E7E93C-03B6-43E8-9647-492749444A4E}" destId="{D88F4338-716E-4CD6-BB1C-251A959C0233}" srcOrd="0" destOrd="0" presId="urn:microsoft.com/office/officeart/2005/8/layout/radial1"/>
    <dgm:cxn modelId="{ED7F9DA5-550F-4ECA-80DC-E57A3FD6BD72}" type="presParOf" srcId="{79F61B17-AC26-4B0D-9CB4-4D846233752B}" destId="{8EEE35C0-7C20-4CA7-B4D1-8AEA339207C7}" srcOrd="4" destOrd="0" presId="urn:microsoft.com/office/officeart/2005/8/layout/radial1"/>
    <dgm:cxn modelId="{1DD0BC49-DE45-43A4-9103-59BFDE63513C}" type="presParOf" srcId="{79F61B17-AC26-4B0D-9CB4-4D846233752B}" destId="{0D2C5F29-3258-4454-82C9-741B8209B4B6}" srcOrd="5" destOrd="0" presId="urn:microsoft.com/office/officeart/2005/8/layout/radial1"/>
    <dgm:cxn modelId="{8DC50FD2-BC5B-4F09-B30D-390F9F4772FF}" type="presParOf" srcId="{0D2C5F29-3258-4454-82C9-741B8209B4B6}" destId="{D9442DAD-710C-4B0E-9AA5-0379E21AA0CA}" srcOrd="0" destOrd="0" presId="urn:microsoft.com/office/officeart/2005/8/layout/radial1"/>
    <dgm:cxn modelId="{B4F09DB3-AE0C-49A0-9516-975C153A91E8}" type="presParOf" srcId="{79F61B17-AC26-4B0D-9CB4-4D846233752B}" destId="{185670B2-2A51-4A41-B33E-D245F7E76C95}" srcOrd="6" destOrd="0" presId="urn:microsoft.com/office/officeart/2005/8/layout/radial1"/>
    <dgm:cxn modelId="{2C37FCE8-1B47-444B-82AF-86BF5422DAE3}" type="presParOf" srcId="{79F61B17-AC26-4B0D-9CB4-4D846233752B}" destId="{4EA28CB8-CB2B-4561-BF1D-2D4BD1ABA5FB}" srcOrd="7" destOrd="0" presId="urn:microsoft.com/office/officeart/2005/8/layout/radial1"/>
    <dgm:cxn modelId="{D4C3F185-B6F0-475F-9851-666975B3B909}" type="presParOf" srcId="{4EA28CB8-CB2B-4561-BF1D-2D4BD1ABA5FB}" destId="{12440CA0-62FD-4F68-A2F0-926A6DF9DB6B}" srcOrd="0" destOrd="0" presId="urn:microsoft.com/office/officeart/2005/8/layout/radial1"/>
    <dgm:cxn modelId="{A24C19D4-FE41-4EC2-87B3-BD4DD7BA40F5}" type="presParOf" srcId="{79F61B17-AC26-4B0D-9CB4-4D846233752B}" destId="{1E07649D-F29C-471A-8945-0E35C17BB490}" srcOrd="8"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528398-7DB5-490C-94F2-C3D2383E0296}"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040926B4-92B1-4DAB-B422-FB8CF14238BE}">
      <dgm:prSet/>
      <dgm:spPr/>
      <dgm:t>
        <a:bodyPr/>
        <a:lstStyle/>
        <a:p>
          <a:r>
            <a:rPr lang="en-GB"/>
            <a:t>What worked well in your own music education? Did music education work equally well for your friends/peers?</a:t>
          </a:r>
          <a:endParaRPr lang="en-US"/>
        </a:p>
      </dgm:t>
    </dgm:pt>
    <dgm:pt modelId="{875E5E8D-2365-4F48-8FE1-242DE542A4AE}" type="parTrans" cxnId="{07B791AC-B079-4203-938A-0A19B920585F}">
      <dgm:prSet/>
      <dgm:spPr/>
      <dgm:t>
        <a:bodyPr/>
        <a:lstStyle/>
        <a:p>
          <a:endParaRPr lang="en-US"/>
        </a:p>
      </dgm:t>
    </dgm:pt>
    <dgm:pt modelId="{3F8452C4-0635-4035-8125-4C93486C8772}" type="sibTrans" cxnId="{07B791AC-B079-4203-938A-0A19B920585F}">
      <dgm:prSet/>
      <dgm:spPr/>
      <dgm:t>
        <a:bodyPr/>
        <a:lstStyle/>
        <a:p>
          <a:endParaRPr lang="en-US"/>
        </a:p>
      </dgm:t>
    </dgm:pt>
    <dgm:pt modelId="{E24D337B-DE7A-47AF-9AEA-A6F1B0E40585}">
      <dgm:prSet/>
      <dgm:spPr/>
      <dgm:t>
        <a:bodyPr/>
        <a:lstStyle/>
        <a:p>
          <a:r>
            <a:rPr lang="en-GB" dirty="0"/>
            <a:t>If you presently work as a music teacher, what works well and what are the barriers to children and young people’s music education?</a:t>
          </a:r>
          <a:endParaRPr lang="en-US" dirty="0"/>
        </a:p>
      </dgm:t>
    </dgm:pt>
    <dgm:pt modelId="{E91730D3-61DE-4BB7-BB6A-25C19978EA76}" type="parTrans" cxnId="{FD34E3D5-3A66-4D00-B48A-671C1F4F6CDC}">
      <dgm:prSet/>
      <dgm:spPr/>
      <dgm:t>
        <a:bodyPr/>
        <a:lstStyle/>
        <a:p>
          <a:endParaRPr lang="en-US"/>
        </a:p>
      </dgm:t>
    </dgm:pt>
    <dgm:pt modelId="{AC207D65-D180-48F2-9BEC-459C75173044}" type="sibTrans" cxnId="{FD34E3D5-3A66-4D00-B48A-671C1F4F6CDC}">
      <dgm:prSet/>
      <dgm:spPr/>
      <dgm:t>
        <a:bodyPr/>
        <a:lstStyle/>
        <a:p>
          <a:endParaRPr lang="en-US"/>
        </a:p>
      </dgm:t>
    </dgm:pt>
    <dgm:pt modelId="{DF9E2C55-51EC-45FA-91A4-DF126BCB541D}">
      <dgm:prSet/>
      <dgm:spPr/>
      <dgm:t>
        <a:bodyPr/>
        <a:lstStyle/>
        <a:p>
          <a:r>
            <a:rPr lang="en-GB" dirty="0"/>
            <a:t>What is it in your power to change? </a:t>
          </a:r>
          <a:endParaRPr lang="en-US" dirty="0"/>
        </a:p>
      </dgm:t>
    </dgm:pt>
    <dgm:pt modelId="{58363C4F-015A-4143-8F36-771FAEC28380}" type="parTrans" cxnId="{D52E68A6-AC42-4F36-8B4C-5107023C953B}">
      <dgm:prSet/>
      <dgm:spPr/>
      <dgm:t>
        <a:bodyPr/>
        <a:lstStyle/>
        <a:p>
          <a:endParaRPr lang="en-US"/>
        </a:p>
      </dgm:t>
    </dgm:pt>
    <dgm:pt modelId="{19DA8D0D-E462-4644-97D8-BBB5C4E1DDC1}" type="sibTrans" cxnId="{D52E68A6-AC42-4F36-8B4C-5107023C953B}">
      <dgm:prSet/>
      <dgm:spPr/>
      <dgm:t>
        <a:bodyPr/>
        <a:lstStyle/>
        <a:p>
          <a:endParaRPr lang="en-US"/>
        </a:p>
      </dgm:t>
    </dgm:pt>
    <dgm:pt modelId="{332A6ABC-2AB8-429C-AB13-B13AB89E1D0B}" type="pres">
      <dgm:prSet presAssocID="{8E528398-7DB5-490C-94F2-C3D2383E0296}" presName="linear" presStyleCnt="0">
        <dgm:presLayoutVars>
          <dgm:animLvl val="lvl"/>
          <dgm:resizeHandles val="exact"/>
        </dgm:presLayoutVars>
      </dgm:prSet>
      <dgm:spPr/>
    </dgm:pt>
    <dgm:pt modelId="{F04C074E-AA67-49CB-A606-BBD787565DFA}" type="pres">
      <dgm:prSet presAssocID="{040926B4-92B1-4DAB-B422-FB8CF14238BE}" presName="parentText" presStyleLbl="node1" presStyleIdx="0" presStyleCnt="3">
        <dgm:presLayoutVars>
          <dgm:chMax val="0"/>
          <dgm:bulletEnabled val="1"/>
        </dgm:presLayoutVars>
      </dgm:prSet>
      <dgm:spPr/>
    </dgm:pt>
    <dgm:pt modelId="{32BCB023-2F26-4BEA-8342-CCDD6164D86C}" type="pres">
      <dgm:prSet presAssocID="{3F8452C4-0635-4035-8125-4C93486C8772}" presName="spacer" presStyleCnt="0"/>
      <dgm:spPr/>
    </dgm:pt>
    <dgm:pt modelId="{947E558B-D1CF-43C8-89F6-31FBD8C02751}" type="pres">
      <dgm:prSet presAssocID="{E24D337B-DE7A-47AF-9AEA-A6F1B0E40585}" presName="parentText" presStyleLbl="node1" presStyleIdx="1" presStyleCnt="3">
        <dgm:presLayoutVars>
          <dgm:chMax val="0"/>
          <dgm:bulletEnabled val="1"/>
        </dgm:presLayoutVars>
      </dgm:prSet>
      <dgm:spPr/>
    </dgm:pt>
    <dgm:pt modelId="{3BDD6AD0-E248-4E16-95B7-B8F240BD70E1}" type="pres">
      <dgm:prSet presAssocID="{AC207D65-D180-48F2-9BEC-459C75173044}" presName="spacer" presStyleCnt="0"/>
      <dgm:spPr/>
    </dgm:pt>
    <dgm:pt modelId="{BF6DC888-838A-4FD0-A9FB-E54EA9EBC4E7}" type="pres">
      <dgm:prSet presAssocID="{DF9E2C55-51EC-45FA-91A4-DF126BCB541D}" presName="parentText" presStyleLbl="node1" presStyleIdx="2" presStyleCnt="3">
        <dgm:presLayoutVars>
          <dgm:chMax val="0"/>
          <dgm:bulletEnabled val="1"/>
        </dgm:presLayoutVars>
      </dgm:prSet>
      <dgm:spPr/>
    </dgm:pt>
  </dgm:ptLst>
  <dgm:cxnLst>
    <dgm:cxn modelId="{84B62B03-690E-4DA3-BBC9-ACD22C2E637F}" type="presOf" srcId="{DF9E2C55-51EC-45FA-91A4-DF126BCB541D}" destId="{BF6DC888-838A-4FD0-A9FB-E54EA9EBC4E7}" srcOrd="0" destOrd="0" presId="urn:microsoft.com/office/officeart/2005/8/layout/vList2"/>
    <dgm:cxn modelId="{A14C5923-A710-4137-926B-129F16F3C9D3}" type="presOf" srcId="{E24D337B-DE7A-47AF-9AEA-A6F1B0E40585}" destId="{947E558B-D1CF-43C8-89F6-31FBD8C02751}" srcOrd="0" destOrd="0" presId="urn:microsoft.com/office/officeart/2005/8/layout/vList2"/>
    <dgm:cxn modelId="{4F5BF229-F4B1-488B-AC02-A2407FD3C0CC}" type="presOf" srcId="{040926B4-92B1-4DAB-B422-FB8CF14238BE}" destId="{F04C074E-AA67-49CB-A606-BBD787565DFA}" srcOrd="0" destOrd="0" presId="urn:microsoft.com/office/officeart/2005/8/layout/vList2"/>
    <dgm:cxn modelId="{7409F893-46EE-47B1-B8EE-3DDA7EB78EA8}" type="presOf" srcId="{8E528398-7DB5-490C-94F2-C3D2383E0296}" destId="{332A6ABC-2AB8-429C-AB13-B13AB89E1D0B}" srcOrd="0" destOrd="0" presId="urn:microsoft.com/office/officeart/2005/8/layout/vList2"/>
    <dgm:cxn modelId="{D52E68A6-AC42-4F36-8B4C-5107023C953B}" srcId="{8E528398-7DB5-490C-94F2-C3D2383E0296}" destId="{DF9E2C55-51EC-45FA-91A4-DF126BCB541D}" srcOrd="2" destOrd="0" parTransId="{58363C4F-015A-4143-8F36-771FAEC28380}" sibTransId="{19DA8D0D-E462-4644-97D8-BBB5C4E1DDC1}"/>
    <dgm:cxn modelId="{07B791AC-B079-4203-938A-0A19B920585F}" srcId="{8E528398-7DB5-490C-94F2-C3D2383E0296}" destId="{040926B4-92B1-4DAB-B422-FB8CF14238BE}" srcOrd="0" destOrd="0" parTransId="{875E5E8D-2365-4F48-8FE1-242DE542A4AE}" sibTransId="{3F8452C4-0635-4035-8125-4C93486C8772}"/>
    <dgm:cxn modelId="{FD34E3D5-3A66-4D00-B48A-671C1F4F6CDC}" srcId="{8E528398-7DB5-490C-94F2-C3D2383E0296}" destId="{E24D337B-DE7A-47AF-9AEA-A6F1B0E40585}" srcOrd="1" destOrd="0" parTransId="{E91730D3-61DE-4BB7-BB6A-25C19978EA76}" sibTransId="{AC207D65-D180-48F2-9BEC-459C75173044}"/>
    <dgm:cxn modelId="{FCBECB3B-FAF8-4736-8126-9E079CE34D95}" type="presParOf" srcId="{332A6ABC-2AB8-429C-AB13-B13AB89E1D0B}" destId="{F04C074E-AA67-49CB-A606-BBD787565DFA}" srcOrd="0" destOrd="0" presId="urn:microsoft.com/office/officeart/2005/8/layout/vList2"/>
    <dgm:cxn modelId="{ACDA951D-86F2-4970-880A-6FF67D198477}" type="presParOf" srcId="{332A6ABC-2AB8-429C-AB13-B13AB89E1D0B}" destId="{32BCB023-2F26-4BEA-8342-CCDD6164D86C}" srcOrd="1" destOrd="0" presId="urn:microsoft.com/office/officeart/2005/8/layout/vList2"/>
    <dgm:cxn modelId="{B64BDA65-771A-4AE8-9C02-78324B69DAF7}" type="presParOf" srcId="{332A6ABC-2AB8-429C-AB13-B13AB89E1D0B}" destId="{947E558B-D1CF-43C8-89F6-31FBD8C02751}" srcOrd="2" destOrd="0" presId="urn:microsoft.com/office/officeart/2005/8/layout/vList2"/>
    <dgm:cxn modelId="{0AD81DF0-AF97-474C-A4A1-96F22DA3283D}" type="presParOf" srcId="{332A6ABC-2AB8-429C-AB13-B13AB89E1D0B}" destId="{3BDD6AD0-E248-4E16-95B7-B8F240BD70E1}" srcOrd="3" destOrd="0" presId="urn:microsoft.com/office/officeart/2005/8/layout/vList2"/>
    <dgm:cxn modelId="{2972C431-B3B4-4802-95EB-6A07007BBA48}" type="presParOf" srcId="{332A6ABC-2AB8-429C-AB13-B13AB89E1D0B}" destId="{BF6DC888-838A-4FD0-A9FB-E54EA9EBC4E7}"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4B494C-3A7A-4BE5-9F7A-B8B2E0880405}" type="doc">
      <dgm:prSet loTypeId="urn:microsoft.com/office/officeart/2008/layout/LinedList" loCatId="list" qsTypeId="urn:microsoft.com/office/officeart/2005/8/quickstyle/simple4" qsCatId="simple" csTypeId="urn:microsoft.com/office/officeart/2005/8/colors/colorful5" csCatId="colorful" phldr="1"/>
      <dgm:spPr/>
      <dgm:t>
        <a:bodyPr/>
        <a:lstStyle/>
        <a:p>
          <a:endParaRPr lang="en-US"/>
        </a:p>
      </dgm:t>
    </dgm:pt>
    <dgm:pt modelId="{F40B6CF3-0410-4D30-903A-8E26C47887A1}">
      <dgm:prSet/>
      <dgm:spPr/>
      <dgm:t>
        <a:bodyPr/>
        <a:lstStyle/>
        <a:p>
          <a:r>
            <a:rPr lang="en-GB"/>
            <a:t>Distinction between ‘academic’ and ‘non-academic’ subjects.</a:t>
          </a:r>
          <a:endParaRPr lang="en-US"/>
        </a:p>
      </dgm:t>
    </dgm:pt>
    <dgm:pt modelId="{BE0A242F-02C5-4C4C-84A1-B6A9F12A2D0C}" type="parTrans" cxnId="{6335ABD7-0F4E-4BD4-8B59-9194A97B6FED}">
      <dgm:prSet/>
      <dgm:spPr/>
      <dgm:t>
        <a:bodyPr/>
        <a:lstStyle/>
        <a:p>
          <a:endParaRPr lang="en-US"/>
        </a:p>
      </dgm:t>
    </dgm:pt>
    <dgm:pt modelId="{E2D37B36-F909-4566-A00F-365742B4E65A}" type="sibTrans" cxnId="{6335ABD7-0F4E-4BD4-8B59-9194A97B6FED}">
      <dgm:prSet/>
      <dgm:spPr/>
      <dgm:t>
        <a:bodyPr/>
        <a:lstStyle/>
        <a:p>
          <a:endParaRPr lang="en-US"/>
        </a:p>
      </dgm:t>
    </dgm:pt>
    <dgm:pt modelId="{3DCBA779-784E-428D-852F-0273E027265F}">
      <dgm:prSet/>
      <dgm:spPr/>
      <dgm:t>
        <a:bodyPr/>
        <a:lstStyle/>
        <a:p>
          <a:r>
            <a:rPr lang="en-GB" dirty="0"/>
            <a:t>Some subjects to be ‘studied’ others to be ‘enjoyed’.</a:t>
          </a:r>
          <a:endParaRPr lang="en-US" dirty="0"/>
        </a:p>
      </dgm:t>
    </dgm:pt>
    <dgm:pt modelId="{9E1B03B1-CA1C-41AA-9F91-9912FDCB88AC}" type="parTrans" cxnId="{C582E45F-DA47-4EDD-8E18-E8689D189774}">
      <dgm:prSet/>
      <dgm:spPr/>
      <dgm:t>
        <a:bodyPr/>
        <a:lstStyle/>
        <a:p>
          <a:endParaRPr lang="en-US"/>
        </a:p>
      </dgm:t>
    </dgm:pt>
    <dgm:pt modelId="{B80BC350-3127-4283-9807-1BD7D478A859}" type="sibTrans" cxnId="{C582E45F-DA47-4EDD-8E18-E8689D189774}">
      <dgm:prSet/>
      <dgm:spPr/>
      <dgm:t>
        <a:bodyPr/>
        <a:lstStyle/>
        <a:p>
          <a:endParaRPr lang="en-US"/>
        </a:p>
      </dgm:t>
    </dgm:pt>
    <dgm:pt modelId="{0BBD246F-BBDB-4E79-93D4-432AA8E387E1}">
      <dgm:prSet/>
      <dgm:spPr/>
      <dgm:t>
        <a:bodyPr/>
        <a:lstStyle/>
        <a:p>
          <a:r>
            <a:rPr lang="en-GB"/>
            <a:t>Conflation of music as part of a liberal curriculum for all and specialist instrumental tuition. </a:t>
          </a:r>
          <a:endParaRPr lang="en-US"/>
        </a:p>
      </dgm:t>
    </dgm:pt>
    <dgm:pt modelId="{A4909A2F-7F55-4036-8A4B-08798C55A6C0}" type="parTrans" cxnId="{703CA762-511B-452F-BB9D-919A5D8BF46B}">
      <dgm:prSet/>
      <dgm:spPr/>
      <dgm:t>
        <a:bodyPr/>
        <a:lstStyle/>
        <a:p>
          <a:endParaRPr lang="en-US"/>
        </a:p>
      </dgm:t>
    </dgm:pt>
    <dgm:pt modelId="{E77B46A6-9647-4D6D-82DF-ADB78585C0C9}" type="sibTrans" cxnId="{703CA762-511B-452F-BB9D-919A5D8BF46B}">
      <dgm:prSet/>
      <dgm:spPr/>
      <dgm:t>
        <a:bodyPr/>
        <a:lstStyle/>
        <a:p>
          <a:endParaRPr lang="en-US"/>
        </a:p>
      </dgm:t>
    </dgm:pt>
    <dgm:pt modelId="{EFC1A05E-1BDF-490A-8396-4027765E4D5A}" type="pres">
      <dgm:prSet presAssocID="{5F4B494C-3A7A-4BE5-9F7A-B8B2E0880405}" presName="vert0" presStyleCnt="0">
        <dgm:presLayoutVars>
          <dgm:dir/>
          <dgm:animOne val="branch"/>
          <dgm:animLvl val="lvl"/>
        </dgm:presLayoutVars>
      </dgm:prSet>
      <dgm:spPr/>
    </dgm:pt>
    <dgm:pt modelId="{E5B69E25-EEA5-4B23-8541-B38E7EF38A2B}" type="pres">
      <dgm:prSet presAssocID="{F40B6CF3-0410-4D30-903A-8E26C47887A1}" presName="thickLine" presStyleLbl="alignNode1" presStyleIdx="0" presStyleCnt="3"/>
      <dgm:spPr/>
    </dgm:pt>
    <dgm:pt modelId="{2E88D840-CA5F-400D-B2DC-493868C076FE}" type="pres">
      <dgm:prSet presAssocID="{F40B6CF3-0410-4D30-903A-8E26C47887A1}" presName="horz1" presStyleCnt="0"/>
      <dgm:spPr/>
    </dgm:pt>
    <dgm:pt modelId="{71B3004E-A49A-456E-8348-F5076AA8CF7D}" type="pres">
      <dgm:prSet presAssocID="{F40B6CF3-0410-4D30-903A-8E26C47887A1}" presName="tx1" presStyleLbl="revTx" presStyleIdx="0" presStyleCnt="3"/>
      <dgm:spPr/>
    </dgm:pt>
    <dgm:pt modelId="{7FF7EA74-DDAE-4D3E-A897-46268B11BA25}" type="pres">
      <dgm:prSet presAssocID="{F40B6CF3-0410-4D30-903A-8E26C47887A1}" presName="vert1" presStyleCnt="0"/>
      <dgm:spPr/>
    </dgm:pt>
    <dgm:pt modelId="{A8DFFD3C-B34F-48C0-94C4-A3B518A7DE51}" type="pres">
      <dgm:prSet presAssocID="{3DCBA779-784E-428D-852F-0273E027265F}" presName="thickLine" presStyleLbl="alignNode1" presStyleIdx="1" presStyleCnt="3"/>
      <dgm:spPr/>
    </dgm:pt>
    <dgm:pt modelId="{F7109B0E-BF1D-4F72-84C8-AFAE5F62D786}" type="pres">
      <dgm:prSet presAssocID="{3DCBA779-784E-428D-852F-0273E027265F}" presName="horz1" presStyleCnt="0"/>
      <dgm:spPr/>
    </dgm:pt>
    <dgm:pt modelId="{9426CFC2-2060-4E11-B2B4-4476E9152099}" type="pres">
      <dgm:prSet presAssocID="{3DCBA779-784E-428D-852F-0273E027265F}" presName="tx1" presStyleLbl="revTx" presStyleIdx="1" presStyleCnt="3"/>
      <dgm:spPr/>
    </dgm:pt>
    <dgm:pt modelId="{DB56F1FA-897A-4B30-8E8F-67AF1E319584}" type="pres">
      <dgm:prSet presAssocID="{3DCBA779-784E-428D-852F-0273E027265F}" presName="vert1" presStyleCnt="0"/>
      <dgm:spPr/>
    </dgm:pt>
    <dgm:pt modelId="{EAEF00B2-4FE3-461C-B42E-4BC974CCB557}" type="pres">
      <dgm:prSet presAssocID="{0BBD246F-BBDB-4E79-93D4-432AA8E387E1}" presName="thickLine" presStyleLbl="alignNode1" presStyleIdx="2" presStyleCnt="3"/>
      <dgm:spPr/>
    </dgm:pt>
    <dgm:pt modelId="{B8CA153E-503C-49F0-9BE9-C2D8A749E844}" type="pres">
      <dgm:prSet presAssocID="{0BBD246F-BBDB-4E79-93D4-432AA8E387E1}" presName="horz1" presStyleCnt="0"/>
      <dgm:spPr/>
    </dgm:pt>
    <dgm:pt modelId="{5851FCAF-E933-4ECE-8107-D279634ACA8F}" type="pres">
      <dgm:prSet presAssocID="{0BBD246F-BBDB-4E79-93D4-432AA8E387E1}" presName="tx1" presStyleLbl="revTx" presStyleIdx="2" presStyleCnt="3"/>
      <dgm:spPr/>
    </dgm:pt>
    <dgm:pt modelId="{7EA8A010-7D5B-457E-8F11-DBAADBF2200E}" type="pres">
      <dgm:prSet presAssocID="{0BBD246F-BBDB-4E79-93D4-432AA8E387E1}" presName="vert1" presStyleCnt="0"/>
      <dgm:spPr/>
    </dgm:pt>
  </dgm:ptLst>
  <dgm:cxnLst>
    <dgm:cxn modelId="{315D231A-43C0-40AF-B68E-2F235ECBEC11}" type="presOf" srcId="{F40B6CF3-0410-4D30-903A-8E26C47887A1}" destId="{71B3004E-A49A-456E-8348-F5076AA8CF7D}" srcOrd="0" destOrd="0" presId="urn:microsoft.com/office/officeart/2008/layout/LinedList"/>
    <dgm:cxn modelId="{C582E45F-DA47-4EDD-8E18-E8689D189774}" srcId="{5F4B494C-3A7A-4BE5-9F7A-B8B2E0880405}" destId="{3DCBA779-784E-428D-852F-0273E027265F}" srcOrd="1" destOrd="0" parTransId="{9E1B03B1-CA1C-41AA-9F91-9912FDCB88AC}" sibTransId="{B80BC350-3127-4283-9807-1BD7D478A859}"/>
    <dgm:cxn modelId="{703CA762-511B-452F-BB9D-919A5D8BF46B}" srcId="{5F4B494C-3A7A-4BE5-9F7A-B8B2E0880405}" destId="{0BBD246F-BBDB-4E79-93D4-432AA8E387E1}" srcOrd="2" destOrd="0" parTransId="{A4909A2F-7F55-4036-8A4B-08798C55A6C0}" sibTransId="{E77B46A6-9647-4D6D-82DF-ADB78585C0C9}"/>
    <dgm:cxn modelId="{09D58F67-529D-4648-9712-26AE25D09825}" type="presOf" srcId="{3DCBA779-784E-428D-852F-0273E027265F}" destId="{9426CFC2-2060-4E11-B2B4-4476E9152099}" srcOrd="0" destOrd="0" presId="urn:microsoft.com/office/officeart/2008/layout/LinedList"/>
    <dgm:cxn modelId="{12EC4F94-E779-4DA7-B4B8-D43E5C92DD1A}" type="presOf" srcId="{0BBD246F-BBDB-4E79-93D4-432AA8E387E1}" destId="{5851FCAF-E933-4ECE-8107-D279634ACA8F}" srcOrd="0" destOrd="0" presId="urn:microsoft.com/office/officeart/2008/layout/LinedList"/>
    <dgm:cxn modelId="{6335ABD7-0F4E-4BD4-8B59-9194A97B6FED}" srcId="{5F4B494C-3A7A-4BE5-9F7A-B8B2E0880405}" destId="{F40B6CF3-0410-4D30-903A-8E26C47887A1}" srcOrd="0" destOrd="0" parTransId="{BE0A242F-02C5-4C4C-84A1-B6A9F12A2D0C}" sibTransId="{E2D37B36-F909-4566-A00F-365742B4E65A}"/>
    <dgm:cxn modelId="{692EE3F6-D042-458E-B37E-F1074B4232D9}" type="presOf" srcId="{5F4B494C-3A7A-4BE5-9F7A-B8B2E0880405}" destId="{EFC1A05E-1BDF-490A-8396-4027765E4D5A}" srcOrd="0" destOrd="0" presId="urn:microsoft.com/office/officeart/2008/layout/LinedList"/>
    <dgm:cxn modelId="{8D5CABF1-20E1-48EB-BED9-081FAC440210}" type="presParOf" srcId="{EFC1A05E-1BDF-490A-8396-4027765E4D5A}" destId="{E5B69E25-EEA5-4B23-8541-B38E7EF38A2B}" srcOrd="0" destOrd="0" presId="urn:microsoft.com/office/officeart/2008/layout/LinedList"/>
    <dgm:cxn modelId="{BE80DB05-A70A-40C7-B10C-D7EC5C26C994}" type="presParOf" srcId="{EFC1A05E-1BDF-490A-8396-4027765E4D5A}" destId="{2E88D840-CA5F-400D-B2DC-493868C076FE}" srcOrd="1" destOrd="0" presId="urn:microsoft.com/office/officeart/2008/layout/LinedList"/>
    <dgm:cxn modelId="{1C5F3A42-6816-43C7-AC12-54C7D425E76C}" type="presParOf" srcId="{2E88D840-CA5F-400D-B2DC-493868C076FE}" destId="{71B3004E-A49A-456E-8348-F5076AA8CF7D}" srcOrd="0" destOrd="0" presId="urn:microsoft.com/office/officeart/2008/layout/LinedList"/>
    <dgm:cxn modelId="{2503B726-5FD1-46D3-8A70-2ED4598B0097}" type="presParOf" srcId="{2E88D840-CA5F-400D-B2DC-493868C076FE}" destId="{7FF7EA74-DDAE-4D3E-A897-46268B11BA25}" srcOrd="1" destOrd="0" presId="urn:microsoft.com/office/officeart/2008/layout/LinedList"/>
    <dgm:cxn modelId="{A21470E2-80AB-4F91-9D0C-56D8A85EE58F}" type="presParOf" srcId="{EFC1A05E-1BDF-490A-8396-4027765E4D5A}" destId="{A8DFFD3C-B34F-48C0-94C4-A3B518A7DE51}" srcOrd="2" destOrd="0" presId="urn:microsoft.com/office/officeart/2008/layout/LinedList"/>
    <dgm:cxn modelId="{D8DFBFB9-6AA9-487B-8741-93BF47F96CB0}" type="presParOf" srcId="{EFC1A05E-1BDF-490A-8396-4027765E4D5A}" destId="{F7109B0E-BF1D-4F72-84C8-AFAE5F62D786}" srcOrd="3" destOrd="0" presId="urn:microsoft.com/office/officeart/2008/layout/LinedList"/>
    <dgm:cxn modelId="{667A0B93-B56D-4398-92DF-36EE3F41AE8C}" type="presParOf" srcId="{F7109B0E-BF1D-4F72-84C8-AFAE5F62D786}" destId="{9426CFC2-2060-4E11-B2B4-4476E9152099}" srcOrd="0" destOrd="0" presId="urn:microsoft.com/office/officeart/2008/layout/LinedList"/>
    <dgm:cxn modelId="{E2A59789-E6AE-4D3E-AD5E-BBECDBE145D4}" type="presParOf" srcId="{F7109B0E-BF1D-4F72-84C8-AFAE5F62D786}" destId="{DB56F1FA-897A-4B30-8E8F-67AF1E319584}" srcOrd="1" destOrd="0" presId="urn:microsoft.com/office/officeart/2008/layout/LinedList"/>
    <dgm:cxn modelId="{E9427A60-5397-45C9-8BC5-E60352919F3D}" type="presParOf" srcId="{EFC1A05E-1BDF-490A-8396-4027765E4D5A}" destId="{EAEF00B2-4FE3-461C-B42E-4BC974CCB557}" srcOrd="4" destOrd="0" presId="urn:microsoft.com/office/officeart/2008/layout/LinedList"/>
    <dgm:cxn modelId="{07C503C4-EAED-489C-B8FD-5B78ADCCD9C8}" type="presParOf" srcId="{EFC1A05E-1BDF-490A-8396-4027765E4D5A}" destId="{B8CA153E-503C-49F0-9BE9-C2D8A749E844}" srcOrd="5" destOrd="0" presId="urn:microsoft.com/office/officeart/2008/layout/LinedList"/>
    <dgm:cxn modelId="{8DE6D6FD-5DB5-4A51-82F5-6A447BD14F97}" type="presParOf" srcId="{B8CA153E-503C-49F0-9BE9-C2D8A749E844}" destId="{5851FCAF-E933-4ECE-8107-D279634ACA8F}" srcOrd="0" destOrd="0" presId="urn:microsoft.com/office/officeart/2008/layout/LinedList"/>
    <dgm:cxn modelId="{81B095B7-34B6-4769-A78B-D65FE094ADD1}" type="presParOf" srcId="{B8CA153E-503C-49F0-9BE9-C2D8A749E844}" destId="{7EA8A010-7D5B-457E-8F11-DBAADBF2200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37552E6-A779-49EF-8F52-42E9AE7B7E2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1B27377-0B01-4C7E-A49D-EAF236C66B64}">
      <dgm:prSet/>
      <dgm:spPr/>
      <dgm:t>
        <a:bodyPr/>
        <a:lstStyle/>
        <a:p>
          <a:pPr>
            <a:lnSpc>
              <a:spcPct val="100000"/>
            </a:lnSpc>
          </a:pPr>
          <a:r>
            <a:rPr lang="en-US" i="1" dirty="0"/>
            <a:t>“Make music the hub of the school, </a:t>
          </a:r>
          <a:r>
            <a:rPr lang="en-US" b="1" i="1" dirty="0"/>
            <a:t>bring it around the school</a:t>
          </a:r>
          <a:r>
            <a:rPr lang="en-US" i="1" dirty="0"/>
            <a:t> and put on concerts as often as possible that students </a:t>
          </a:r>
          <a:r>
            <a:rPr lang="en-US" i="1" dirty="0" err="1"/>
            <a:t>organise</a:t>
          </a:r>
          <a:r>
            <a:rPr lang="en-US" i="1" dirty="0"/>
            <a:t>!”</a:t>
          </a:r>
          <a:endParaRPr lang="en-US" dirty="0"/>
        </a:p>
      </dgm:t>
    </dgm:pt>
    <dgm:pt modelId="{F934156E-8F78-42C7-85B6-D49DDC8FD8C3}" type="parTrans" cxnId="{122697D3-2097-4B79-ACEF-DEC0740343FF}">
      <dgm:prSet/>
      <dgm:spPr/>
      <dgm:t>
        <a:bodyPr/>
        <a:lstStyle/>
        <a:p>
          <a:endParaRPr lang="en-US"/>
        </a:p>
      </dgm:t>
    </dgm:pt>
    <dgm:pt modelId="{3F2C6727-5A57-4499-8E4F-E9A4F09E0F88}" type="sibTrans" cxnId="{122697D3-2097-4B79-ACEF-DEC0740343FF}">
      <dgm:prSet/>
      <dgm:spPr/>
      <dgm:t>
        <a:bodyPr/>
        <a:lstStyle/>
        <a:p>
          <a:endParaRPr lang="en-US"/>
        </a:p>
      </dgm:t>
    </dgm:pt>
    <dgm:pt modelId="{A4FB5873-31F2-403E-AF22-FF89813AD4E1}">
      <dgm:prSet/>
      <dgm:spPr/>
      <dgm:t>
        <a:bodyPr/>
        <a:lstStyle/>
        <a:p>
          <a:pPr>
            <a:lnSpc>
              <a:spcPct val="100000"/>
            </a:lnSpc>
          </a:pPr>
          <a:r>
            <a:rPr lang="en-US" i="1" dirty="0"/>
            <a:t>“Exposure - making sure Music is in every newsletter, we run extra-curricular consistently, </a:t>
          </a:r>
          <a:r>
            <a:rPr lang="en-US" i="1" dirty="0" err="1"/>
            <a:t>organise</a:t>
          </a:r>
          <a:r>
            <a:rPr lang="en-US" i="1" dirty="0"/>
            <a:t> workshops and trips and do this by forming relationships with local bodies such as Rotary Club, Music Hub, who can offer support and funding. Also events in the community.”</a:t>
          </a:r>
          <a:endParaRPr lang="en-US" dirty="0"/>
        </a:p>
      </dgm:t>
    </dgm:pt>
    <dgm:pt modelId="{2F3285CD-0768-446C-AD77-3D431BC5A3D9}" type="parTrans" cxnId="{BD11C1FC-E02E-4A9E-A75D-9DC34780B6BF}">
      <dgm:prSet/>
      <dgm:spPr/>
      <dgm:t>
        <a:bodyPr/>
        <a:lstStyle/>
        <a:p>
          <a:endParaRPr lang="en-US"/>
        </a:p>
      </dgm:t>
    </dgm:pt>
    <dgm:pt modelId="{E323C528-FD07-4BC0-B126-47A5B8FF9395}" type="sibTrans" cxnId="{BD11C1FC-E02E-4A9E-A75D-9DC34780B6BF}">
      <dgm:prSet/>
      <dgm:spPr/>
      <dgm:t>
        <a:bodyPr/>
        <a:lstStyle/>
        <a:p>
          <a:endParaRPr lang="en-US"/>
        </a:p>
      </dgm:t>
    </dgm:pt>
    <dgm:pt modelId="{DB63910B-913D-4545-916D-446FAB8D7C10}" type="pres">
      <dgm:prSet presAssocID="{A37552E6-A779-49EF-8F52-42E9AE7B7E28}" presName="root" presStyleCnt="0">
        <dgm:presLayoutVars>
          <dgm:dir/>
          <dgm:resizeHandles val="exact"/>
        </dgm:presLayoutVars>
      </dgm:prSet>
      <dgm:spPr/>
    </dgm:pt>
    <dgm:pt modelId="{CC4915A2-3804-4CB1-816C-979720F74D47}" type="pres">
      <dgm:prSet presAssocID="{E1B27377-0B01-4C7E-A49D-EAF236C66B64}" presName="compNode" presStyleCnt="0"/>
      <dgm:spPr/>
    </dgm:pt>
    <dgm:pt modelId="{B8DE89E6-142B-43F6-9D39-3804DE33F712}" type="pres">
      <dgm:prSet presAssocID="{E1B27377-0B01-4C7E-A49D-EAF236C66B64}" presName="bgRect" presStyleLbl="bgShp" presStyleIdx="0" presStyleCnt="2" custLinFactNeighborX="2646" custLinFactNeighborY="8551"/>
      <dgm:spPr/>
    </dgm:pt>
    <dgm:pt modelId="{36D5E8EA-EC28-4276-BDFE-CFFD02A4B4A2}" type="pres">
      <dgm:prSet presAssocID="{E1B27377-0B01-4C7E-A49D-EAF236C66B6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ancing"/>
        </a:ext>
      </dgm:extLst>
    </dgm:pt>
    <dgm:pt modelId="{578AEA05-0160-4ABA-820F-0E48C3C3EF4C}" type="pres">
      <dgm:prSet presAssocID="{E1B27377-0B01-4C7E-A49D-EAF236C66B64}" presName="spaceRect" presStyleCnt="0"/>
      <dgm:spPr/>
    </dgm:pt>
    <dgm:pt modelId="{A30F46B4-9DA9-4D66-8FB5-DF05DF80F16D}" type="pres">
      <dgm:prSet presAssocID="{E1B27377-0B01-4C7E-A49D-EAF236C66B64}" presName="parTx" presStyleLbl="revTx" presStyleIdx="0" presStyleCnt="2">
        <dgm:presLayoutVars>
          <dgm:chMax val="0"/>
          <dgm:chPref val="0"/>
        </dgm:presLayoutVars>
      </dgm:prSet>
      <dgm:spPr/>
    </dgm:pt>
    <dgm:pt modelId="{A911C2D4-58AB-4530-9559-52A6EA81E487}" type="pres">
      <dgm:prSet presAssocID="{3F2C6727-5A57-4499-8E4F-E9A4F09E0F88}" presName="sibTrans" presStyleCnt="0"/>
      <dgm:spPr/>
    </dgm:pt>
    <dgm:pt modelId="{5C0ADE2D-7F40-4253-AC00-B24F96E98D3D}" type="pres">
      <dgm:prSet presAssocID="{A4FB5873-31F2-403E-AF22-FF89813AD4E1}" presName="compNode" presStyleCnt="0"/>
      <dgm:spPr/>
    </dgm:pt>
    <dgm:pt modelId="{6B65CC88-5CC3-4A2E-B6DC-C7CC701DA6F7}" type="pres">
      <dgm:prSet presAssocID="{A4FB5873-31F2-403E-AF22-FF89813AD4E1}" presName="bgRect" presStyleLbl="bgShp" presStyleIdx="1" presStyleCnt="2"/>
      <dgm:spPr/>
    </dgm:pt>
    <dgm:pt modelId="{A3C26D08-F2FE-49BC-93A7-4CC4437893BF}" type="pres">
      <dgm:prSet presAssocID="{A4FB5873-31F2-403E-AF22-FF89813AD4E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port Balls"/>
        </a:ext>
      </dgm:extLst>
    </dgm:pt>
    <dgm:pt modelId="{9DD688AE-9316-4219-812E-C10C890451FC}" type="pres">
      <dgm:prSet presAssocID="{A4FB5873-31F2-403E-AF22-FF89813AD4E1}" presName="spaceRect" presStyleCnt="0"/>
      <dgm:spPr/>
    </dgm:pt>
    <dgm:pt modelId="{E4237855-8E37-4040-8B57-823A3BBAEC40}" type="pres">
      <dgm:prSet presAssocID="{A4FB5873-31F2-403E-AF22-FF89813AD4E1}" presName="parTx" presStyleLbl="revTx" presStyleIdx="1" presStyleCnt="2">
        <dgm:presLayoutVars>
          <dgm:chMax val="0"/>
          <dgm:chPref val="0"/>
        </dgm:presLayoutVars>
      </dgm:prSet>
      <dgm:spPr/>
    </dgm:pt>
  </dgm:ptLst>
  <dgm:cxnLst>
    <dgm:cxn modelId="{919EFE5F-F0B2-40D5-AEEB-FF837E6E8F10}" type="presOf" srcId="{A4FB5873-31F2-403E-AF22-FF89813AD4E1}" destId="{E4237855-8E37-4040-8B57-823A3BBAEC40}" srcOrd="0" destOrd="0" presId="urn:microsoft.com/office/officeart/2018/2/layout/IconVerticalSolidList"/>
    <dgm:cxn modelId="{C446117F-36B8-480F-AFF9-1E55CCE4C833}" type="presOf" srcId="{E1B27377-0B01-4C7E-A49D-EAF236C66B64}" destId="{A30F46B4-9DA9-4D66-8FB5-DF05DF80F16D}" srcOrd="0" destOrd="0" presId="urn:microsoft.com/office/officeart/2018/2/layout/IconVerticalSolidList"/>
    <dgm:cxn modelId="{9C88F8C2-0BE9-4397-8A15-5B2261C5BFBD}" type="presOf" srcId="{A37552E6-A779-49EF-8F52-42E9AE7B7E28}" destId="{DB63910B-913D-4545-916D-446FAB8D7C10}" srcOrd="0" destOrd="0" presId="urn:microsoft.com/office/officeart/2018/2/layout/IconVerticalSolidList"/>
    <dgm:cxn modelId="{122697D3-2097-4B79-ACEF-DEC0740343FF}" srcId="{A37552E6-A779-49EF-8F52-42E9AE7B7E28}" destId="{E1B27377-0B01-4C7E-A49D-EAF236C66B64}" srcOrd="0" destOrd="0" parTransId="{F934156E-8F78-42C7-85B6-D49DDC8FD8C3}" sibTransId="{3F2C6727-5A57-4499-8E4F-E9A4F09E0F88}"/>
    <dgm:cxn modelId="{BD11C1FC-E02E-4A9E-A75D-9DC34780B6BF}" srcId="{A37552E6-A779-49EF-8F52-42E9AE7B7E28}" destId="{A4FB5873-31F2-403E-AF22-FF89813AD4E1}" srcOrd="1" destOrd="0" parTransId="{2F3285CD-0768-446C-AD77-3D431BC5A3D9}" sibTransId="{E323C528-FD07-4BC0-B126-47A5B8FF9395}"/>
    <dgm:cxn modelId="{73ACB5E5-427F-4CCE-A526-BCE1D2DB3F66}" type="presParOf" srcId="{DB63910B-913D-4545-916D-446FAB8D7C10}" destId="{CC4915A2-3804-4CB1-816C-979720F74D47}" srcOrd="0" destOrd="0" presId="urn:microsoft.com/office/officeart/2018/2/layout/IconVerticalSolidList"/>
    <dgm:cxn modelId="{960C40F2-F078-40E1-9487-96007CDBEF4E}" type="presParOf" srcId="{CC4915A2-3804-4CB1-816C-979720F74D47}" destId="{B8DE89E6-142B-43F6-9D39-3804DE33F712}" srcOrd="0" destOrd="0" presId="urn:microsoft.com/office/officeart/2018/2/layout/IconVerticalSolidList"/>
    <dgm:cxn modelId="{70989467-04C0-422E-B459-BEE805C6A59C}" type="presParOf" srcId="{CC4915A2-3804-4CB1-816C-979720F74D47}" destId="{36D5E8EA-EC28-4276-BDFE-CFFD02A4B4A2}" srcOrd="1" destOrd="0" presId="urn:microsoft.com/office/officeart/2018/2/layout/IconVerticalSolidList"/>
    <dgm:cxn modelId="{3C46EC27-74F6-4824-A6F8-2AB22E77FCAE}" type="presParOf" srcId="{CC4915A2-3804-4CB1-816C-979720F74D47}" destId="{578AEA05-0160-4ABA-820F-0E48C3C3EF4C}" srcOrd="2" destOrd="0" presId="urn:microsoft.com/office/officeart/2018/2/layout/IconVerticalSolidList"/>
    <dgm:cxn modelId="{BE864D87-6876-46A5-B1CF-92FD8A5E05A5}" type="presParOf" srcId="{CC4915A2-3804-4CB1-816C-979720F74D47}" destId="{A30F46B4-9DA9-4D66-8FB5-DF05DF80F16D}" srcOrd="3" destOrd="0" presId="urn:microsoft.com/office/officeart/2018/2/layout/IconVerticalSolidList"/>
    <dgm:cxn modelId="{2E363309-0FB0-4F74-8503-A15697D77D84}" type="presParOf" srcId="{DB63910B-913D-4545-916D-446FAB8D7C10}" destId="{A911C2D4-58AB-4530-9559-52A6EA81E487}" srcOrd="1" destOrd="0" presId="urn:microsoft.com/office/officeart/2018/2/layout/IconVerticalSolidList"/>
    <dgm:cxn modelId="{E16BBFCC-4C58-4CDA-89D1-E786BFA22A5B}" type="presParOf" srcId="{DB63910B-913D-4545-916D-446FAB8D7C10}" destId="{5C0ADE2D-7F40-4253-AC00-B24F96E98D3D}" srcOrd="2" destOrd="0" presId="urn:microsoft.com/office/officeart/2018/2/layout/IconVerticalSolidList"/>
    <dgm:cxn modelId="{601B6274-A037-47C6-B482-E4D2D44A8889}" type="presParOf" srcId="{5C0ADE2D-7F40-4253-AC00-B24F96E98D3D}" destId="{6B65CC88-5CC3-4A2E-B6DC-C7CC701DA6F7}" srcOrd="0" destOrd="0" presId="urn:microsoft.com/office/officeart/2018/2/layout/IconVerticalSolidList"/>
    <dgm:cxn modelId="{CC26A339-A8C3-4278-8FAB-E133EEED7233}" type="presParOf" srcId="{5C0ADE2D-7F40-4253-AC00-B24F96E98D3D}" destId="{A3C26D08-F2FE-49BC-93A7-4CC4437893BF}" srcOrd="1" destOrd="0" presId="urn:microsoft.com/office/officeart/2018/2/layout/IconVerticalSolidList"/>
    <dgm:cxn modelId="{20E986E0-C627-4055-A668-161D0B28BDC5}" type="presParOf" srcId="{5C0ADE2D-7F40-4253-AC00-B24F96E98D3D}" destId="{9DD688AE-9316-4219-812E-C10C890451FC}" srcOrd="2" destOrd="0" presId="urn:microsoft.com/office/officeart/2018/2/layout/IconVerticalSolidList"/>
    <dgm:cxn modelId="{C1111AAA-CAEB-40EC-B30A-2BBDC086DF4A}" type="presParOf" srcId="{5C0ADE2D-7F40-4253-AC00-B24F96E98D3D}" destId="{E4237855-8E37-4040-8B57-823A3BBAEC4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B732720-0D2E-4FF7-8BB7-4ECC725BE3E0}" type="doc">
      <dgm:prSet loTypeId="urn:microsoft.com/office/officeart/2005/8/layout/process5" loCatId="process" qsTypeId="urn:microsoft.com/office/officeart/2005/8/quickstyle/simple1" qsCatId="simple" csTypeId="urn:microsoft.com/office/officeart/2005/8/colors/colorful1" csCatId="colorful" phldr="1"/>
      <dgm:spPr/>
      <dgm:t>
        <a:bodyPr/>
        <a:lstStyle/>
        <a:p>
          <a:endParaRPr lang="en-US"/>
        </a:p>
      </dgm:t>
    </dgm:pt>
    <dgm:pt modelId="{647CF87B-25A9-4DD2-9022-7CFFBBA77805}">
      <dgm:prSet/>
      <dgm:spPr/>
      <dgm:t>
        <a:bodyPr/>
        <a:lstStyle/>
        <a:p>
          <a:r>
            <a:rPr lang="en-GB"/>
            <a:t>What is the transformative power of Music and /or Music Education?</a:t>
          </a:r>
          <a:endParaRPr lang="en-US"/>
        </a:p>
      </dgm:t>
    </dgm:pt>
    <dgm:pt modelId="{407AAE80-0A2D-400E-A810-935F050644AA}" type="parTrans" cxnId="{739B042F-F38C-430A-9705-3762FF9B8F2D}">
      <dgm:prSet/>
      <dgm:spPr/>
      <dgm:t>
        <a:bodyPr/>
        <a:lstStyle/>
        <a:p>
          <a:endParaRPr lang="en-US"/>
        </a:p>
      </dgm:t>
    </dgm:pt>
    <dgm:pt modelId="{3F2EDC87-61C6-489E-8081-401EFB61C532}" type="sibTrans" cxnId="{739B042F-F38C-430A-9705-3762FF9B8F2D}">
      <dgm:prSet/>
      <dgm:spPr/>
      <dgm:t>
        <a:bodyPr/>
        <a:lstStyle/>
        <a:p>
          <a:endParaRPr lang="en-US"/>
        </a:p>
      </dgm:t>
    </dgm:pt>
    <dgm:pt modelId="{FCA4B849-35DD-49A9-A5B6-7367BE40C98A}">
      <dgm:prSet/>
      <dgm:spPr/>
      <dgm:t>
        <a:bodyPr/>
        <a:lstStyle/>
        <a:p>
          <a:r>
            <a:rPr lang="en-GB"/>
            <a:t>What kind of transformations have you experienced yourself?</a:t>
          </a:r>
          <a:endParaRPr lang="en-US"/>
        </a:p>
      </dgm:t>
    </dgm:pt>
    <dgm:pt modelId="{17777635-849E-4830-A5EF-3872FB9F199E}" type="parTrans" cxnId="{6FA0FAF6-44EA-42FD-A15D-62DDFE131A3A}">
      <dgm:prSet/>
      <dgm:spPr/>
      <dgm:t>
        <a:bodyPr/>
        <a:lstStyle/>
        <a:p>
          <a:endParaRPr lang="en-US"/>
        </a:p>
      </dgm:t>
    </dgm:pt>
    <dgm:pt modelId="{635393BA-682D-4634-9A65-27AE57BE0148}" type="sibTrans" cxnId="{6FA0FAF6-44EA-42FD-A15D-62DDFE131A3A}">
      <dgm:prSet/>
      <dgm:spPr/>
      <dgm:t>
        <a:bodyPr/>
        <a:lstStyle/>
        <a:p>
          <a:endParaRPr lang="en-US"/>
        </a:p>
      </dgm:t>
    </dgm:pt>
    <dgm:pt modelId="{32C2D053-D2EA-4CC8-9E08-F69DB79C08D2}">
      <dgm:prSet/>
      <dgm:spPr/>
      <dgm:t>
        <a:bodyPr/>
        <a:lstStyle/>
        <a:p>
          <a:r>
            <a:rPr lang="en-GB"/>
            <a:t>What transformations have you observed in children you have worked with?</a:t>
          </a:r>
          <a:endParaRPr lang="en-US"/>
        </a:p>
      </dgm:t>
    </dgm:pt>
    <dgm:pt modelId="{C986768B-AAED-4932-A367-73161257FCB1}" type="parTrans" cxnId="{BA6FE3F3-0C43-47DC-B8F4-C247BA5F0681}">
      <dgm:prSet/>
      <dgm:spPr/>
      <dgm:t>
        <a:bodyPr/>
        <a:lstStyle/>
        <a:p>
          <a:endParaRPr lang="en-US"/>
        </a:p>
      </dgm:t>
    </dgm:pt>
    <dgm:pt modelId="{83896719-0182-4738-A9F2-0A446BC0AC50}" type="sibTrans" cxnId="{BA6FE3F3-0C43-47DC-B8F4-C247BA5F0681}">
      <dgm:prSet/>
      <dgm:spPr/>
      <dgm:t>
        <a:bodyPr/>
        <a:lstStyle/>
        <a:p>
          <a:endParaRPr lang="en-US"/>
        </a:p>
      </dgm:t>
    </dgm:pt>
    <dgm:pt modelId="{33C7D180-936B-4747-83F8-0A16C8379377}">
      <dgm:prSet/>
      <dgm:spPr/>
      <dgm:t>
        <a:bodyPr/>
        <a:lstStyle/>
        <a:p>
          <a:r>
            <a:rPr lang="en-GB" dirty="0"/>
            <a:t>What was the context/teachers' actions that enabled these transformations</a:t>
          </a:r>
          <a:endParaRPr lang="en-US" dirty="0"/>
        </a:p>
      </dgm:t>
    </dgm:pt>
    <dgm:pt modelId="{E6E5D035-8039-4BA3-A439-232077EF71CC}" type="parTrans" cxnId="{3C819EE0-82B0-4CF5-975B-149EDA101930}">
      <dgm:prSet/>
      <dgm:spPr/>
      <dgm:t>
        <a:bodyPr/>
        <a:lstStyle/>
        <a:p>
          <a:endParaRPr lang="en-US"/>
        </a:p>
      </dgm:t>
    </dgm:pt>
    <dgm:pt modelId="{55A0D633-8F41-4D21-9D3D-80D73F29D17D}" type="sibTrans" cxnId="{3C819EE0-82B0-4CF5-975B-149EDA101930}">
      <dgm:prSet/>
      <dgm:spPr/>
      <dgm:t>
        <a:bodyPr/>
        <a:lstStyle/>
        <a:p>
          <a:endParaRPr lang="en-US"/>
        </a:p>
      </dgm:t>
    </dgm:pt>
    <dgm:pt modelId="{7A1BE999-BD80-4E5B-BABE-E499581CEFA7}" type="pres">
      <dgm:prSet presAssocID="{1B732720-0D2E-4FF7-8BB7-4ECC725BE3E0}" presName="diagram" presStyleCnt="0">
        <dgm:presLayoutVars>
          <dgm:dir/>
          <dgm:resizeHandles val="exact"/>
        </dgm:presLayoutVars>
      </dgm:prSet>
      <dgm:spPr/>
    </dgm:pt>
    <dgm:pt modelId="{8E4C7BF3-79AF-47B9-A485-DF93C464B8DE}" type="pres">
      <dgm:prSet presAssocID="{647CF87B-25A9-4DD2-9022-7CFFBBA77805}" presName="node" presStyleLbl="node1" presStyleIdx="0" presStyleCnt="4">
        <dgm:presLayoutVars>
          <dgm:bulletEnabled val="1"/>
        </dgm:presLayoutVars>
      </dgm:prSet>
      <dgm:spPr/>
    </dgm:pt>
    <dgm:pt modelId="{195B2744-FE78-4A1B-89F8-972C5D7064D9}" type="pres">
      <dgm:prSet presAssocID="{3F2EDC87-61C6-489E-8081-401EFB61C532}" presName="sibTrans" presStyleLbl="sibTrans2D1" presStyleIdx="0" presStyleCnt="3"/>
      <dgm:spPr/>
    </dgm:pt>
    <dgm:pt modelId="{6B1B5C78-25ED-40F7-9AC1-F473A2D57DBF}" type="pres">
      <dgm:prSet presAssocID="{3F2EDC87-61C6-489E-8081-401EFB61C532}" presName="connectorText" presStyleLbl="sibTrans2D1" presStyleIdx="0" presStyleCnt="3"/>
      <dgm:spPr/>
    </dgm:pt>
    <dgm:pt modelId="{61C32426-DA61-4127-91BF-154BC6B6B434}" type="pres">
      <dgm:prSet presAssocID="{FCA4B849-35DD-49A9-A5B6-7367BE40C98A}" presName="node" presStyleLbl="node1" presStyleIdx="1" presStyleCnt="4">
        <dgm:presLayoutVars>
          <dgm:bulletEnabled val="1"/>
        </dgm:presLayoutVars>
      </dgm:prSet>
      <dgm:spPr/>
    </dgm:pt>
    <dgm:pt modelId="{1DE139B1-0935-4994-B183-CF1BE02F1A2A}" type="pres">
      <dgm:prSet presAssocID="{635393BA-682D-4634-9A65-27AE57BE0148}" presName="sibTrans" presStyleLbl="sibTrans2D1" presStyleIdx="1" presStyleCnt="3"/>
      <dgm:spPr/>
    </dgm:pt>
    <dgm:pt modelId="{05D5674B-EF5E-4FAD-AA7B-6CBA28A9C589}" type="pres">
      <dgm:prSet presAssocID="{635393BA-682D-4634-9A65-27AE57BE0148}" presName="connectorText" presStyleLbl="sibTrans2D1" presStyleIdx="1" presStyleCnt="3"/>
      <dgm:spPr/>
    </dgm:pt>
    <dgm:pt modelId="{41C0FBEA-C6A8-4D1E-99EE-030F98DB599F}" type="pres">
      <dgm:prSet presAssocID="{32C2D053-D2EA-4CC8-9E08-F69DB79C08D2}" presName="node" presStyleLbl="node1" presStyleIdx="2" presStyleCnt="4">
        <dgm:presLayoutVars>
          <dgm:bulletEnabled val="1"/>
        </dgm:presLayoutVars>
      </dgm:prSet>
      <dgm:spPr/>
    </dgm:pt>
    <dgm:pt modelId="{1C179D6D-4FE1-42EF-A5B8-446477FD4ADE}" type="pres">
      <dgm:prSet presAssocID="{83896719-0182-4738-A9F2-0A446BC0AC50}" presName="sibTrans" presStyleLbl="sibTrans2D1" presStyleIdx="2" presStyleCnt="3"/>
      <dgm:spPr/>
    </dgm:pt>
    <dgm:pt modelId="{96FBDBAD-058D-4C17-9AAB-F5BAC77692E3}" type="pres">
      <dgm:prSet presAssocID="{83896719-0182-4738-A9F2-0A446BC0AC50}" presName="connectorText" presStyleLbl="sibTrans2D1" presStyleIdx="2" presStyleCnt="3"/>
      <dgm:spPr/>
    </dgm:pt>
    <dgm:pt modelId="{8E365895-52C5-4FE1-8CF6-65618ACA8547}" type="pres">
      <dgm:prSet presAssocID="{33C7D180-936B-4747-83F8-0A16C8379377}" presName="node" presStyleLbl="node1" presStyleIdx="3" presStyleCnt="4">
        <dgm:presLayoutVars>
          <dgm:bulletEnabled val="1"/>
        </dgm:presLayoutVars>
      </dgm:prSet>
      <dgm:spPr/>
    </dgm:pt>
  </dgm:ptLst>
  <dgm:cxnLst>
    <dgm:cxn modelId="{978D2705-D881-4305-AAA8-3B5547C6A31F}" type="presOf" srcId="{3F2EDC87-61C6-489E-8081-401EFB61C532}" destId="{6B1B5C78-25ED-40F7-9AC1-F473A2D57DBF}" srcOrd="1" destOrd="0" presId="urn:microsoft.com/office/officeart/2005/8/layout/process5"/>
    <dgm:cxn modelId="{1625902A-138F-4D28-9588-B47A25037B3D}" type="presOf" srcId="{635393BA-682D-4634-9A65-27AE57BE0148}" destId="{05D5674B-EF5E-4FAD-AA7B-6CBA28A9C589}" srcOrd="1" destOrd="0" presId="urn:microsoft.com/office/officeart/2005/8/layout/process5"/>
    <dgm:cxn modelId="{739B042F-F38C-430A-9705-3762FF9B8F2D}" srcId="{1B732720-0D2E-4FF7-8BB7-4ECC725BE3E0}" destId="{647CF87B-25A9-4DD2-9022-7CFFBBA77805}" srcOrd="0" destOrd="0" parTransId="{407AAE80-0A2D-400E-A810-935F050644AA}" sibTransId="{3F2EDC87-61C6-489E-8081-401EFB61C532}"/>
    <dgm:cxn modelId="{8084FF51-870B-461A-BB37-401647DF35EF}" type="presOf" srcId="{3F2EDC87-61C6-489E-8081-401EFB61C532}" destId="{195B2744-FE78-4A1B-89F8-972C5D7064D9}" srcOrd="0" destOrd="0" presId="urn:microsoft.com/office/officeart/2005/8/layout/process5"/>
    <dgm:cxn modelId="{89DB6276-34F0-406F-BB0B-B060102F7176}" type="presOf" srcId="{33C7D180-936B-4747-83F8-0A16C8379377}" destId="{8E365895-52C5-4FE1-8CF6-65618ACA8547}" srcOrd="0" destOrd="0" presId="urn:microsoft.com/office/officeart/2005/8/layout/process5"/>
    <dgm:cxn modelId="{5A5FDD9F-4C0A-4A50-AE9C-00A2FC24D91A}" type="presOf" srcId="{83896719-0182-4738-A9F2-0A446BC0AC50}" destId="{96FBDBAD-058D-4C17-9AAB-F5BAC77692E3}" srcOrd="1" destOrd="0" presId="urn:microsoft.com/office/officeart/2005/8/layout/process5"/>
    <dgm:cxn modelId="{FB28ADA4-053B-4368-BD34-CC3001A1F680}" type="presOf" srcId="{1B732720-0D2E-4FF7-8BB7-4ECC725BE3E0}" destId="{7A1BE999-BD80-4E5B-BABE-E499581CEFA7}" srcOrd="0" destOrd="0" presId="urn:microsoft.com/office/officeart/2005/8/layout/process5"/>
    <dgm:cxn modelId="{A1C625BD-0807-423A-83E6-205CAADA8AEA}" type="presOf" srcId="{83896719-0182-4738-A9F2-0A446BC0AC50}" destId="{1C179D6D-4FE1-42EF-A5B8-446477FD4ADE}" srcOrd="0" destOrd="0" presId="urn:microsoft.com/office/officeart/2005/8/layout/process5"/>
    <dgm:cxn modelId="{0CAB8CC5-681C-4DE7-998B-12D1A82203A9}" type="presOf" srcId="{32C2D053-D2EA-4CC8-9E08-F69DB79C08D2}" destId="{41C0FBEA-C6A8-4D1E-99EE-030F98DB599F}" srcOrd="0" destOrd="0" presId="urn:microsoft.com/office/officeart/2005/8/layout/process5"/>
    <dgm:cxn modelId="{75B5B9CF-EFF9-4E47-BC2D-4C2CD436C76C}" type="presOf" srcId="{FCA4B849-35DD-49A9-A5B6-7367BE40C98A}" destId="{61C32426-DA61-4127-91BF-154BC6B6B434}" srcOrd="0" destOrd="0" presId="urn:microsoft.com/office/officeart/2005/8/layout/process5"/>
    <dgm:cxn modelId="{3C819EE0-82B0-4CF5-975B-149EDA101930}" srcId="{1B732720-0D2E-4FF7-8BB7-4ECC725BE3E0}" destId="{33C7D180-936B-4747-83F8-0A16C8379377}" srcOrd="3" destOrd="0" parTransId="{E6E5D035-8039-4BA3-A439-232077EF71CC}" sibTransId="{55A0D633-8F41-4D21-9D3D-80D73F29D17D}"/>
    <dgm:cxn modelId="{7F3AD4E4-F08B-4211-9522-A25F7C6F757C}" type="presOf" srcId="{635393BA-682D-4634-9A65-27AE57BE0148}" destId="{1DE139B1-0935-4994-B183-CF1BE02F1A2A}" srcOrd="0" destOrd="0" presId="urn:microsoft.com/office/officeart/2005/8/layout/process5"/>
    <dgm:cxn modelId="{BA6FE3F3-0C43-47DC-B8F4-C247BA5F0681}" srcId="{1B732720-0D2E-4FF7-8BB7-4ECC725BE3E0}" destId="{32C2D053-D2EA-4CC8-9E08-F69DB79C08D2}" srcOrd="2" destOrd="0" parTransId="{C986768B-AAED-4932-A367-73161257FCB1}" sibTransId="{83896719-0182-4738-A9F2-0A446BC0AC50}"/>
    <dgm:cxn modelId="{695021F4-1F7C-42A0-A3A2-FF44EE3E4501}" type="presOf" srcId="{647CF87B-25A9-4DD2-9022-7CFFBBA77805}" destId="{8E4C7BF3-79AF-47B9-A485-DF93C464B8DE}" srcOrd="0" destOrd="0" presId="urn:microsoft.com/office/officeart/2005/8/layout/process5"/>
    <dgm:cxn modelId="{6FA0FAF6-44EA-42FD-A15D-62DDFE131A3A}" srcId="{1B732720-0D2E-4FF7-8BB7-4ECC725BE3E0}" destId="{FCA4B849-35DD-49A9-A5B6-7367BE40C98A}" srcOrd="1" destOrd="0" parTransId="{17777635-849E-4830-A5EF-3872FB9F199E}" sibTransId="{635393BA-682D-4634-9A65-27AE57BE0148}"/>
    <dgm:cxn modelId="{9213EECE-B611-4065-8B63-F547DFE3F9E7}" type="presParOf" srcId="{7A1BE999-BD80-4E5B-BABE-E499581CEFA7}" destId="{8E4C7BF3-79AF-47B9-A485-DF93C464B8DE}" srcOrd="0" destOrd="0" presId="urn:microsoft.com/office/officeart/2005/8/layout/process5"/>
    <dgm:cxn modelId="{59AB73B8-B3CE-4661-A03A-CC95148681E3}" type="presParOf" srcId="{7A1BE999-BD80-4E5B-BABE-E499581CEFA7}" destId="{195B2744-FE78-4A1B-89F8-972C5D7064D9}" srcOrd="1" destOrd="0" presId="urn:microsoft.com/office/officeart/2005/8/layout/process5"/>
    <dgm:cxn modelId="{7AE1B276-DCFD-441E-BD60-1F388854FF5E}" type="presParOf" srcId="{195B2744-FE78-4A1B-89F8-972C5D7064D9}" destId="{6B1B5C78-25ED-40F7-9AC1-F473A2D57DBF}" srcOrd="0" destOrd="0" presId="urn:microsoft.com/office/officeart/2005/8/layout/process5"/>
    <dgm:cxn modelId="{AC53E171-5CD5-4FE1-B90D-8FB9AA3B3C4D}" type="presParOf" srcId="{7A1BE999-BD80-4E5B-BABE-E499581CEFA7}" destId="{61C32426-DA61-4127-91BF-154BC6B6B434}" srcOrd="2" destOrd="0" presId="urn:microsoft.com/office/officeart/2005/8/layout/process5"/>
    <dgm:cxn modelId="{6D54E436-EC9E-41B4-A5E9-FFFE192C272D}" type="presParOf" srcId="{7A1BE999-BD80-4E5B-BABE-E499581CEFA7}" destId="{1DE139B1-0935-4994-B183-CF1BE02F1A2A}" srcOrd="3" destOrd="0" presId="urn:microsoft.com/office/officeart/2005/8/layout/process5"/>
    <dgm:cxn modelId="{87415E58-B41B-4647-B447-71A36EB1A142}" type="presParOf" srcId="{1DE139B1-0935-4994-B183-CF1BE02F1A2A}" destId="{05D5674B-EF5E-4FAD-AA7B-6CBA28A9C589}" srcOrd="0" destOrd="0" presId="urn:microsoft.com/office/officeart/2005/8/layout/process5"/>
    <dgm:cxn modelId="{DEB17BD9-26AA-4802-9D39-03413D679C6D}" type="presParOf" srcId="{7A1BE999-BD80-4E5B-BABE-E499581CEFA7}" destId="{41C0FBEA-C6A8-4D1E-99EE-030F98DB599F}" srcOrd="4" destOrd="0" presId="urn:microsoft.com/office/officeart/2005/8/layout/process5"/>
    <dgm:cxn modelId="{DCE85BFD-0601-4DBA-A92B-B535D255D31B}" type="presParOf" srcId="{7A1BE999-BD80-4E5B-BABE-E499581CEFA7}" destId="{1C179D6D-4FE1-42EF-A5B8-446477FD4ADE}" srcOrd="5" destOrd="0" presId="urn:microsoft.com/office/officeart/2005/8/layout/process5"/>
    <dgm:cxn modelId="{C359498C-5827-440D-8A1D-54A5A38B2AAF}" type="presParOf" srcId="{1C179D6D-4FE1-42EF-A5B8-446477FD4ADE}" destId="{96FBDBAD-058D-4C17-9AAB-F5BAC77692E3}" srcOrd="0" destOrd="0" presId="urn:microsoft.com/office/officeart/2005/8/layout/process5"/>
    <dgm:cxn modelId="{75D9B41B-2503-42AE-BA3A-FF632A001724}" type="presParOf" srcId="{7A1BE999-BD80-4E5B-BABE-E499581CEFA7}" destId="{8E365895-52C5-4FE1-8CF6-65618ACA8547}" srcOrd="6"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409717-03CA-49FC-BAEA-6F890DC28B91}">
      <dsp:nvSpPr>
        <dsp:cNvPr id="0" name=""/>
        <dsp:cNvSpPr/>
      </dsp:nvSpPr>
      <dsp:spPr>
        <a:xfrm>
          <a:off x="4389331" y="1198863"/>
          <a:ext cx="921208" cy="921208"/>
        </a:xfrm>
        <a:prstGeom prst="ellipse">
          <a:avLst/>
        </a:prstGeom>
        <a:blipFill>
          <a:blip xmlns:r="http://schemas.openxmlformats.org/officeDocument/2006/relationships" r:embed="rId1">
            <a:duotone>
              <a:schemeClr val="accent4">
                <a:hueOff val="0"/>
                <a:satOff val="0"/>
                <a:lumOff val="0"/>
                <a:alphaOff val="0"/>
                <a:shade val="74000"/>
                <a:satMod val="130000"/>
                <a:lumMod val="90000"/>
              </a:schemeClr>
              <a:schemeClr val="accent4">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t>Music in Schools: curricula and extra-curricular </a:t>
          </a:r>
        </a:p>
      </dsp:txBody>
      <dsp:txXfrm>
        <a:off x="4524239" y="1333771"/>
        <a:ext cx="651392" cy="651392"/>
      </dsp:txXfrm>
    </dsp:sp>
    <dsp:sp modelId="{223A49FA-63D8-4779-B9E9-1C193ECC43BA}">
      <dsp:nvSpPr>
        <dsp:cNvPr id="0" name=""/>
        <dsp:cNvSpPr/>
      </dsp:nvSpPr>
      <dsp:spPr>
        <a:xfrm rot="16200000">
          <a:off x="4711751" y="1052043"/>
          <a:ext cx="276369" cy="17270"/>
        </a:xfrm>
        <a:custGeom>
          <a:avLst/>
          <a:gdLst/>
          <a:ahLst/>
          <a:cxnLst/>
          <a:rect l="0" t="0" r="0" b="0"/>
          <a:pathLst>
            <a:path>
              <a:moveTo>
                <a:pt x="0" y="8635"/>
              </a:moveTo>
              <a:lnTo>
                <a:pt x="276369" y="8635"/>
              </a:lnTo>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843026" y="1053769"/>
        <a:ext cx="13818" cy="13818"/>
      </dsp:txXfrm>
    </dsp:sp>
    <dsp:sp modelId="{43C4AE40-7063-43B8-9AEA-237FB1660203}">
      <dsp:nvSpPr>
        <dsp:cNvPr id="0" name=""/>
        <dsp:cNvSpPr/>
      </dsp:nvSpPr>
      <dsp:spPr>
        <a:xfrm>
          <a:off x="4029636" y="1286"/>
          <a:ext cx="1640598" cy="921208"/>
        </a:xfrm>
        <a:prstGeom prst="ellipse">
          <a:avLst/>
        </a:prstGeom>
        <a:blipFill>
          <a:blip xmlns:r="http://schemas.openxmlformats.org/officeDocument/2006/relationships" r:embed="rId1">
            <a:duotone>
              <a:schemeClr val="accent5">
                <a:hueOff val="0"/>
                <a:satOff val="0"/>
                <a:lumOff val="0"/>
                <a:alphaOff val="0"/>
                <a:shade val="74000"/>
                <a:satMod val="130000"/>
                <a:lumMod val="90000"/>
              </a:schemeClr>
              <a:schemeClr val="accent5">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Government and Policy</a:t>
          </a:r>
        </a:p>
      </dsp:txBody>
      <dsp:txXfrm>
        <a:off x="4269896" y="136194"/>
        <a:ext cx="1160078" cy="651392"/>
      </dsp:txXfrm>
    </dsp:sp>
    <dsp:sp modelId="{82E7E93C-03B6-43E8-9647-492749444A4E}">
      <dsp:nvSpPr>
        <dsp:cNvPr id="0" name=""/>
        <dsp:cNvSpPr/>
      </dsp:nvSpPr>
      <dsp:spPr>
        <a:xfrm>
          <a:off x="5310539" y="1650832"/>
          <a:ext cx="140233" cy="17270"/>
        </a:xfrm>
        <a:custGeom>
          <a:avLst/>
          <a:gdLst/>
          <a:ahLst/>
          <a:cxnLst/>
          <a:rect l="0" t="0" r="0" b="0"/>
          <a:pathLst>
            <a:path>
              <a:moveTo>
                <a:pt x="0" y="8635"/>
              </a:moveTo>
              <a:lnTo>
                <a:pt x="140233" y="8635"/>
              </a:lnTo>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377150" y="1655962"/>
        <a:ext cx="7011" cy="7011"/>
      </dsp:txXfrm>
    </dsp:sp>
    <dsp:sp modelId="{8EEE35C0-7C20-4CA7-B4D1-8AEA339207C7}">
      <dsp:nvSpPr>
        <dsp:cNvPr id="0" name=""/>
        <dsp:cNvSpPr/>
      </dsp:nvSpPr>
      <dsp:spPr>
        <a:xfrm>
          <a:off x="5450772" y="979648"/>
          <a:ext cx="1193480" cy="1359639"/>
        </a:xfrm>
        <a:prstGeom prst="ellipse">
          <a:avLst/>
        </a:prstGeom>
        <a:blipFill>
          <a:blip xmlns:r="http://schemas.openxmlformats.org/officeDocument/2006/relationships" r:embed="rId1">
            <a:duotone>
              <a:schemeClr val="accent5">
                <a:hueOff val="331055"/>
                <a:satOff val="192"/>
                <a:lumOff val="1895"/>
                <a:alphaOff val="0"/>
                <a:shade val="74000"/>
                <a:satMod val="130000"/>
                <a:lumMod val="90000"/>
              </a:schemeClr>
              <a:schemeClr val="accent5">
                <a:hueOff val="331055"/>
                <a:satOff val="192"/>
                <a:lumOff val="1895"/>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Music Education Hubs (MEHs)</a:t>
          </a:r>
        </a:p>
      </dsp:txBody>
      <dsp:txXfrm>
        <a:off x="5625553" y="1178763"/>
        <a:ext cx="843918" cy="961409"/>
      </dsp:txXfrm>
    </dsp:sp>
    <dsp:sp modelId="{0D2C5F29-3258-4454-82C9-741B8209B4B6}">
      <dsp:nvSpPr>
        <dsp:cNvPr id="0" name=""/>
        <dsp:cNvSpPr/>
      </dsp:nvSpPr>
      <dsp:spPr>
        <a:xfrm rot="5400000">
          <a:off x="4711751" y="2249621"/>
          <a:ext cx="276369" cy="17270"/>
        </a:xfrm>
        <a:custGeom>
          <a:avLst/>
          <a:gdLst/>
          <a:ahLst/>
          <a:cxnLst/>
          <a:rect l="0" t="0" r="0" b="0"/>
          <a:pathLst>
            <a:path>
              <a:moveTo>
                <a:pt x="0" y="8635"/>
              </a:moveTo>
              <a:lnTo>
                <a:pt x="276369" y="8635"/>
              </a:lnTo>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843026" y="2251347"/>
        <a:ext cx="13818" cy="13818"/>
      </dsp:txXfrm>
    </dsp:sp>
    <dsp:sp modelId="{185670B2-2A51-4A41-B33E-D245F7E76C95}">
      <dsp:nvSpPr>
        <dsp:cNvPr id="0" name=""/>
        <dsp:cNvSpPr/>
      </dsp:nvSpPr>
      <dsp:spPr>
        <a:xfrm>
          <a:off x="4090145" y="2396441"/>
          <a:ext cx="1519579" cy="921208"/>
        </a:xfrm>
        <a:prstGeom prst="ellipse">
          <a:avLst/>
        </a:prstGeom>
        <a:blipFill>
          <a:blip xmlns:r="http://schemas.openxmlformats.org/officeDocument/2006/relationships" r:embed="rId1">
            <a:duotone>
              <a:schemeClr val="accent5">
                <a:hueOff val="662110"/>
                <a:satOff val="384"/>
                <a:lumOff val="3791"/>
                <a:alphaOff val="0"/>
                <a:shade val="74000"/>
                <a:satMod val="130000"/>
                <a:lumMod val="90000"/>
              </a:schemeClr>
              <a:schemeClr val="accent5">
                <a:hueOff val="662110"/>
                <a:satOff val="384"/>
                <a:lumOff val="3791"/>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Young People’s Musical Lives. </a:t>
          </a:r>
        </a:p>
      </dsp:txBody>
      <dsp:txXfrm>
        <a:off x="4312682" y="2531349"/>
        <a:ext cx="1074505" cy="651392"/>
      </dsp:txXfrm>
    </dsp:sp>
    <dsp:sp modelId="{4EA28CB8-CB2B-4561-BF1D-2D4BD1ABA5FB}">
      <dsp:nvSpPr>
        <dsp:cNvPr id="0" name=""/>
        <dsp:cNvSpPr/>
      </dsp:nvSpPr>
      <dsp:spPr>
        <a:xfrm rot="10785420">
          <a:off x="4293182" y="1652990"/>
          <a:ext cx="96153" cy="17270"/>
        </a:xfrm>
        <a:custGeom>
          <a:avLst/>
          <a:gdLst/>
          <a:ahLst/>
          <a:cxnLst/>
          <a:rect l="0" t="0" r="0" b="0"/>
          <a:pathLst>
            <a:path>
              <a:moveTo>
                <a:pt x="0" y="8635"/>
              </a:moveTo>
              <a:lnTo>
                <a:pt x="96153" y="8635"/>
              </a:lnTo>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4338855" y="1659221"/>
        <a:ext cx="4807" cy="4807"/>
      </dsp:txXfrm>
    </dsp:sp>
    <dsp:sp modelId="{1E07649D-F29C-471A-8945-0E35C17BB490}">
      <dsp:nvSpPr>
        <dsp:cNvPr id="0" name=""/>
        <dsp:cNvSpPr/>
      </dsp:nvSpPr>
      <dsp:spPr>
        <a:xfrm>
          <a:off x="2902355" y="850563"/>
          <a:ext cx="1390831" cy="1628429"/>
        </a:xfrm>
        <a:prstGeom prst="ellipse">
          <a:avLst/>
        </a:prstGeom>
        <a:blipFill>
          <a:blip xmlns:r="http://schemas.openxmlformats.org/officeDocument/2006/relationships" r:embed="rId1">
            <a:duotone>
              <a:schemeClr val="accent5">
                <a:hueOff val="993165"/>
                <a:satOff val="576"/>
                <a:lumOff val="5686"/>
                <a:alphaOff val="0"/>
                <a:shade val="74000"/>
                <a:satMod val="130000"/>
                <a:lumMod val="90000"/>
              </a:schemeClr>
              <a:schemeClr val="accent5">
                <a:hueOff val="993165"/>
                <a:satOff val="576"/>
                <a:lumOff val="5686"/>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External Music Education Organisation  including subject organisations and research. And instrumental exams</a:t>
          </a:r>
        </a:p>
      </dsp:txBody>
      <dsp:txXfrm>
        <a:off x="3106037" y="1089041"/>
        <a:ext cx="983467" cy="11514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4C074E-AA67-49CB-A606-BBD787565DFA}">
      <dsp:nvSpPr>
        <dsp:cNvPr id="0" name=""/>
        <dsp:cNvSpPr/>
      </dsp:nvSpPr>
      <dsp:spPr>
        <a:xfrm>
          <a:off x="0" y="78875"/>
          <a:ext cx="5914209" cy="1648968"/>
        </a:xfrm>
        <a:prstGeom prst="roundRect">
          <a:avLst/>
        </a:prstGeom>
        <a:blipFill>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a:t>What worked well in your own music education? Did music education work equally well for your friends/peers?</a:t>
          </a:r>
          <a:endParaRPr lang="en-US" sz="2500" kern="1200"/>
        </a:p>
      </dsp:txBody>
      <dsp:txXfrm>
        <a:off x="80496" y="159371"/>
        <a:ext cx="5753217" cy="1487976"/>
      </dsp:txXfrm>
    </dsp:sp>
    <dsp:sp modelId="{947E558B-D1CF-43C8-89F6-31FBD8C02751}">
      <dsp:nvSpPr>
        <dsp:cNvPr id="0" name=""/>
        <dsp:cNvSpPr/>
      </dsp:nvSpPr>
      <dsp:spPr>
        <a:xfrm>
          <a:off x="0" y="1799844"/>
          <a:ext cx="5914209" cy="1648968"/>
        </a:xfrm>
        <a:prstGeom prst="roundRect">
          <a:avLst/>
        </a:prstGeom>
        <a:blipFill>
          <a:blip xmlns:r="http://schemas.openxmlformats.org/officeDocument/2006/relationships" r:embed="rId1">
            <a:duotone>
              <a:schemeClr val="accent2">
                <a:hueOff val="1681577"/>
                <a:satOff val="-1786"/>
                <a:lumOff val="1372"/>
                <a:alphaOff val="0"/>
                <a:shade val="74000"/>
                <a:satMod val="130000"/>
                <a:lumMod val="90000"/>
              </a:schemeClr>
              <a:schemeClr val="accent2">
                <a:hueOff val="1681577"/>
                <a:satOff val="-1786"/>
                <a:lumOff val="1372"/>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dirty="0"/>
            <a:t>If you presently work as a music teacher, what works well and what are the barriers to children and young people’s music education?</a:t>
          </a:r>
          <a:endParaRPr lang="en-US" sz="2500" kern="1200" dirty="0"/>
        </a:p>
      </dsp:txBody>
      <dsp:txXfrm>
        <a:off x="80496" y="1880340"/>
        <a:ext cx="5753217" cy="1487976"/>
      </dsp:txXfrm>
    </dsp:sp>
    <dsp:sp modelId="{BF6DC888-838A-4FD0-A9FB-E54EA9EBC4E7}">
      <dsp:nvSpPr>
        <dsp:cNvPr id="0" name=""/>
        <dsp:cNvSpPr/>
      </dsp:nvSpPr>
      <dsp:spPr>
        <a:xfrm>
          <a:off x="0" y="3520812"/>
          <a:ext cx="5914209" cy="1648968"/>
        </a:xfrm>
        <a:prstGeom prst="roundRect">
          <a:avLst/>
        </a:prstGeom>
        <a:blipFill>
          <a:blip xmlns:r="http://schemas.openxmlformats.org/officeDocument/2006/relationships" r:embed="rId1">
            <a:duotone>
              <a:schemeClr val="accent2">
                <a:hueOff val="3363155"/>
                <a:satOff val="-3572"/>
                <a:lumOff val="2745"/>
                <a:alphaOff val="0"/>
                <a:shade val="74000"/>
                <a:satMod val="130000"/>
                <a:lumMod val="90000"/>
              </a:schemeClr>
              <a:schemeClr val="accent2">
                <a:hueOff val="3363155"/>
                <a:satOff val="-3572"/>
                <a:lumOff val="2745"/>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dirty="0"/>
            <a:t>What is it in your power to change? </a:t>
          </a:r>
          <a:endParaRPr lang="en-US" sz="2500" kern="1200" dirty="0"/>
        </a:p>
      </dsp:txBody>
      <dsp:txXfrm>
        <a:off x="80496" y="3601308"/>
        <a:ext cx="5753217" cy="14879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B69E25-EEA5-4B23-8541-B38E7EF38A2B}">
      <dsp:nvSpPr>
        <dsp:cNvPr id="0" name=""/>
        <dsp:cNvSpPr/>
      </dsp:nvSpPr>
      <dsp:spPr>
        <a:xfrm>
          <a:off x="0" y="2562"/>
          <a:ext cx="5914209" cy="0"/>
        </a:xfrm>
        <a:prstGeom prst="line">
          <a:avLst/>
        </a:prstGeom>
        <a:blipFill>
          <a:blip xmlns:r="http://schemas.openxmlformats.org/officeDocument/2006/relationships" r:embed="rId1">
            <a:duotone>
              <a:schemeClr val="accent5">
                <a:hueOff val="0"/>
                <a:satOff val="0"/>
                <a:lumOff val="0"/>
                <a:alphaOff val="0"/>
                <a:shade val="74000"/>
                <a:satMod val="130000"/>
                <a:lumMod val="90000"/>
              </a:schemeClr>
              <a:schemeClr val="accent5">
                <a:hueOff val="0"/>
                <a:satOff val="0"/>
                <a:lumOff val="0"/>
                <a:alphaOff val="0"/>
                <a:tint val="94000"/>
                <a:satMod val="120000"/>
                <a:lumMod val="104000"/>
              </a:schemeClr>
            </a:duotone>
          </a:blip>
          <a:tile tx="0" ty="0" sx="100000" sy="100000" flip="none" algn="tl"/>
        </a:blipFill>
        <a:ln w="9525" cap="flat" cmpd="sng" algn="ctr">
          <a:solidFill>
            <a:schemeClr val="accent5">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71B3004E-A49A-456E-8348-F5076AA8CF7D}">
      <dsp:nvSpPr>
        <dsp:cNvPr id="0" name=""/>
        <dsp:cNvSpPr/>
      </dsp:nvSpPr>
      <dsp:spPr>
        <a:xfrm>
          <a:off x="0" y="2562"/>
          <a:ext cx="5914209" cy="1747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GB" sz="3700" kern="1200"/>
            <a:t>Distinction between ‘academic’ and ‘non-academic’ subjects.</a:t>
          </a:r>
          <a:endParaRPr lang="en-US" sz="3700" kern="1200"/>
        </a:p>
      </dsp:txBody>
      <dsp:txXfrm>
        <a:off x="0" y="2562"/>
        <a:ext cx="5914209" cy="1747843"/>
      </dsp:txXfrm>
    </dsp:sp>
    <dsp:sp modelId="{A8DFFD3C-B34F-48C0-94C4-A3B518A7DE51}">
      <dsp:nvSpPr>
        <dsp:cNvPr id="0" name=""/>
        <dsp:cNvSpPr/>
      </dsp:nvSpPr>
      <dsp:spPr>
        <a:xfrm>
          <a:off x="0" y="1750406"/>
          <a:ext cx="5914209" cy="0"/>
        </a:xfrm>
        <a:prstGeom prst="line">
          <a:avLst/>
        </a:prstGeom>
        <a:blipFill>
          <a:blip xmlns:r="http://schemas.openxmlformats.org/officeDocument/2006/relationships" r:embed="rId1">
            <a:duotone>
              <a:schemeClr val="accent5">
                <a:hueOff val="496582"/>
                <a:satOff val="288"/>
                <a:lumOff val="2843"/>
                <a:alphaOff val="0"/>
                <a:shade val="74000"/>
                <a:satMod val="130000"/>
                <a:lumMod val="90000"/>
              </a:schemeClr>
              <a:schemeClr val="accent5">
                <a:hueOff val="496582"/>
                <a:satOff val="288"/>
                <a:lumOff val="2843"/>
                <a:alphaOff val="0"/>
                <a:tint val="94000"/>
                <a:satMod val="120000"/>
                <a:lumMod val="104000"/>
              </a:schemeClr>
            </a:duotone>
          </a:blip>
          <a:tile tx="0" ty="0" sx="100000" sy="100000" flip="none" algn="tl"/>
        </a:blipFill>
        <a:ln w="9525" cap="flat" cmpd="sng" algn="ctr">
          <a:solidFill>
            <a:schemeClr val="accent5">
              <a:hueOff val="496582"/>
              <a:satOff val="288"/>
              <a:lumOff val="2843"/>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9426CFC2-2060-4E11-B2B4-4476E9152099}">
      <dsp:nvSpPr>
        <dsp:cNvPr id="0" name=""/>
        <dsp:cNvSpPr/>
      </dsp:nvSpPr>
      <dsp:spPr>
        <a:xfrm>
          <a:off x="0" y="1750406"/>
          <a:ext cx="5914209" cy="1747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GB" sz="3700" kern="1200" dirty="0"/>
            <a:t>Some subjects to be ‘studied’ others to be ‘enjoyed’.</a:t>
          </a:r>
          <a:endParaRPr lang="en-US" sz="3700" kern="1200" dirty="0"/>
        </a:p>
      </dsp:txBody>
      <dsp:txXfrm>
        <a:off x="0" y="1750406"/>
        <a:ext cx="5914209" cy="1747843"/>
      </dsp:txXfrm>
    </dsp:sp>
    <dsp:sp modelId="{EAEF00B2-4FE3-461C-B42E-4BC974CCB557}">
      <dsp:nvSpPr>
        <dsp:cNvPr id="0" name=""/>
        <dsp:cNvSpPr/>
      </dsp:nvSpPr>
      <dsp:spPr>
        <a:xfrm>
          <a:off x="0" y="3498250"/>
          <a:ext cx="5914209" cy="0"/>
        </a:xfrm>
        <a:prstGeom prst="line">
          <a:avLst/>
        </a:prstGeom>
        <a:blipFill>
          <a:blip xmlns:r="http://schemas.openxmlformats.org/officeDocument/2006/relationships" r:embed="rId1">
            <a:duotone>
              <a:schemeClr val="accent5">
                <a:hueOff val="993165"/>
                <a:satOff val="576"/>
                <a:lumOff val="5686"/>
                <a:alphaOff val="0"/>
                <a:shade val="74000"/>
                <a:satMod val="130000"/>
                <a:lumMod val="90000"/>
              </a:schemeClr>
              <a:schemeClr val="accent5">
                <a:hueOff val="993165"/>
                <a:satOff val="576"/>
                <a:lumOff val="5686"/>
                <a:alphaOff val="0"/>
                <a:tint val="94000"/>
                <a:satMod val="120000"/>
                <a:lumMod val="104000"/>
              </a:schemeClr>
            </a:duotone>
          </a:blip>
          <a:tile tx="0" ty="0" sx="100000" sy="100000" flip="none" algn="tl"/>
        </a:blipFill>
        <a:ln w="9525" cap="flat" cmpd="sng" algn="ctr">
          <a:solidFill>
            <a:schemeClr val="accent5">
              <a:hueOff val="993165"/>
              <a:satOff val="576"/>
              <a:lumOff val="5686"/>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5851FCAF-E933-4ECE-8107-D279634ACA8F}">
      <dsp:nvSpPr>
        <dsp:cNvPr id="0" name=""/>
        <dsp:cNvSpPr/>
      </dsp:nvSpPr>
      <dsp:spPr>
        <a:xfrm>
          <a:off x="0" y="3498250"/>
          <a:ext cx="5914209" cy="1747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GB" sz="3700" kern="1200"/>
            <a:t>Conflation of music as part of a liberal curriculum for all and specialist instrumental tuition. </a:t>
          </a:r>
          <a:endParaRPr lang="en-US" sz="3700" kern="1200"/>
        </a:p>
      </dsp:txBody>
      <dsp:txXfrm>
        <a:off x="0" y="3498250"/>
        <a:ext cx="5914209" cy="17478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DE89E6-142B-43F6-9D39-3804DE33F712}">
      <dsp:nvSpPr>
        <dsp:cNvPr id="0" name=""/>
        <dsp:cNvSpPr/>
      </dsp:nvSpPr>
      <dsp:spPr>
        <a:xfrm>
          <a:off x="0" y="644850"/>
          <a:ext cx="10856685" cy="102818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D5E8EA-EC28-4276-BDFE-CFFD02A4B4A2}">
      <dsp:nvSpPr>
        <dsp:cNvPr id="0" name=""/>
        <dsp:cNvSpPr/>
      </dsp:nvSpPr>
      <dsp:spPr>
        <a:xfrm>
          <a:off x="311024" y="788271"/>
          <a:ext cx="565499" cy="5654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0F46B4-9DA9-4D66-8FB5-DF05DF80F16D}">
      <dsp:nvSpPr>
        <dsp:cNvPr id="0" name=""/>
        <dsp:cNvSpPr/>
      </dsp:nvSpPr>
      <dsp:spPr>
        <a:xfrm>
          <a:off x="1187548" y="556930"/>
          <a:ext cx="9669136" cy="1028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816" tIns="108816" rIns="108816" bIns="108816" numCol="1" spcCol="1270" anchor="ctr" anchorCtr="0">
          <a:noAutofit/>
        </a:bodyPr>
        <a:lstStyle/>
        <a:p>
          <a:pPr marL="0" lvl="0" indent="0" algn="l" defTabSz="800100">
            <a:lnSpc>
              <a:spcPct val="100000"/>
            </a:lnSpc>
            <a:spcBef>
              <a:spcPct val="0"/>
            </a:spcBef>
            <a:spcAft>
              <a:spcPct val="35000"/>
            </a:spcAft>
            <a:buNone/>
          </a:pPr>
          <a:r>
            <a:rPr lang="en-US" sz="1800" i="1" kern="1200" dirty="0"/>
            <a:t>“Make music the hub of the school, </a:t>
          </a:r>
          <a:r>
            <a:rPr lang="en-US" sz="1800" b="1" i="1" kern="1200" dirty="0"/>
            <a:t>bring it around the school</a:t>
          </a:r>
          <a:r>
            <a:rPr lang="en-US" sz="1800" i="1" kern="1200" dirty="0"/>
            <a:t> and put on concerts as often as possible that students </a:t>
          </a:r>
          <a:r>
            <a:rPr lang="en-US" sz="1800" i="1" kern="1200" dirty="0" err="1"/>
            <a:t>organise</a:t>
          </a:r>
          <a:r>
            <a:rPr lang="en-US" sz="1800" i="1" kern="1200" dirty="0"/>
            <a:t>!”</a:t>
          </a:r>
          <a:endParaRPr lang="en-US" sz="1800" kern="1200" dirty="0"/>
        </a:p>
      </dsp:txBody>
      <dsp:txXfrm>
        <a:off x="1187548" y="556930"/>
        <a:ext cx="9669136" cy="1028180"/>
      </dsp:txXfrm>
    </dsp:sp>
    <dsp:sp modelId="{6B65CC88-5CC3-4A2E-B6DC-C7CC701DA6F7}">
      <dsp:nvSpPr>
        <dsp:cNvPr id="0" name=""/>
        <dsp:cNvSpPr/>
      </dsp:nvSpPr>
      <dsp:spPr>
        <a:xfrm>
          <a:off x="0" y="1842156"/>
          <a:ext cx="10856685" cy="102818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C26D08-F2FE-49BC-93A7-4CC4437893BF}">
      <dsp:nvSpPr>
        <dsp:cNvPr id="0" name=""/>
        <dsp:cNvSpPr/>
      </dsp:nvSpPr>
      <dsp:spPr>
        <a:xfrm>
          <a:off x="311024" y="2073496"/>
          <a:ext cx="565499" cy="5654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237855-8E37-4040-8B57-823A3BBAEC40}">
      <dsp:nvSpPr>
        <dsp:cNvPr id="0" name=""/>
        <dsp:cNvSpPr/>
      </dsp:nvSpPr>
      <dsp:spPr>
        <a:xfrm>
          <a:off x="1187548" y="1842156"/>
          <a:ext cx="9669136" cy="1028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816" tIns="108816" rIns="108816" bIns="108816" numCol="1" spcCol="1270" anchor="ctr" anchorCtr="0">
          <a:noAutofit/>
        </a:bodyPr>
        <a:lstStyle/>
        <a:p>
          <a:pPr marL="0" lvl="0" indent="0" algn="l" defTabSz="800100">
            <a:lnSpc>
              <a:spcPct val="100000"/>
            </a:lnSpc>
            <a:spcBef>
              <a:spcPct val="0"/>
            </a:spcBef>
            <a:spcAft>
              <a:spcPct val="35000"/>
            </a:spcAft>
            <a:buNone/>
          </a:pPr>
          <a:r>
            <a:rPr lang="en-US" sz="1800" i="1" kern="1200" dirty="0"/>
            <a:t>“Exposure - making sure Music is in every newsletter, we run extra-curricular consistently, </a:t>
          </a:r>
          <a:r>
            <a:rPr lang="en-US" sz="1800" i="1" kern="1200" dirty="0" err="1"/>
            <a:t>organise</a:t>
          </a:r>
          <a:r>
            <a:rPr lang="en-US" sz="1800" i="1" kern="1200" dirty="0"/>
            <a:t> workshops and trips and do this by forming relationships with local bodies such as Rotary Club, Music Hub, who can offer support and funding. Also events in the community.”</a:t>
          </a:r>
          <a:endParaRPr lang="en-US" sz="1800" kern="1200" dirty="0"/>
        </a:p>
      </dsp:txBody>
      <dsp:txXfrm>
        <a:off x="1187548" y="1842156"/>
        <a:ext cx="9669136" cy="10281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4C7BF3-79AF-47B9-A485-DF93C464B8DE}">
      <dsp:nvSpPr>
        <dsp:cNvPr id="0" name=""/>
        <dsp:cNvSpPr/>
      </dsp:nvSpPr>
      <dsp:spPr>
        <a:xfrm>
          <a:off x="4219" y="884013"/>
          <a:ext cx="1844761" cy="1106856"/>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t>What is the transformative power of Music and /or Music Education?</a:t>
          </a:r>
          <a:endParaRPr lang="en-US" sz="1500" kern="1200"/>
        </a:p>
      </dsp:txBody>
      <dsp:txXfrm>
        <a:off x="36638" y="916432"/>
        <a:ext cx="1779923" cy="1042018"/>
      </dsp:txXfrm>
    </dsp:sp>
    <dsp:sp modelId="{195B2744-FE78-4A1B-89F8-972C5D7064D9}">
      <dsp:nvSpPr>
        <dsp:cNvPr id="0" name=""/>
        <dsp:cNvSpPr/>
      </dsp:nvSpPr>
      <dsp:spPr>
        <a:xfrm>
          <a:off x="2011319" y="1208691"/>
          <a:ext cx="391089" cy="45750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011319" y="1300191"/>
        <a:ext cx="273762" cy="274500"/>
      </dsp:txXfrm>
    </dsp:sp>
    <dsp:sp modelId="{61C32426-DA61-4127-91BF-154BC6B6B434}">
      <dsp:nvSpPr>
        <dsp:cNvPr id="0" name=""/>
        <dsp:cNvSpPr/>
      </dsp:nvSpPr>
      <dsp:spPr>
        <a:xfrm>
          <a:off x="2586885" y="884013"/>
          <a:ext cx="1844761" cy="1106856"/>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t>What kind of transformations have you experienced yourself?</a:t>
          </a:r>
          <a:endParaRPr lang="en-US" sz="1500" kern="1200"/>
        </a:p>
      </dsp:txBody>
      <dsp:txXfrm>
        <a:off x="2619304" y="916432"/>
        <a:ext cx="1779923" cy="1042018"/>
      </dsp:txXfrm>
    </dsp:sp>
    <dsp:sp modelId="{1DE139B1-0935-4994-B183-CF1BE02F1A2A}">
      <dsp:nvSpPr>
        <dsp:cNvPr id="0" name=""/>
        <dsp:cNvSpPr/>
      </dsp:nvSpPr>
      <dsp:spPr>
        <a:xfrm>
          <a:off x="4593985" y="1208691"/>
          <a:ext cx="391089" cy="457500"/>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593985" y="1300191"/>
        <a:ext cx="273762" cy="274500"/>
      </dsp:txXfrm>
    </dsp:sp>
    <dsp:sp modelId="{41C0FBEA-C6A8-4D1E-99EE-030F98DB599F}">
      <dsp:nvSpPr>
        <dsp:cNvPr id="0" name=""/>
        <dsp:cNvSpPr/>
      </dsp:nvSpPr>
      <dsp:spPr>
        <a:xfrm>
          <a:off x="5169550" y="884013"/>
          <a:ext cx="1844761" cy="1106856"/>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t>What transformations have you observed in children you have worked with?</a:t>
          </a:r>
          <a:endParaRPr lang="en-US" sz="1500" kern="1200"/>
        </a:p>
      </dsp:txBody>
      <dsp:txXfrm>
        <a:off x="5201969" y="916432"/>
        <a:ext cx="1779923" cy="1042018"/>
      </dsp:txXfrm>
    </dsp:sp>
    <dsp:sp modelId="{1C179D6D-4FE1-42EF-A5B8-446477FD4ADE}">
      <dsp:nvSpPr>
        <dsp:cNvPr id="0" name=""/>
        <dsp:cNvSpPr/>
      </dsp:nvSpPr>
      <dsp:spPr>
        <a:xfrm>
          <a:off x="7176650" y="1208691"/>
          <a:ext cx="391089" cy="457500"/>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7176650" y="1300191"/>
        <a:ext cx="273762" cy="274500"/>
      </dsp:txXfrm>
    </dsp:sp>
    <dsp:sp modelId="{8E365895-52C5-4FE1-8CF6-65618ACA8547}">
      <dsp:nvSpPr>
        <dsp:cNvPr id="0" name=""/>
        <dsp:cNvSpPr/>
      </dsp:nvSpPr>
      <dsp:spPr>
        <a:xfrm>
          <a:off x="7752216" y="884013"/>
          <a:ext cx="1844761" cy="1106856"/>
        </a:xfrm>
        <a:prstGeom prst="roundRect">
          <a:avLst>
            <a:gd name="adj" fmla="val 1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What was the context/teachers' actions that enabled these transformations</a:t>
          </a:r>
          <a:endParaRPr lang="en-US" sz="1500" kern="1200" dirty="0"/>
        </a:p>
      </dsp:txBody>
      <dsp:txXfrm>
        <a:off x="7784635" y="916432"/>
        <a:ext cx="1779923" cy="1042018"/>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29" tIns="45714" rIns="91429" bIns="45714" rtlCol="0"/>
          <a:lstStyle>
            <a:lvl1pPr algn="l">
              <a:defRPr sz="1200"/>
            </a:lvl1pPr>
          </a:lstStyle>
          <a:p>
            <a:endParaRPr lang="en-GB"/>
          </a:p>
        </p:txBody>
      </p:sp>
      <p:sp>
        <p:nvSpPr>
          <p:cNvPr id="3" name="Date Placeholder 2"/>
          <p:cNvSpPr>
            <a:spLocks noGrp="1"/>
          </p:cNvSpPr>
          <p:nvPr>
            <p:ph type="dt" idx="1"/>
          </p:nvPr>
        </p:nvSpPr>
        <p:spPr>
          <a:xfrm>
            <a:off x="3884614" y="0"/>
            <a:ext cx="2971800" cy="499012"/>
          </a:xfrm>
          <a:prstGeom prst="rect">
            <a:avLst/>
          </a:prstGeom>
        </p:spPr>
        <p:txBody>
          <a:bodyPr vert="horz" lIns="91429" tIns="45714" rIns="91429" bIns="45714" rtlCol="0"/>
          <a:lstStyle>
            <a:lvl1pPr algn="r">
              <a:defRPr sz="1200"/>
            </a:lvl1pPr>
          </a:lstStyle>
          <a:p>
            <a:fld id="{F3DC20E9-CA80-48E1-A390-6119172D7B5F}" type="datetimeFigureOut">
              <a:rPr lang="en-GB" smtClean="0"/>
              <a:t>27/08/2025</a:t>
            </a:fld>
            <a:endParaRPr lang="en-GB"/>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29" tIns="45714" rIns="91429" bIns="45714" rtlCol="0" anchor="ctr"/>
          <a:lstStyle/>
          <a:p>
            <a:endParaRPr lang="en-GB"/>
          </a:p>
        </p:txBody>
      </p:sp>
      <p:sp>
        <p:nvSpPr>
          <p:cNvPr id="5" name="Notes Placeholder 4"/>
          <p:cNvSpPr>
            <a:spLocks noGrp="1"/>
          </p:cNvSpPr>
          <p:nvPr>
            <p:ph type="body" sz="quarter" idx="3"/>
          </p:nvPr>
        </p:nvSpPr>
        <p:spPr>
          <a:xfrm>
            <a:off x="685801" y="4786363"/>
            <a:ext cx="5486400" cy="3916115"/>
          </a:xfrm>
          <a:prstGeom prst="rect">
            <a:avLst/>
          </a:prstGeom>
        </p:spPr>
        <p:txBody>
          <a:bodyPr vert="horz" lIns="91429" tIns="45714" rIns="91429" bIns="457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6679"/>
            <a:ext cx="2971800" cy="499011"/>
          </a:xfrm>
          <a:prstGeom prst="rect">
            <a:avLst/>
          </a:prstGeom>
        </p:spPr>
        <p:txBody>
          <a:bodyPr vert="horz" lIns="91429" tIns="45714" rIns="91429" bIns="45714" rtlCol="0" anchor="b"/>
          <a:lstStyle>
            <a:lvl1pPr algn="l">
              <a:defRPr sz="1200"/>
            </a:lvl1pPr>
          </a:lstStyle>
          <a:p>
            <a:endParaRPr lang="en-GB"/>
          </a:p>
        </p:txBody>
      </p:sp>
      <p:sp>
        <p:nvSpPr>
          <p:cNvPr id="7" name="Slide Number Placeholder 6"/>
          <p:cNvSpPr>
            <a:spLocks noGrp="1"/>
          </p:cNvSpPr>
          <p:nvPr>
            <p:ph type="sldNum" sz="quarter" idx="5"/>
          </p:nvPr>
        </p:nvSpPr>
        <p:spPr>
          <a:xfrm>
            <a:off x="3884614" y="9446679"/>
            <a:ext cx="2971800" cy="499011"/>
          </a:xfrm>
          <a:prstGeom prst="rect">
            <a:avLst/>
          </a:prstGeom>
        </p:spPr>
        <p:txBody>
          <a:bodyPr vert="horz" lIns="91429" tIns="45714" rIns="91429" bIns="45714" rtlCol="0" anchor="b"/>
          <a:lstStyle>
            <a:lvl1pPr algn="r">
              <a:defRPr sz="1200"/>
            </a:lvl1pPr>
          </a:lstStyle>
          <a:p>
            <a:fld id="{43D6DC4E-D826-4B04-A9ED-204076739546}" type="slidenum">
              <a:rPr lang="en-GB" smtClean="0"/>
              <a:t>‹#›</a:t>
            </a:fld>
            <a:endParaRPr lang="en-GB"/>
          </a:p>
        </p:txBody>
      </p:sp>
    </p:spTree>
    <p:extLst>
      <p:ext uri="{BB962C8B-B14F-4D97-AF65-F5344CB8AC3E}">
        <p14:creationId xmlns:p14="http://schemas.microsoft.com/office/powerpoint/2010/main" val="1290123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3D6DC4E-D826-4B04-A9ED-204076739546}" type="slidenum">
              <a:rPr lang="en-GB" smtClean="0"/>
              <a:t>12</a:t>
            </a:fld>
            <a:endParaRPr lang="en-GB"/>
          </a:p>
        </p:txBody>
      </p:sp>
    </p:spTree>
    <p:extLst>
      <p:ext uri="{BB962C8B-B14F-4D97-AF65-F5344CB8AC3E}">
        <p14:creationId xmlns:p14="http://schemas.microsoft.com/office/powerpoint/2010/main" val="999697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81DE792-7646-432E-97C9-393DEA61A14D}" type="slidenum">
              <a:rPr lang="en-GB" smtClean="0"/>
              <a:t>30</a:t>
            </a:fld>
            <a:endParaRPr lang="en-GB"/>
          </a:p>
        </p:txBody>
      </p:sp>
    </p:spTree>
    <p:extLst>
      <p:ext uri="{BB962C8B-B14F-4D97-AF65-F5344CB8AC3E}">
        <p14:creationId xmlns:p14="http://schemas.microsoft.com/office/powerpoint/2010/main" val="1400452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defTabSz="457144">
              <a:defRPr/>
            </a:pPr>
            <a:fld id="{881DE792-7646-432E-97C9-393DEA61A14D}" type="slidenum">
              <a:rPr lang="en-GB" sz="1300">
                <a:solidFill>
                  <a:prstClr val="black"/>
                </a:solidFill>
                <a:latin typeface="Calibri" panose="020F0502020204030204"/>
              </a:rPr>
              <a:pPr defTabSz="457144">
                <a:defRPr/>
              </a:pPr>
              <a:t>39</a:t>
            </a:fld>
            <a:endParaRPr lang="en-GB" sz="1300">
              <a:solidFill>
                <a:prstClr val="black"/>
              </a:solidFill>
              <a:latin typeface="Calibri" panose="020F0502020204030204"/>
            </a:endParaRPr>
          </a:p>
        </p:txBody>
      </p:sp>
    </p:spTree>
    <p:extLst>
      <p:ext uri="{BB962C8B-B14F-4D97-AF65-F5344CB8AC3E}">
        <p14:creationId xmlns:p14="http://schemas.microsoft.com/office/powerpoint/2010/main" val="759101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457144">
              <a:defRPr/>
            </a:pPr>
            <a:fld id="{70CC1D15-B5DE-4BD5-A4FB-8CE7A139D482}" type="slidenum">
              <a:rPr lang="en-GB" sz="1300">
                <a:solidFill>
                  <a:prstClr val="black"/>
                </a:solidFill>
                <a:latin typeface="Calibri" panose="020F0502020204030204"/>
              </a:rPr>
              <a:pPr defTabSz="457144">
                <a:defRPr/>
              </a:pPr>
              <a:t>43</a:t>
            </a:fld>
            <a:endParaRPr lang="en-GB" sz="1300">
              <a:solidFill>
                <a:prstClr val="black"/>
              </a:solidFill>
              <a:latin typeface="Calibri" panose="020F0502020204030204"/>
            </a:endParaRPr>
          </a:p>
        </p:txBody>
      </p:sp>
    </p:spTree>
    <p:extLst>
      <p:ext uri="{BB962C8B-B14F-4D97-AF65-F5344CB8AC3E}">
        <p14:creationId xmlns:p14="http://schemas.microsoft.com/office/powerpoint/2010/main" val="444207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defTabSz="457144">
              <a:defRPr/>
            </a:pPr>
            <a:fld id="{70CC1D15-B5DE-4BD5-A4FB-8CE7A139D482}" type="slidenum">
              <a:rPr lang="en-GB" sz="1300">
                <a:solidFill>
                  <a:prstClr val="black"/>
                </a:solidFill>
                <a:latin typeface="Calibri" panose="020F0502020204030204"/>
              </a:rPr>
              <a:pPr defTabSz="457144">
                <a:defRPr/>
              </a:pPr>
              <a:t>44</a:t>
            </a:fld>
            <a:endParaRPr lang="en-GB" sz="1300">
              <a:solidFill>
                <a:prstClr val="black"/>
              </a:solidFill>
              <a:latin typeface="Calibri" panose="020F0502020204030204"/>
            </a:endParaRPr>
          </a:p>
        </p:txBody>
      </p:sp>
    </p:spTree>
    <p:extLst>
      <p:ext uri="{BB962C8B-B14F-4D97-AF65-F5344CB8AC3E}">
        <p14:creationId xmlns:p14="http://schemas.microsoft.com/office/powerpoint/2010/main" val="2153628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7144">
              <a:defRPr/>
            </a:pPr>
            <a:fld id="{70CC1D15-B5DE-4BD5-A4FB-8CE7A139D482}" type="slidenum">
              <a:rPr lang="en-GB" sz="1300">
                <a:solidFill>
                  <a:prstClr val="black"/>
                </a:solidFill>
                <a:latin typeface="Calibri" panose="020F0502020204030204"/>
              </a:rPr>
              <a:pPr defTabSz="457144">
                <a:defRPr/>
              </a:pPr>
              <a:t>47</a:t>
            </a:fld>
            <a:endParaRPr lang="en-GB" sz="1300">
              <a:solidFill>
                <a:prstClr val="black"/>
              </a:solidFill>
              <a:latin typeface="Calibri" panose="020F0502020204030204"/>
            </a:endParaRPr>
          </a:p>
        </p:txBody>
      </p:sp>
    </p:spTree>
    <p:extLst>
      <p:ext uri="{BB962C8B-B14F-4D97-AF65-F5344CB8AC3E}">
        <p14:creationId xmlns:p14="http://schemas.microsoft.com/office/powerpoint/2010/main" val="69282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220">
              <a:defRPr/>
            </a:pPr>
            <a:endParaRPr lang="en-GB" sz="1300" dirty="0"/>
          </a:p>
        </p:txBody>
      </p:sp>
      <p:sp>
        <p:nvSpPr>
          <p:cNvPr id="4" name="Slide Number Placeholder 3"/>
          <p:cNvSpPr>
            <a:spLocks noGrp="1"/>
          </p:cNvSpPr>
          <p:nvPr>
            <p:ph type="sldNum" sz="quarter" idx="10"/>
          </p:nvPr>
        </p:nvSpPr>
        <p:spPr/>
        <p:txBody>
          <a:bodyPr/>
          <a:lstStyle/>
          <a:p>
            <a:pPr defTabSz="457144">
              <a:defRPr/>
            </a:pPr>
            <a:fld id="{70CC1D15-B5DE-4BD5-A4FB-8CE7A139D482}" type="slidenum">
              <a:rPr lang="en-GB" sz="1300">
                <a:solidFill>
                  <a:prstClr val="black"/>
                </a:solidFill>
                <a:latin typeface="Calibri" panose="020F0502020204030204"/>
              </a:rPr>
              <a:pPr defTabSz="457144">
                <a:defRPr/>
              </a:pPr>
              <a:t>50</a:t>
            </a:fld>
            <a:endParaRPr lang="en-GB" sz="1300">
              <a:solidFill>
                <a:prstClr val="black"/>
              </a:solidFill>
              <a:latin typeface="Calibri" panose="020F0502020204030204"/>
            </a:endParaRPr>
          </a:p>
        </p:txBody>
      </p:sp>
    </p:spTree>
    <p:extLst>
      <p:ext uri="{BB962C8B-B14F-4D97-AF65-F5344CB8AC3E}">
        <p14:creationId xmlns:p14="http://schemas.microsoft.com/office/powerpoint/2010/main" val="2266571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5A187-5C20-EEBD-AE6B-F0927ACA26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9CE028-6940-9798-C8FD-F772810006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CC011E-D5CA-C0CC-8146-B300AFEFA28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97E5EA5-EB5F-E367-CE01-E284F0EF56C1}"/>
              </a:ext>
            </a:extLst>
          </p:cNvPr>
          <p:cNvSpPr>
            <a:spLocks noGrp="1"/>
          </p:cNvSpPr>
          <p:nvPr>
            <p:ph type="sldNum" sz="quarter" idx="5"/>
          </p:nvPr>
        </p:nvSpPr>
        <p:spPr/>
        <p:txBody>
          <a:bodyPr/>
          <a:lstStyle/>
          <a:p>
            <a:pPr defTabSz="457144">
              <a:defRPr/>
            </a:pPr>
            <a:fld id="{881DE792-7646-432E-97C9-393DEA61A14D}" type="slidenum">
              <a:rPr lang="en-GB" sz="1300">
                <a:solidFill>
                  <a:prstClr val="black"/>
                </a:solidFill>
                <a:latin typeface="Calibri" panose="020F0502020204030204"/>
              </a:rPr>
              <a:pPr defTabSz="457144">
                <a:defRPr/>
              </a:pPr>
              <a:t>52</a:t>
            </a:fld>
            <a:endParaRPr lang="en-GB" sz="1300">
              <a:solidFill>
                <a:prstClr val="black"/>
              </a:solidFill>
              <a:latin typeface="Calibri" panose="020F0502020204030204"/>
            </a:endParaRPr>
          </a:p>
        </p:txBody>
      </p:sp>
    </p:spTree>
    <p:extLst>
      <p:ext uri="{BB962C8B-B14F-4D97-AF65-F5344CB8AC3E}">
        <p14:creationId xmlns:p14="http://schemas.microsoft.com/office/powerpoint/2010/main" val="1646599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457144">
              <a:defRPr/>
            </a:pPr>
            <a:fld id="{881DE792-7646-432E-97C9-393DEA61A14D}" type="slidenum">
              <a:rPr lang="en-GB" sz="1300">
                <a:solidFill>
                  <a:prstClr val="black"/>
                </a:solidFill>
                <a:latin typeface="Calibri" panose="020F0502020204030204"/>
              </a:rPr>
              <a:pPr defTabSz="457144">
                <a:defRPr/>
              </a:pPr>
              <a:t>60</a:t>
            </a:fld>
            <a:endParaRPr lang="en-GB" sz="1300">
              <a:solidFill>
                <a:prstClr val="black"/>
              </a:solidFill>
              <a:latin typeface="Calibri" panose="020F0502020204030204"/>
            </a:endParaRPr>
          </a:p>
        </p:txBody>
      </p:sp>
    </p:spTree>
    <p:extLst>
      <p:ext uri="{BB962C8B-B14F-4D97-AF65-F5344CB8AC3E}">
        <p14:creationId xmlns:p14="http://schemas.microsoft.com/office/powerpoint/2010/main" val="38362993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F6F516B4-ECBB-45AB-9200-62C68F198F8F}" type="datetimeFigureOut">
              <a:rPr lang="en-GB" smtClean="0"/>
              <a:t>27/08/2025</a:t>
            </a:fld>
            <a:endParaRPr lang="en-GB"/>
          </a:p>
        </p:txBody>
      </p:sp>
      <p:sp>
        <p:nvSpPr>
          <p:cNvPr id="5" name="Footer Placeholder 4"/>
          <p:cNvSpPr>
            <a:spLocks noGrp="1"/>
          </p:cNvSpPr>
          <p:nvPr>
            <p:ph type="ftr" sz="quarter" idx="11"/>
          </p:nvPr>
        </p:nvSpPr>
        <p:spPr>
          <a:xfrm>
            <a:off x="2692397" y="5037663"/>
            <a:ext cx="5214635" cy="279400"/>
          </a:xfrm>
        </p:spPr>
        <p:txBody>
          <a:bodyPr/>
          <a:lstStyle/>
          <a:p>
            <a:endParaRPr lang="en-GB"/>
          </a:p>
        </p:txBody>
      </p:sp>
      <p:sp>
        <p:nvSpPr>
          <p:cNvPr id="6" name="Slide Number Placeholder 5"/>
          <p:cNvSpPr>
            <a:spLocks noGrp="1"/>
          </p:cNvSpPr>
          <p:nvPr>
            <p:ph type="sldNum" sz="quarter" idx="12"/>
          </p:nvPr>
        </p:nvSpPr>
        <p:spPr>
          <a:xfrm>
            <a:off x="8956900" y="5037663"/>
            <a:ext cx="551167" cy="279400"/>
          </a:xfrm>
        </p:spPr>
        <p:txBody>
          <a:bodyPr/>
          <a:lstStyle/>
          <a:p>
            <a:fld id="{AF75B9DC-A399-4E13-A0B1-A4A9BCF714BC}" type="slidenum">
              <a:rPr lang="en-GB" smtClean="0"/>
              <a:t>‹#›</a:t>
            </a:fld>
            <a:endParaRPr lang="en-GB"/>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3275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F516B4-ECBB-45AB-9200-62C68F198F8F}" type="datetimeFigureOut">
              <a:rPr lang="en-GB" smtClean="0"/>
              <a:t>27/08/2025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F75B9DC-A399-4E13-A0B1-A4A9BCF714BC}" type="slidenum">
              <a:rPr lang="en-GB" smtClean="0"/>
              <a:t>‹#›</a:t>
            </a:fld>
            <a:endParaRPr lang="en-GB"/>
          </a:p>
        </p:txBody>
      </p:sp>
    </p:spTree>
    <p:extLst>
      <p:ext uri="{BB962C8B-B14F-4D97-AF65-F5344CB8AC3E}">
        <p14:creationId xmlns:p14="http://schemas.microsoft.com/office/powerpoint/2010/main" val="1802911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516B4-ECBB-45AB-9200-62C68F198F8F}" type="datetimeFigureOut">
              <a:rPr lang="en-GB" smtClean="0"/>
              <a:t>27/08/2025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F75B9DC-A399-4E13-A0B1-A4A9BCF714BC}" type="slidenum">
              <a:rPr lang="en-GB" smtClean="0"/>
              <a:t>‹#›</a:t>
            </a:fld>
            <a:endParaRPr lang="en-GB"/>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13471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516B4-ECBB-45AB-9200-62C68F198F8F}" type="datetimeFigureOut">
              <a:rPr lang="en-GB" smtClean="0"/>
              <a:t>27/08/2025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F75B9DC-A399-4E13-A0B1-A4A9BCF714BC}" type="slidenum">
              <a:rPr lang="en-GB" smtClean="0"/>
              <a:t>‹#›</a:t>
            </a:fld>
            <a:endParaRPr lang="en-GB"/>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39680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516B4-ECBB-45AB-9200-62C68F198F8F}" type="datetimeFigureOut">
              <a:rPr lang="en-GB" smtClean="0"/>
              <a:t>27/08/2025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F75B9DC-A399-4E13-A0B1-A4A9BCF714BC}" type="slidenum">
              <a:rPr lang="en-GB" smtClean="0"/>
              <a:t>‹#›</a:t>
            </a:fld>
            <a:endParaRPr lang="en-GB"/>
          </a:p>
        </p:txBody>
      </p:sp>
    </p:spTree>
    <p:extLst>
      <p:ext uri="{BB962C8B-B14F-4D97-AF65-F5344CB8AC3E}">
        <p14:creationId xmlns:p14="http://schemas.microsoft.com/office/powerpoint/2010/main" val="37604451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516B4-ECBB-45AB-9200-62C68F198F8F}" type="datetimeFigureOut">
              <a:rPr lang="en-GB" smtClean="0"/>
              <a:t>27/08/2025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F75B9DC-A399-4E13-A0B1-A4A9BCF714BC}" type="slidenum">
              <a:rPr lang="en-GB" smtClean="0"/>
              <a:t>‹#›</a:t>
            </a:fld>
            <a:endParaRPr lang="en-GB"/>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4275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516B4-ECBB-45AB-9200-62C68F198F8F}" type="datetimeFigureOut">
              <a:rPr lang="en-GB" smtClean="0"/>
              <a:t>27/08/2025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F75B9DC-A399-4E13-A0B1-A4A9BCF714BC}" type="slidenum">
              <a:rPr lang="en-GB" smtClean="0"/>
              <a:t>‹#›</a:t>
            </a:fld>
            <a:endParaRPr lang="en-GB"/>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7999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F516B4-ECBB-45AB-9200-62C68F198F8F}" type="datetimeFigureOut">
              <a:rPr lang="en-GB" smtClean="0"/>
              <a:t>27/08/2025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F75B9DC-A399-4E13-A0B1-A4A9BCF714BC}" type="slidenum">
              <a:rPr lang="en-GB" smtClean="0"/>
              <a:t>‹#›</a:t>
            </a:fld>
            <a:endParaRPr lang="en-GB"/>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88597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F516B4-ECBB-45AB-9200-62C68F198F8F}" type="datetimeFigureOut">
              <a:rPr lang="en-GB" smtClean="0"/>
              <a:t>27/08/2025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F75B9DC-A399-4E13-A0B1-A4A9BCF714BC}" type="slidenum">
              <a:rPr lang="en-GB" smtClean="0"/>
              <a:t>‹#›</a:t>
            </a:fld>
            <a:endParaRPr lang="en-GB"/>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80341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xt box wide">
    <p:spTree>
      <p:nvGrpSpPr>
        <p:cNvPr id="1" name=""/>
        <p:cNvGrpSpPr/>
        <p:nvPr/>
      </p:nvGrpSpPr>
      <p:grpSpPr>
        <a:xfrm>
          <a:off x="0" y="0"/>
          <a:ext cx="0" cy="0"/>
          <a:chOff x="0" y="0"/>
          <a:chExt cx="0" cy="0"/>
        </a:xfrm>
      </p:grpSpPr>
      <p:sp>
        <p:nvSpPr>
          <p:cNvPr id="20" name="Rectangle 19"/>
          <p:cNvSpPr/>
          <p:nvPr userDrawn="1"/>
        </p:nvSpPr>
        <p:spPr>
          <a:xfrm>
            <a:off x="118531" y="88900"/>
            <a:ext cx="11954939" cy="1257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9" name="Text Placeholder 4"/>
          <p:cNvSpPr>
            <a:spLocks noGrp="1"/>
          </p:cNvSpPr>
          <p:nvPr>
            <p:ph type="body" sz="quarter" idx="17"/>
          </p:nvPr>
        </p:nvSpPr>
        <p:spPr>
          <a:xfrm>
            <a:off x="667658" y="1771651"/>
            <a:ext cx="10856685" cy="3740151"/>
          </a:xfrm>
          <a:prstGeom prst="rect">
            <a:avLst/>
          </a:prstGeom>
        </p:spPr>
        <p:txBody>
          <a:bodyPr wrap="square" numCol="1" spcCol="144000">
            <a:normAutofit/>
          </a:bodyPr>
          <a:lstStyle>
            <a:lvl1pPr marL="0" indent="0">
              <a:lnSpc>
                <a:spcPct val="110000"/>
              </a:lnSpc>
              <a:buNone/>
              <a:defRPr sz="1100"/>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17" name="Subtitle 2"/>
          <p:cNvSpPr>
            <a:spLocks noGrp="1"/>
          </p:cNvSpPr>
          <p:nvPr>
            <p:ph type="subTitle" idx="1" hasCustomPrompt="1"/>
          </p:nvPr>
        </p:nvSpPr>
        <p:spPr>
          <a:xfrm>
            <a:off x="780532" y="337213"/>
            <a:ext cx="10611368"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64061" y="5800677"/>
            <a:ext cx="1063872" cy="701291"/>
          </a:xfrm>
          <a:prstGeom prst="rect">
            <a:avLst/>
          </a:prstGeom>
        </p:spPr>
      </p:pic>
    </p:spTree>
    <p:extLst>
      <p:ext uri="{BB962C8B-B14F-4D97-AF65-F5344CB8AC3E}">
        <p14:creationId xmlns:p14="http://schemas.microsoft.com/office/powerpoint/2010/main" val="3592395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 Textbox">
    <p:spTree>
      <p:nvGrpSpPr>
        <p:cNvPr id="1" name=""/>
        <p:cNvGrpSpPr/>
        <p:nvPr/>
      </p:nvGrpSpPr>
      <p:grpSpPr>
        <a:xfrm>
          <a:off x="0" y="0"/>
          <a:ext cx="0" cy="0"/>
          <a:chOff x="0" y="0"/>
          <a:chExt cx="0" cy="0"/>
        </a:xfrm>
      </p:grpSpPr>
      <p:sp>
        <p:nvSpPr>
          <p:cNvPr id="24" name="Rectangle 23"/>
          <p:cNvSpPr/>
          <p:nvPr userDrawn="1"/>
        </p:nvSpPr>
        <p:spPr>
          <a:xfrm>
            <a:off x="118531" y="88900"/>
            <a:ext cx="11954939" cy="1257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8" name="Text Placeholder 4"/>
          <p:cNvSpPr>
            <a:spLocks noGrp="1"/>
          </p:cNvSpPr>
          <p:nvPr>
            <p:ph type="body" sz="quarter" idx="16"/>
          </p:nvPr>
        </p:nvSpPr>
        <p:spPr>
          <a:xfrm>
            <a:off x="667657" y="1771650"/>
            <a:ext cx="5362803" cy="3729684"/>
          </a:xfrm>
          <a:prstGeom prst="rect">
            <a:avLst/>
          </a:prstGeom>
        </p:spPr>
        <p:txBody>
          <a:bodyPr numCol="1" spcCol="0">
            <a:normAutofit/>
          </a:bodyPr>
          <a:lstStyle>
            <a:lvl1pPr marL="0" indent="0">
              <a:lnSpc>
                <a:spcPct val="110000"/>
              </a:lnSpc>
              <a:buNone/>
              <a:defRPr sz="1100"/>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21" name="Text Placeholder 4"/>
          <p:cNvSpPr>
            <a:spLocks noGrp="1"/>
          </p:cNvSpPr>
          <p:nvPr>
            <p:ph type="body" sz="quarter" idx="18"/>
          </p:nvPr>
        </p:nvSpPr>
        <p:spPr>
          <a:xfrm>
            <a:off x="6161537" y="1771650"/>
            <a:ext cx="5362803" cy="3729684"/>
          </a:xfrm>
          <a:prstGeom prst="rect">
            <a:avLst/>
          </a:prstGeom>
        </p:spPr>
        <p:txBody>
          <a:bodyPr numCol="1" spcCol="0">
            <a:normAutofit/>
          </a:bodyPr>
          <a:lstStyle>
            <a:lvl1pPr marL="0" indent="0">
              <a:lnSpc>
                <a:spcPct val="110000"/>
              </a:lnSpc>
              <a:buNone/>
              <a:defRPr sz="1100"/>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22" name="Subtitle 2"/>
          <p:cNvSpPr>
            <a:spLocks noGrp="1"/>
          </p:cNvSpPr>
          <p:nvPr>
            <p:ph type="subTitle" idx="1" hasCustomPrompt="1"/>
          </p:nvPr>
        </p:nvSpPr>
        <p:spPr>
          <a:xfrm>
            <a:off x="780532" y="337213"/>
            <a:ext cx="10611368"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64061" y="5800677"/>
            <a:ext cx="1063872" cy="701291"/>
          </a:xfrm>
          <a:prstGeom prst="rect">
            <a:avLst/>
          </a:prstGeom>
        </p:spPr>
      </p:pic>
    </p:spTree>
    <p:extLst>
      <p:ext uri="{BB962C8B-B14F-4D97-AF65-F5344CB8AC3E}">
        <p14:creationId xmlns:p14="http://schemas.microsoft.com/office/powerpoint/2010/main" val="2612280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F516B4-ECBB-45AB-9200-62C68F198F8F}" type="datetimeFigureOut">
              <a:rPr lang="en-GB" smtClean="0"/>
              <a:t>27/08/2025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F75B9DC-A399-4E13-A0B1-A4A9BCF714BC}" type="slidenum">
              <a:rPr lang="en-GB" smtClean="0"/>
              <a:t>‹#›</a:t>
            </a:fld>
            <a:endParaRPr lang="en-GB"/>
          </a:p>
        </p:txBody>
      </p:sp>
    </p:spTree>
    <p:extLst>
      <p:ext uri="{BB962C8B-B14F-4D97-AF65-F5344CB8AC3E}">
        <p14:creationId xmlns:p14="http://schemas.microsoft.com/office/powerpoint/2010/main" val="7441726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ext and photo block 2">
    <p:spTree>
      <p:nvGrpSpPr>
        <p:cNvPr id="1" name=""/>
        <p:cNvGrpSpPr/>
        <p:nvPr/>
      </p:nvGrpSpPr>
      <p:grpSpPr>
        <a:xfrm>
          <a:off x="0" y="0"/>
          <a:ext cx="0" cy="0"/>
          <a:chOff x="0" y="0"/>
          <a:chExt cx="0" cy="0"/>
        </a:xfrm>
      </p:grpSpPr>
      <p:sp>
        <p:nvSpPr>
          <p:cNvPr id="18" name="Rectangle 17"/>
          <p:cNvSpPr/>
          <p:nvPr userDrawn="1"/>
        </p:nvSpPr>
        <p:spPr>
          <a:xfrm>
            <a:off x="118531" y="88900"/>
            <a:ext cx="11954939" cy="1257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Garamond" panose="02020404030301010803"/>
              <a:ea typeface="+mn-ea"/>
              <a:cs typeface="+mn-cs"/>
            </a:endParaRPr>
          </a:p>
        </p:txBody>
      </p:sp>
      <p:sp>
        <p:nvSpPr>
          <p:cNvPr id="16" name="Picture Placeholder 3"/>
          <p:cNvSpPr>
            <a:spLocks noGrp="1"/>
          </p:cNvSpPr>
          <p:nvPr>
            <p:ph type="pic" sz="quarter" idx="10"/>
          </p:nvPr>
        </p:nvSpPr>
        <p:spPr>
          <a:xfrm>
            <a:off x="6160580" y="1436276"/>
            <a:ext cx="5912891" cy="5325257"/>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0" name="Rectangle 9"/>
          <p:cNvSpPr/>
          <p:nvPr userDrawn="1"/>
        </p:nvSpPr>
        <p:spPr>
          <a:xfrm>
            <a:off x="118531" y="1436276"/>
            <a:ext cx="5923517" cy="53252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Garamond" panose="02020404030301010803"/>
              <a:ea typeface="+mn-ea"/>
              <a:cs typeface="+mn-cs"/>
            </a:endParaRPr>
          </a:p>
        </p:txBody>
      </p:sp>
      <p:sp>
        <p:nvSpPr>
          <p:cNvPr id="13" name="Text Placeholder 4"/>
          <p:cNvSpPr>
            <a:spLocks noGrp="1"/>
          </p:cNvSpPr>
          <p:nvPr>
            <p:ph type="body" sz="quarter" idx="11" hasCustomPrompt="1"/>
          </p:nvPr>
        </p:nvSpPr>
        <p:spPr>
          <a:xfrm>
            <a:off x="790057" y="2162630"/>
            <a:ext cx="4699000" cy="3218055"/>
          </a:xfrm>
          <a:prstGeom prst="rect">
            <a:avLst/>
          </a:prstGeom>
        </p:spPr>
        <p:txBody>
          <a:bodyPr anchor="ctr">
            <a:normAutofit/>
          </a:bodyPr>
          <a:lstStyle>
            <a:lvl1pPr marL="0" indent="0" algn="ctr">
              <a:buNone/>
              <a:defRPr sz="1200" spc="0" baseline="0">
                <a:solidFill>
                  <a:schemeClr val="tx1"/>
                </a:solidFill>
                <a:latin typeface="+mn-lt"/>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8" name="Subtitle 2"/>
          <p:cNvSpPr>
            <a:spLocks noGrp="1"/>
          </p:cNvSpPr>
          <p:nvPr>
            <p:ph type="subTitle" idx="1" hasCustomPrompt="1"/>
          </p:nvPr>
        </p:nvSpPr>
        <p:spPr>
          <a:xfrm>
            <a:off x="780532" y="337213"/>
            <a:ext cx="10611368"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07620" y="5800677"/>
            <a:ext cx="1063872" cy="701291"/>
          </a:xfrm>
          <a:prstGeom prst="rect">
            <a:avLst/>
          </a:prstGeom>
        </p:spPr>
      </p:pic>
    </p:spTree>
    <p:extLst>
      <p:ext uri="{BB962C8B-B14F-4D97-AF65-F5344CB8AC3E}">
        <p14:creationId xmlns:p14="http://schemas.microsoft.com/office/powerpoint/2010/main" val="2667365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F4D57BDD-E64A-4D27-8978-82FFCA18A12C}" type="datetimeFigureOut">
              <a:rPr lang="en-US" smtClean="0"/>
              <a:t>8/27/2025</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D643A852-0206-46AC-B0EB-645612933129}" type="slidenum">
              <a:rPr lang="en-US" smtClean="0"/>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33276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D57BDD-E64A-4D27-8978-82FFCA18A12C}"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9706784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D57BDD-E64A-4D27-8978-82FFCA18A12C}"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3A852-0206-46AC-B0EB-645612933129}"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595634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4D57BDD-E64A-4D27-8978-82FFCA18A12C}" type="datetimeFigureOut">
              <a:rPr lang="en-US" smtClean="0"/>
              <a:t>8/27/2025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799966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4D57BDD-E64A-4D27-8978-82FFCA18A12C}" type="datetimeFigureOut">
              <a:rPr lang="en-US" smtClean="0"/>
              <a:t>8/27/2025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43A852-0206-46AC-B0EB-645612933129}"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35472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4D57BDD-E64A-4D27-8978-82FFCA18A12C}" type="datetimeFigureOut">
              <a:rPr lang="en-US" smtClean="0"/>
              <a:t>8/27/2025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43A852-0206-46AC-B0EB-645612933129}"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640497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D57BDD-E64A-4D27-8978-82FFCA18A12C}" type="datetimeFigureOut">
              <a:rPr lang="en-US" smtClean="0"/>
              <a:t>8/27/2025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2913723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4D57BDD-E64A-4D27-8978-82FFCA18A12C}" type="datetimeFigureOut">
              <a:rPr lang="en-US" smtClean="0"/>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43A852-0206-46AC-B0EB-645612933129}"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38226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4D57BDD-E64A-4D27-8978-82FFCA18A12C}" type="datetimeFigureOut">
              <a:rPr lang="en-US" smtClean="0"/>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968532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516B4-ECBB-45AB-9200-62C68F198F8F}" type="datetimeFigureOut">
              <a:rPr lang="en-GB" smtClean="0"/>
              <a:t>27/08/2025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F75B9DC-A399-4E13-A0B1-A4A9BCF714BC}" type="slidenum">
              <a:rPr lang="en-GB" smtClean="0"/>
              <a:t>‹#›</a:t>
            </a:fld>
            <a:endParaRPr lang="en-GB"/>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25241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4D57BDD-E64A-4D27-8978-82FFCA18A12C}" type="datetimeFigureOut">
              <a:rPr lang="en-US" smtClean="0"/>
              <a:pPr/>
              <a:t>8/27/2025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43A852-0206-46AC-B0EB-645612933129}" type="slidenum">
              <a:rPr lang="en-US" smtClean="0"/>
              <a:pPr/>
              <a:t>‹#›</a:t>
            </a:fld>
            <a:endParaRPr lang="en-US" dirty="0"/>
          </a:p>
        </p:txBody>
      </p:sp>
    </p:spTree>
    <p:extLst>
      <p:ext uri="{BB962C8B-B14F-4D97-AF65-F5344CB8AC3E}">
        <p14:creationId xmlns:p14="http://schemas.microsoft.com/office/powerpoint/2010/main" val="7391311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D57BDD-E64A-4D27-8978-82FFCA18A12C}" type="datetimeFigureOut">
              <a:rPr lang="en-US" smtClean="0"/>
              <a:pPr/>
              <a:t>8/27/2025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43A852-0206-46AC-B0EB-645612933129}" type="slidenum">
              <a:rPr lang="en-US" smtClean="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790160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D57BDD-E64A-4D27-8978-82FFCA18A12C}" type="datetimeFigureOut">
              <a:rPr lang="en-US" smtClean="0"/>
              <a:pPr/>
              <a:t>8/27/2025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43A852-0206-46AC-B0EB-645612933129}"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49274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D57BDD-E64A-4D27-8978-82FFCA18A12C}" type="datetimeFigureOut">
              <a:rPr lang="en-US" smtClean="0"/>
              <a:pPr/>
              <a:t>8/27/2025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43A852-0206-46AC-B0EB-645612933129}" type="slidenum">
              <a:rPr lang="en-US" smtClean="0"/>
              <a:pPr/>
              <a:t>‹#›</a:t>
            </a:fld>
            <a:endParaRPr lang="en-US" dirty="0"/>
          </a:p>
        </p:txBody>
      </p:sp>
    </p:spTree>
    <p:extLst>
      <p:ext uri="{BB962C8B-B14F-4D97-AF65-F5344CB8AC3E}">
        <p14:creationId xmlns:p14="http://schemas.microsoft.com/office/powerpoint/2010/main" val="17852382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D57BDD-E64A-4D27-8978-82FFCA18A12C}" type="datetimeFigureOut">
              <a:rPr lang="en-US" smtClean="0"/>
              <a:pPr/>
              <a:t>8/27/2025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43A852-0206-46AC-B0EB-645612933129}"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605220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D57BDD-E64A-4D27-8978-82FFCA18A12C}" type="datetimeFigureOut">
              <a:rPr lang="en-US" smtClean="0"/>
              <a:pPr/>
              <a:t>8/27/2025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43A852-0206-46AC-B0EB-645612933129}"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3550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D57BDD-E64A-4D27-8978-82FFCA18A12C}"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3A852-0206-46AC-B0EB-645612933129}"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589277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D57BDD-E64A-4D27-8978-82FFCA18A12C}"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3A852-0206-46AC-B0EB-645612933129}"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8126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6F516B4-ECBB-45AB-9200-62C68F198F8F}" type="datetimeFigureOut">
              <a:rPr lang="en-GB" smtClean="0"/>
              <a:t>27/08/2025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F75B9DC-A399-4E13-A0B1-A4A9BCF714BC}" type="slidenum">
              <a:rPr lang="en-GB" smtClean="0"/>
              <a:t>‹#›</a:t>
            </a:fld>
            <a:endParaRPr lang="en-GB"/>
          </a:p>
        </p:txBody>
      </p:sp>
    </p:spTree>
    <p:extLst>
      <p:ext uri="{BB962C8B-B14F-4D97-AF65-F5344CB8AC3E}">
        <p14:creationId xmlns:p14="http://schemas.microsoft.com/office/powerpoint/2010/main" val="2911375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F516B4-ECBB-45AB-9200-62C68F198F8F}" type="datetimeFigureOut">
              <a:rPr lang="en-GB" smtClean="0"/>
              <a:t>27/08/2025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F75B9DC-A399-4E13-A0B1-A4A9BCF714BC}" type="slidenum">
              <a:rPr lang="en-GB" smtClean="0"/>
              <a:t>‹#›</a:t>
            </a:fld>
            <a:endParaRPr lang="en-GB"/>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997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6F516B4-ECBB-45AB-9200-62C68F198F8F}" type="datetimeFigureOut">
              <a:rPr lang="en-GB" smtClean="0"/>
              <a:t>27/08/2025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F75B9DC-A399-4E13-A0B1-A4A9BCF714BC}" type="slidenum">
              <a:rPr lang="en-GB" smtClean="0"/>
              <a:t>‹#›</a:t>
            </a:fld>
            <a:endParaRPr lang="en-GB"/>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7194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F516B4-ECBB-45AB-9200-62C68F198F8F}" type="datetimeFigureOut">
              <a:rPr lang="en-GB" smtClean="0"/>
              <a:t>27/08/2025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F75B9DC-A399-4E13-A0B1-A4A9BCF714BC}" type="slidenum">
              <a:rPr lang="en-GB" smtClean="0"/>
              <a:t>‹#›</a:t>
            </a:fld>
            <a:endParaRPr lang="en-GB"/>
          </a:p>
        </p:txBody>
      </p:sp>
    </p:spTree>
    <p:extLst>
      <p:ext uri="{BB962C8B-B14F-4D97-AF65-F5344CB8AC3E}">
        <p14:creationId xmlns:p14="http://schemas.microsoft.com/office/powerpoint/2010/main" val="3779356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F516B4-ECBB-45AB-9200-62C68F198F8F}" type="datetimeFigureOut">
              <a:rPr lang="en-GB" smtClean="0"/>
              <a:t>27/08/2025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F75B9DC-A399-4E13-A0B1-A4A9BCF714BC}" type="slidenum">
              <a:rPr lang="en-GB" smtClean="0"/>
              <a:t>‹#›</a:t>
            </a:fld>
            <a:endParaRPr lang="en-GB"/>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5088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F516B4-ECBB-45AB-9200-62C68F198F8F}" type="datetimeFigureOut">
              <a:rPr lang="en-GB" smtClean="0"/>
              <a:t>27/08/2025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F75B9DC-A399-4E13-A0B1-A4A9BCF714BC}" type="slidenum">
              <a:rPr lang="en-GB" smtClean="0"/>
              <a:t>‹#›</a:t>
            </a:fld>
            <a:endParaRPr lang="en-GB"/>
          </a:p>
        </p:txBody>
      </p:sp>
    </p:spTree>
    <p:extLst>
      <p:ext uri="{BB962C8B-B14F-4D97-AF65-F5344CB8AC3E}">
        <p14:creationId xmlns:p14="http://schemas.microsoft.com/office/powerpoint/2010/main" val="2253325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image" Target="../media/image4.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image" Target="../media/image3.png"/><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3">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3">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6F516B4-ECBB-45AB-9200-62C68F198F8F}" type="datetimeFigureOut">
              <a:rPr lang="en-GB" smtClean="0"/>
              <a:t>27/08/2025</a:t>
            </a:fld>
            <a:endParaRPr lang="en-GB"/>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GB"/>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F75B9DC-A399-4E13-A0B1-A4A9BCF714BC}" type="slidenum">
              <a:rPr lang="en-GB" smtClean="0"/>
              <a:t>‹#›</a:t>
            </a:fld>
            <a:endParaRPr lang="en-GB"/>
          </a:p>
        </p:txBody>
      </p:sp>
    </p:spTree>
    <p:extLst>
      <p:ext uri="{BB962C8B-B14F-4D97-AF65-F5344CB8AC3E}">
        <p14:creationId xmlns:p14="http://schemas.microsoft.com/office/powerpoint/2010/main" val="11750752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4D57BDD-E64A-4D27-8978-82FFCA18A12C}" type="datetimeFigureOut">
              <a:rPr lang="en-US" smtClean="0"/>
              <a:pPr/>
              <a:t>8/27/2025</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643A852-0206-46AC-B0EB-645612933129}" type="slidenum">
              <a:rPr lang="en-US" smtClean="0"/>
              <a:pPr/>
              <a:t>‹#›</a:t>
            </a:fld>
            <a:endParaRPr lang="en-US" dirty="0"/>
          </a:p>
        </p:txBody>
      </p:sp>
    </p:spTree>
    <p:extLst>
      <p:ext uri="{BB962C8B-B14F-4D97-AF65-F5344CB8AC3E}">
        <p14:creationId xmlns:p14="http://schemas.microsoft.com/office/powerpoint/2010/main" val="66163599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15.jpe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8.tmp"/><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5.png"/><Relationship Id="rId7"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2.jpe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6.png"/></Relationships>
</file>

<file path=ppt/slides/_rels/slide54.xml.rels><?xml version="1.0" encoding="UTF-8" standalone="yes"?>
<Relationships xmlns="http://schemas.openxmlformats.org/package/2006/relationships"><Relationship Id="rId3" Type="http://schemas.openxmlformats.org/officeDocument/2006/relationships/hyperlink" Target="http://www.bbc.co.uk/blogs/performingartsfund/2013/01/youth-music-funding-what-you-n.shtml" TargetMode="External"/><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hyperlink" Target="https://youthmusic.org.uk/"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www.sound-connections.org.uk/" TargetMode="External"/><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www.essexmusichub.org.uk/site/partners/musical-futures/" TargetMode="Externa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9.tmp"/><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0.tmp"/><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5.png"/><Relationship Id="rId7" Type="http://schemas.openxmlformats.org/officeDocument/2006/relationships/image" Target="../media/image10.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3.tmp"/><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9.jpg"/></Relationships>
</file>

<file path=ppt/slides/_rels/slide6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jpeg"/><Relationship Id="rId7" Type="http://schemas.openxmlformats.org/officeDocument/2006/relationships/diagramColors" Target="../diagrams/colors5.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61.xml.rels><?xml version="1.0" encoding="UTF-8" standalone="yes"?>
<Relationships xmlns="http://schemas.openxmlformats.org/package/2006/relationships"><Relationship Id="rId8" Type="http://schemas.openxmlformats.org/officeDocument/2006/relationships/hyperlink" Target="https://www.musicmark.org.uk/" TargetMode="External"/><Relationship Id="rId3" Type="http://schemas.openxmlformats.org/officeDocument/2006/relationships/hyperlink" Target="https://www.gov.uk/government/publications/national-curriculum-in-england-music-programmes-of-study/national-curriculum-in-england-music-programmes-of-study" TargetMode="External"/><Relationship Id="rId7" Type="http://schemas.openxmlformats.org/officeDocument/2006/relationships/hyperlink" Target="https://www.ism.org/" TargetMode="External"/><Relationship Id="rId2" Type="http://schemas.openxmlformats.org/officeDocument/2006/relationships/hyperlink" Target="https://www.musicmark.org.uk/resources/national-plan-for-music-education-2022-the-power-of-music-to-change-lives/" TargetMode="External"/><Relationship Id="rId1" Type="http://schemas.openxmlformats.org/officeDocument/2006/relationships/slideLayout" Target="../slideLayouts/slideLayout2.xml"/><Relationship Id="rId6" Type="http://schemas.openxmlformats.org/officeDocument/2006/relationships/hyperlink" Target="https://www.gov.uk/government/publications/subject-report-series-music/striking-the-right-note-the-music-subject-report" TargetMode="External"/><Relationship Id="rId5" Type="http://schemas.openxmlformats.org/officeDocument/2006/relationships/hyperlink" Target="https://www.gov.uk/government/news/simply-doing-music-is-not-enough" TargetMode="External"/><Relationship Id="rId10" Type="http://schemas.openxmlformats.org/officeDocument/2006/relationships/hyperlink" Target="https://www.ism.org/images/images/State-of-the-Nation-Music-Education-WEB.pdf" TargetMode="External"/><Relationship Id="rId4" Type="http://schemas.openxmlformats.org/officeDocument/2006/relationships/hyperlink" Target="https://assets.publishing.service.gov.uk/government/uploads/system/uploads/attachment_data/file/974366/Model_Music_Curriculum_Full.pdf" TargetMode="External"/><Relationship Id="rId9" Type="http://schemas.openxmlformats.org/officeDocument/2006/relationships/hyperlink" Target="https://www.musicteachers.org/" TargetMode="External"/></Relationships>
</file>

<file path=ppt/slides/_rels/slide62.xml.rels><?xml version="1.0" encoding="UTF-8" standalone="yes"?>
<Relationships xmlns="http://schemas.openxmlformats.org/package/2006/relationships"><Relationship Id="rId2" Type="http://schemas.openxmlformats.org/officeDocument/2006/relationships/hyperlink" Target="https://www.gov.uk/government/publications/national-curriculum-in-england-music-programmes-of-study"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7.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6.png"/></Relationships>
</file>

<file path=ppt/slides/_rels/slide64.xml.rels><?xml version="1.0" encoding="UTF-8" standalone="yes"?>
<Relationships xmlns="http://schemas.openxmlformats.org/package/2006/relationships"><Relationship Id="rId2" Type="http://schemas.openxmlformats.org/officeDocument/2006/relationships/image" Target="../media/image43.tmp"/><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2" Type="http://schemas.openxmlformats.org/officeDocument/2006/relationships/image" Target="../media/image44.tmp"/><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7.xml.rels><?xml version="1.0" encoding="UTF-8" standalone="yes"?>
<Relationships xmlns="http://schemas.openxmlformats.org/package/2006/relationships"><Relationship Id="rId2" Type="http://schemas.openxmlformats.org/officeDocument/2006/relationships/image" Target="../media/image45.tmp"/><Relationship Id="rId1" Type="http://schemas.openxmlformats.org/officeDocument/2006/relationships/slideLayout" Target="../slideLayouts/slideLayout2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7575D7A7-3C36-4508-9BC6-70A93BD3C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29" name="Picture 28">
              <a:extLst>
                <a:ext uri="{FF2B5EF4-FFF2-40B4-BE49-F238E27FC236}">
                  <a16:creationId xmlns:a16="http://schemas.microsoft.com/office/drawing/2014/main" id="{BC964A0D-06B7-4C16-AC9F-20ADDA8059E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0" name="Rectangle 29">
              <a:extLst>
                <a:ext uri="{FF2B5EF4-FFF2-40B4-BE49-F238E27FC236}">
                  <a16:creationId xmlns:a16="http://schemas.microsoft.com/office/drawing/2014/main" id="{F5703F5C-55DF-45CD-BC3F-3BE8F1033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31" name="Picture 30">
              <a:extLst>
                <a:ext uri="{FF2B5EF4-FFF2-40B4-BE49-F238E27FC236}">
                  <a16:creationId xmlns:a16="http://schemas.microsoft.com/office/drawing/2014/main" id="{A8C7134F-70F9-4826-A97E-9B39AEA08F5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32" name="Picture 31">
              <a:extLst>
                <a:ext uri="{FF2B5EF4-FFF2-40B4-BE49-F238E27FC236}">
                  <a16:creationId xmlns:a16="http://schemas.microsoft.com/office/drawing/2014/main" id="{39351E73-B6DD-4B56-8EE9-C16B5711C46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34" name="Straight Connector 33">
            <a:extLst>
              <a:ext uri="{FF2B5EF4-FFF2-40B4-BE49-F238E27FC236}">
                <a16:creationId xmlns:a16="http://schemas.microsoft.com/office/drawing/2014/main" id="{AE446D0E-6531-40B7-A182-FB86024397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36" name="Rectangle 35">
            <a:extLst>
              <a:ext uri="{FF2B5EF4-FFF2-40B4-BE49-F238E27FC236}">
                <a16:creationId xmlns:a16="http://schemas.microsoft.com/office/drawing/2014/main" id="{56F87C5C-DF35-42D8-B5FF-555DE3593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38" name="Rectangle 37">
            <a:extLst>
              <a:ext uri="{FF2B5EF4-FFF2-40B4-BE49-F238E27FC236}">
                <a16:creationId xmlns:a16="http://schemas.microsoft.com/office/drawing/2014/main" id="{7B2D2BF3-27D6-4D20-A622-9DDF2ACE6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2616" y="1411015"/>
            <a:ext cx="7808159" cy="4103960"/>
          </a:xfrm>
          <a:prstGeom prst="rect">
            <a:avLst/>
          </a:prstGeom>
          <a:solidFill>
            <a:schemeClr val="bg2"/>
          </a:solid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0" name="Rectangle 39">
            <a:extLst>
              <a:ext uri="{FF2B5EF4-FFF2-40B4-BE49-F238E27FC236}">
                <a16:creationId xmlns:a16="http://schemas.microsoft.com/office/drawing/2014/main" id="{64F3CC3B-9F6E-462F-947B-ABEDF0800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 name="Title 1">
            <a:extLst>
              <a:ext uri="{FF2B5EF4-FFF2-40B4-BE49-F238E27FC236}">
                <a16:creationId xmlns:a16="http://schemas.microsoft.com/office/drawing/2014/main" id="{41198592-BFA8-468B-838E-2F81B76CFB0B}"/>
              </a:ext>
            </a:extLst>
          </p:cNvPr>
          <p:cNvSpPr>
            <a:spLocks noGrp="1"/>
          </p:cNvSpPr>
          <p:nvPr>
            <p:ph type="title"/>
          </p:nvPr>
        </p:nvSpPr>
        <p:spPr>
          <a:xfrm>
            <a:off x="2692398" y="1871131"/>
            <a:ext cx="6815669" cy="1515533"/>
          </a:xfrm>
        </p:spPr>
        <p:txBody>
          <a:bodyPr vert="horz" lIns="91440" tIns="45720" rIns="91440" bIns="45720" rtlCol="0" anchor="b">
            <a:normAutofit/>
          </a:bodyPr>
          <a:lstStyle/>
          <a:p>
            <a:pPr>
              <a:lnSpc>
                <a:spcPct val="90000"/>
              </a:lnSpc>
            </a:pPr>
            <a:r>
              <a:rPr lang="en-US" sz="4600"/>
              <a:t>Policy and the wider context of music education.</a:t>
            </a:r>
          </a:p>
        </p:txBody>
      </p:sp>
      <p:sp>
        <p:nvSpPr>
          <p:cNvPr id="3" name="TextBox 2">
            <a:extLst>
              <a:ext uri="{FF2B5EF4-FFF2-40B4-BE49-F238E27FC236}">
                <a16:creationId xmlns:a16="http://schemas.microsoft.com/office/drawing/2014/main" id="{ACD516DB-2710-8C26-6369-3650F9431D78}"/>
              </a:ext>
            </a:extLst>
          </p:cNvPr>
          <p:cNvSpPr txBox="1"/>
          <p:nvPr/>
        </p:nvSpPr>
        <p:spPr>
          <a:xfrm>
            <a:off x="2692398" y="3657597"/>
            <a:ext cx="6815669" cy="1320802"/>
          </a:xfrm>
          <a:prstGeom prst="rect">
            <a:avLst/>
          </a:prstGeom>
        </p:spPr>
        <p:txBody>
          <a:bodyPr vert="horz" lIns="91440" tIns="45720" rIns="91440" bIns="45720" rtlCol="0" anchor="t">
            <a:normAutofit/>
          </a:bodyPr>
          <a:lstStyle/>
          <a:p>
            <a:pPr marL="0" marR="0" lvl="0" indent="0" algn="ctr" defTabSz="457200" rtl="0" eaLnBrk="1" fontAlgn="auto" latinLnBrk="0" hangingPunct="1">
              <a:lnSpc>
                <a:spcPct val="100000"/>
              </a:lnSpc>
              <a:spcBef>
                <a:spcPct val="20000"/>
              </a:spcBef>
              <a:spcAft>
                <a:spcPts val="600"/>
              </a:spcAft>
              <a:buClr>
                <a:srgbClr val="83992A"/>
              </a:buClr>
              <a:buSzPct val="115000"/>
              <a:buFontTx/>
              <a:buNone/>
              <a:tabLst/>
              <a:defRPr/>
            </a:pPr>
            <a:r>
              <a:rPr kumimoji="0" lang="en-US" sz="2100" b="0" i="0" u="none" strike="noStrike" kern="1200" cap="none" spc="0" normalizeH="0" baseline="0" noProof="0" dirty="0">
                <a:ln>
                  <a:noFill/>
                </a:ln>
                <a:solidFill>
                  <a:prstClr val="black"/>
                </a:solidFill>
                <a:effectLst/>
                <a:uLnTx/>
                <a:uFillTx/>
                <a:latin typeface="Garamond" panose="02020404030301010803"/>
                <a:ea typeface="+mn-ea"/>
                <a:cs typeface="+mn-cs"/>
              </a:rPr>
              <a:t>Musicians of Changes.  August 2025.</a:t>
            </a:r>
          </a:p>
        </p:txBody>
      </p:sp>
      <p:cxnSp>
        <p:nvCxnSpPr>
          <p:cNvPr id="42" name="Straight Connector 41">
            <a:extLst>
              <a:ext uri="{FF2B5EF4-FFF2-40B4-BE49-F238E27FC236}">
                <a16:creationId xmlns:a16="http://schemas.microsoft.com/office/drawing/2014/main" id="{D33B4346-E27D-4B30-9B39-4FD2767340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57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305EC-E335-41CE-A5C1-D867F8A5EF43}"/>
              </a:ext>
            </a:extLst>
          </p:cNvPr>
          <p:cNvSpPr>
            <a:spLocks noGrp="1"/>
          </p:cNvSpPr>
          <p:nvPr>
            <p:ph type="title"/>
          </p:nvPr>
        </p:nvSpPr>
        <p:spPr/>
        <p:txBody>
          <a:bodyPr/>
          <a:lstStyle/>
          <a:p>
            <a:r>
              <a:rPr lang="en-GB" dirty="0"/>
              <a:t>Attainment Targets for Key Stage 2</a:t>
            </a:r>
          </a:p>
        </p:txBody>
      </p:sp>
      <p:sp>
        <p:nvSpPr>
          <p:cNvPr id="3" name="Content Placeholder 2">
            <a:extLst>
              <a:ext uri="{FF2B5EF4-FFF2-40B4-BE49-F238E27FC236}">
                <a16:creationId xmlns:a16="http://schemas.microsoft.com/office/drawing/2014/main" id="{55243BB9-B5AE-49BD-B00A-F0D1FCB5E424}"/>
              </a:ext>
            </a:extLst>
          </p:cNvPr>
          <p:cNvSpPr>
            <a:spLocks noGrp="1"/>
          </p:cNvSpPr>
          <p:nvPr>
            <p:ph idx="1"/>
          </p:nvPr>
        </p:nvSpPr>
        <p:spPr/>
        <p:txBody>
          <a:bodyPr>
            <a:normAutofit fontScale="62500" lnSpcReduction="20000"/>
          </a:bodyPr>
          <a:lstStyle/>
          <a:p>
            <a:pPr marL="0" indent="0" algn="l">
              <a:buNone/>
            </a:pPr>
            <a:r>
              <a:rPr lang="en-GB" b="0" i="0" dirty="0">
                <a:solidFill>
                  <a:srgbClr val="0B0C0C"/>
                </a:solidFill>
                <a:effectLst/>
                <a:latin typeface="nta"/>
              </a:rPr>
              <a:t>Pupils should be </a:t>
            </a:r>
            <a:r>
              <a:rPr lang="en-GB" b="0" i="0" dirty="0">
                <a:solidFill>
                  <a:srgbClr val="FF0000"/>
                </a:solidFill>
                <a:effectLst/>
                <a:latin typeface="nta"/>
              </a:rPr>
              <a:t>taught</a:t>
            </a:r>
            <a:r>
              <a:rPr lang="en-GB" b="0" i="0" dirty="0">
                <a:solidFill>
                  <a:srgbClr val="0B0C0C"/>
                </a:solidFill>
                <a:effectLst/>
                <a:latin typeface="nta"/>
              </a:rPr>
              <a:t> to sing and play musically with increasing confidence and control. They should develop an understanding of musical composition, organising and manipulating ideas within musical structures and reproducing sounds from aural memory.</a:t>
            </a:r>
          </a:p>
          <a:p>
            <a:pPr marL="0" indent="0" algn="l">
              <a:buNone/>
            </a:pPr>
            <a:r>
              <a:rPr lang="en-GB" b="0" i="0" dirty="0">
                <a:solidFill>
                  <a:srgbClr val="0B0C0C"/>
                </a:solidFill>
                <a:effectLst/>
                <a:latin typeface="nta"/>
              </a:rPr>
              <a:t>Pupils should be taught to:</a:t>
            </a:r>
          </a:p>
          <a:p>
            <a:pPr algn="l">
              <a:buFont typeface="Arial" panose="020B0604020202020204" pitchFamily="34" charset="0"/>
              <a:buChar char="•"/>
            </a:pPr>
            <a:r>
              <a:rPr lang="en-GB" b="0" i="0" dirty="0">
                <a:solidFill>
                  <a:srgbClr val="0B0C0C"/>
                </a:solidFill>
                <a:effectLst/>
                <a:latin typeface="nta"/>
              </a:rPr>
              <a:t>play and perform in solo and ensemble contexts, using their voices and playing musical instruments with increasing accuracy, fluency, control and expression</a:t>
            </a:r>
          </a:p>
          <a:p>
            <a:pPr algn="l">
              <a:buFont typeface="Arial" panose="020B0604020202020204" pitchFamily="34" charset="0"/>
              <a:buChar char="•"/>
            </a:pPr>
            <a:r>
              <a:rPr lang="en-GB" b="0" i="0" dirty="0">
                <a:solidFill>
                  <a:srgbClr val="0B0C0C"/>
                </a:solidFill>
                <a:effectLst/>
                <a:latin typeface="nta"/>
              </a:rPr>
              <a:t>improvise and compose music for a range of purposes using the interrelated dimensions of music</a:t>
            </a:r>
          </a:p>
          <a:p>
            <a:pPr algn="l">
              <a:buFont typeface="Arial" panose="020B0604020202020204" pitchFamily="34" charset="0"/>
              <a:buChar char="•"/>
            </a:pPr>
            <a:r>
              <a:rPr lang="en-GB" b="0" i="0" dirty="0">
                <a:solidFill>
                  <a:srgbClr val="0B0C0C"/>
                </a:solidFill>
                <a:effectLst/>
                <a:latin typeface="nta"/>
              </a:rPr>
              <a:t>listen </a:t>
            </a:r>
            <a:r>
              <a:rPr lang="en-GB" b="0" i="0" dirty="0">
                <a:solidFill>
                  <a:schemeClr val="tx1"/>
                </a:solidFill>
                <a:effectLst/>
                <a:latin typeface="nta"/>
              </a:rPr>
              <a:t>with attention to detail </a:t>
            </a:r>
            <a:r>
              <a:rPr lang="en-GB" b="0" i="0" dirty="0">
                <a:solidFill>
                  <a:srgbClr val="0B0C0C"/>
                </a:solidFill>
                <a:effectLst/>
                <a:latin typeface="nta"/>
              </a:rPr>
              <a:t>and recall sounds with increasing aural memory</a:t>
            </a:r>
          </a:p>
          <a:p>
            <a:pPr algn="l">
              <a:buFont typeface="Arial" panose="020B0604020202020204" pitchFamily="34" charset="0"/>
              <a:buChar char="•"/>
            </a:pPr>
            <a:r>
              <a:rPr lang="en-GB" b="0" i="0" dirty="0">
                <a:solidFill>
                  <a:srgbClr val="0B0C0C"/>
                </a:solidFill>
                <a:effectLst/>
                <a:latin typeface="nta"/>
              </a:rPr>
              <a:t>use and understand staff and other musical notations</a:t>
            </a:r>
          </a:p>
          <a:p>
            <a:pPr algn="l">
              <a:buFont typeface="Arial" panose="020B0604020202020204" pitchFamily="34" charset="0"/>
              <a:buChar char="•"/>
            </a:pPr>
            <a:r>
              <a:rPr lang="en-GB" b="0" i="0" dirty="0">
                <a:solidFill>
                  <a:srgbClr val="FF0000"/>
                </a:solidFill>
                <a:effectLst/>
                <a:latin typeface="nta"/>
              </a:rPr>
              <a:t>appreciate</a:t>
            </a:r>
            <a:r>
              <a:rPr lang="en-GB" b="0" i="0" dirty="0">
                <a:solidFill>
                  <a:srgbClr val="0B0C0C"/>
                </a:solidFill>
                <a:effectLst/>
                <a:latin typeface="nta"/>
              </a:rPr>
              <a:t> and </a:t>
            </a:r>
            <a:r>
              <a:rPr lang="en-GB" b="0" i="0" dirty="0">
                <a:solidFill>
                  <a:srgbClr val="FF0000"/>
                </a:solidFill>
                <a:effectLst/>
                <a:latin typeface="nta"/>
              </a:rPr>
              <a:t>understand</a:t>
            </a:r>
            <a:r>
              <a:rPr lang="en-GB" b="0" i="0" dirty="0">
                <a:solidFill>
                  <a:srgbClr val="0B0C0C"/>
                </a:solidFill>
                <a:effectLst/>
                <a:latin typeface="nta"/>
              </a:rPr>
              <a:t> a wide range of high-quality live and recorded music drawn from different traditions and from great composers and musicians</a:t>
            </a:r>
          </a:p>
          <a:p>
            <a:pPr algn="l">
              <a:buFont typeface="Arial" panose="020B0604020202020204" pitchFamily="34" charset="0"/>
              <a:buChar char="•"/>
            </a:pPr>
            <a:r>
              <a:rPr lang="en-GB" b="0" i="0" dirty="0">
                <a:solidFill>
                  <a:srgbClr val="0B0C0C"/>
                </a:solidFill>
                <a:effectLst/>
                <a:latin typeface="nta"/>
              </a:rPr>
              <a:t>develop an understanding of </a:t>
            </a:r>
            <a:r>
              <a:rPr lang="en-GB" b="1" i="0" dirty="0">
                <a:solidFill>
                  <a:srgbClr val="FF0000"/>
                </a:solidFill>
                <a:effectLst/>
                <a:latin typeface="nta"/>
              </a:rPr>
              <a:t>the</a:t>
            </a:r>
            <a:r>
              <a:rPr lang="en-GB" b="0" i="0" dirty="0">
                <a:solidFill>
                  <a:srgbClr val="0B0C0C"/>
                </a:solidFill>
                <a:effectLst/>
                <a:latin typeface="nta"/>
              </a:rPr>
              <a:t> history of music</a:t>
            </a:r>
          </a:p>
          <a:p>
            <a:pPr marL="0" indent="0">
              <a:buNone/>
            </a:pPr>
            <a:endParaRPr lang="en-GB" dirty="0"/>
          </a:p>
        </p:txBody>
      </p:sp>
    </p:spTree>
    <p:extLst>
      <p:ext uri="{BB962C8B-B14F-4D97-AF65-F5344CB8AC3E}">
        <p14:creationId xmlns:p14="http://schemas.microsoft.com/office/powerpoint/2010/main" val="30834461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1A813-B37E-44FC-8AF9-5A8FBE943796}"/>
              </a:ext>
            </a:extLst>
          </p:cNvPr>
          <p:cNvSpPr>
            <a:spLocks noGrp="1"/>
          </p:cNvSpPr>
          <p:nvPr>
            <p:ph type="title"/>
          </p:nvPr>
        </p:nvSpPr>
        <p:spPr/>
        <p:txBody>
          <a:bodyPr/>
          <a:lstStyle/>
          <a:p>
            <a:r>
              <a:rPr lang="en-GB" dirty="0"/>
              <a:t>Attainment Targets for Key Stage 3</a:t>
            </a:r>
          </a:p>
        </p:txBody>
      </p:sp>
      <p:sp>
        <p:nvSpPr>
          <p:cNvPr id="3" name="Content Placeholder 2">
            <a:extLst>
              <a:ext uri="{FF2B5EF4-FFF2-40B4-BE49-F238E27FC236}">
                <a16:creationId xmlns:a16="http://schemas.microsoft.com/office/drawing/2014/main" id="{D52A427D-CAFC-4E89-9159-3D03FE3B34B3}"/>
              </a:ext>
            </a:extLst>
          </p:cNvPr>
          <p:cNvSpPr>
            <a:spLocks noGrp="1"/>
          </p:cNvSpPr>
          <p:nvPr>
            <p:ph idx="1"/>
          </p:nvPr>
        </p:nvSpPr>
        <p:spPr/>
        <p:txBody>
          <a:bodyPr>
            <a:normAutofit fontScale="55000" lnSpcReduction="20000"/>
          </a:bodyPr>
          <a:lstStyle/>
          <a:p>
            <a:pPr marL="0" indent="0" algn="l">
              <a:buNone/>
            </a:pPr>
            <a:r>
              <a:rPr lang="en-GB" b="0" i="0" dirty="0">
                <a:solidFill>
                  <a:srgbClr val="0B0C0C"/>
                </a:solidFill>
                <a:effectLst/>
                <a:latin typeface="nta"/>
              </a:rPr>
              <a:t>Pupils should build on their previous knowledge and skills through performing, composing and listening. They should develop their vocal and/or instrumental fluency, accuracy and expressiveness, and understand musical structures, styles, genres and traditions, identifying the expressive use of musical dimensions. They should listen with increasing discrimination and awareness to inform their practice as musicians. They should use technologies appropriately and appreciate and understand a wide range of musical contexts and styles.</a:t>
            </a:r>
          </a:p>
          <a:p>
            <a:pPr marL="0" indent="0" algn="l">
              <a:buNone/>
            </a:pPr>
            <a:r>
              <a:rPr lang="en-GB" b="0" i="0" dirty="0">
                <a:solidFill>
                  <a:srgbClr val="0B0C0C"/>
                </a:solidFill>
                <a:effectLst/>
                <a:latin typeface="nta"/>
              </a:rPr>
              <a:t>Pupils should be taught to:</a:t>
            </a:r>
          </a:p>
          <a:p>
            <a:pPr algn="l">
              <a:buFont typeface="Arial" panose="020B0604020202020204" pitchFamily="34" charset="0"/>
              <a:buChar char="•"/>
            </a:pPr>
            <a:r>
              <a:rPr lang="en-GB" b="0" i="0" dirty="0">
                <a:solidFill>
                  <a:srgbClr val="0B0C0C"/>
                </a:solidFill>
                <a:effectLst/>
                <a:latin typeface="nta"/>
              </a:rPr>
              <a:t>play and perform confidently in a range of solo and ensemble contexts using their voice, playing instruments musically, fluently and with accuracy and expression</a:t>
            </a:r>
          </a:p>
          <a:p>
            <a:pPr algn="l">
              <a:buFont typeface="Arial" panose="020B0604020202020204" pitchFamily="34" charset="0"/>
              <a:buChar char="•"/>
            </a:pPr>
            <a:r>
              <a:rPr lang="en-GB" b="0" i="0" dirty="0">
                <a:solidFill>
                  <a:srgbClr val="0B0C0C"/>
                </a:solidFill>
                <a:effectLst/>
                <a:latin typeface="nta"/>
              </a:rPr>
              <a:t>improvise and compose; and extend and develop musical ideas by drawing on a range of musical structures, styles, genres and traditions</a:t>
            </a:r>
          </a:p>
          <a:p>
            <a:pPr algn="l">
              <a:buFont typeface="Arial" panose="020B0604020202020204" pitchFamily="34" charset="0"/>
              <a:buChar char="•"/>
            </a:pPr>
            <a:r>
              <a:rPr lang="en-GB" b="0" i="0" dirty="0">
                <a:solidFill>
                  <a:srgbClr val="0B0C0C"/>
                </a:solidFill>
                <a:effectLst/>
                <a:latin typeface="nta"/>
              </a:rPr>
              <a:t>use staff and other relevant notations appropriately and accurately in a range of musical styles, genres and traditions</a:t>
            </a:r>
          </a:p>
          <a:p>
            <a:pPr algn="l">
              <a:buFont typeface="Arial" panose="020B0604020202020204" pitchFamily="34" charset="0"/>
              <a:buChar char="•"/>
            </a:pPr>
            <a:r>
              <a:rPr lang="en-GB" b="0" i="0" dirty="0">
                <a:solidFill>
                  <a:srgbClr val="0B0C0C"/>
                </a:solidFill>
                <a:effectLst/>
                <a:latin typeface="nta"/>
              </a:rPr>
              <a:t>identify and use the interrelated dimensions of music expressively and with increasing sophistication, including use of tonalities, different types of scales and other musical devices</a:t>
            </a:r>
          </a:p>
          <a:p>
            <a:pPr algn="l">
              <a:buFont typeface="Arial" panose="020B0604020202020204" pitchFamily="34" charset="0"/>
              <a:buChar char="•"/>
            </a:pPr>
            <a:r>
              <a:rPr lang="en-GB" b="0" i="0" dirty="0">
                <a:solidFill>
                  <a:srgbClr val="0B0C0C"/>
                </a:solidFill>
                <a:effectLst/>
                <a:latin typeface="nta"/>
              </a:rPr>
              <a:t>listen with increasing discrimination to a wide range of music from great composers and musicians</a:t>
            </a:r>
          </a:p>
          <a:p>
            <a:pPr algn="l">
              <a:buFont typeface="Arial" panose="020B0604020202020204" pitchFamily="34" charset="0"/>
              <a:buChar char="•"/>
            </a:pPr>
            <a:r>
              <a:rPr lang="en-GB" b="0" i="0" dirty="0">
                <a:solidFill>
                  <a:srgbClr val="0B0C0C"/>
                </a:solidFill>
                <a:effectLst/>
                <a:latin typeface="nta"/>
              </a:rPr>
              <a:t>develop a deepening understanding of the music that they perform and to which they listen, and its history</a:t>
            </a:r>
          </a:p>
          <a:p>
            <a:pPr marL="0" indent="0">
              <a:buNone/>
            </a:pPr>
            <a:endParaRPr lang="en-GB" dirty="0"/>
          </a:p>
        </p:txBody>
      </p:sp>
    </p:spTree>
    <p:extLst>
      <p:ext uri="{BB962C8B-B14F-4D97-AF65-F5344CB8AC3E}">
        <p14:creationId xmlns:p14="http://schemas.microsoft.com/office/powerpoint/2010/main" val="6050296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E9776-1333-4E5B-AB41-1D65B2703CC4}"/>
              </a:ext>
            </a:extLst>
          </p:cNvPr>
          <p:cNvSpPr>
            <a:spLocks noGrp="1"/>
          </p:cNvSpPr>
          <p:nvPr>
            <p:ph type="title"/>
          </p:nvPr>
        </p:nvSpPr>
        <p:spPr/>
        <p:txBody>
          <a:bodyPr/>
          <a:lstStyle/>
          <a:p>
            <a:r>
              <a:rPr lang="en-GB" dirty="0"/>
              <a:t>Activity 1 </a:t>
            </a:r>
          </a:p>
        </p:txBody>
      </p:sp>
      <p:sp>
        <p:nvSpPr>
          <p:cNvPr id="3" name="Content Placeholder 2">
            <a:extLst>
              <a:ext uri="{FF2B5EF4-FFF2-40B4-BE49-F238E27FC236}">
                <a16:creationId xmlns:a16="http://schemas.microsoft.com/office/drawing/2014/main" id="{57F77B4D-CAE6-45A0-B1E4-EF029DBCB7C6}"/>
              </a:ext>
            </a:extLst>
          </p:cNvPr>
          <p:cNvSpPr>
            <a:spLocks noGrp="1"/>
          </p:cNvSpPr>
          <p:nvPr>
            <p:ph idx="1"/>
          </p:nvPr>
        </p:nvSpPr>
        <p:spPr/>
        <p:txBody>
          <a:bodyPr>
            <a:normAutofit fontScale="70000" lnSpcReduction="20000"/>
          </a:bodyPr>
          <a:lstStyle/>
          <a:p>
            <a:pPr marL="0" indent="0" algn="l">
              <a:buNone/>
            </a:pPr>
            <a:r>
              <a:rPr lang="en-GB" b="0" i="0" dirty="0">
                <a:solidFill>
                  <a:srgbClr val="7030A0"/>
                </a:solidFill>
                <a:effectLst/>
                <a:latin typeface="nta"/>
              </a:rPr>
              <a:t>Below are what pupils are expected to be taught in key stage 2. Identify some of the activities you might do which would help pupils achieve these aims:</a:t>
            </a:r>
          </a:p>
          <a:p>
            <a:pPr marL="0" indent="0" algn="l">
              <a:buNone/>
            </a:pPr>
            <a:r>
              <a:rPr lang="en-GB" b="0" i="0" dirty="0">
                <a:solidFill>
                  <a:srgbClr val="0B0C0C"/>
                </a:solidFill>
                <a:effectLst/>
                <a:latin typeface="nta"/>
              </a:rPr>
              <a:t>Pupils should be taught to:</a:t>
            </a:r>
          </a:p>
          <a:p>
            <a:pPr algn="l">
              <a:buFont typeface="Arial" panose="020B0604020202020204" pitchFamily="34" charset="0"/>
              <a:buChar char="•"/>
            </a:pPr>
            <a:r>
              <a:rPr lang="en-GB" b="0" i="0" dirty="0">
                <a:solidFill>
                  <a:srgbClr val="0B0C0C"/>
                </a:solidFill>
                <a:effectLst/>
                <a:latin typeface="nta"/>
              </a:rPr>
              <a:t>play and perform in solo and ensemble contexts, using their voices and playing musical instruments with increasing accuracy, fluency, control and expression  </a:t>
            </a:r>
            <a:r>
              <a:rPr lang="en-GB" b="0" i="0" dirty="0">
                <a:solidFill>
                  <a:srgbClr val="FF0000"/>
                </a:solidFill>
                <a:effectLst/>
                <a:latin typeface="nta"/>
              </a:rPr>
              <a:t>Group 1</a:t>
            </a:r>
          </a:p>
          <a:p>
            <a:pPr>
              <a:buFont typeface="Arial" panose="020B0604020202020204" pitchFamily="34" charset="0"/>
              <a:buChar char="•"/>
            </a:pPr>
            <a:r>
              <a:rPr lang="en-GB" b="0" i="0" dirty="0">
                <a:solidFill>
                  <a:srgbClr val="0B0C0C"/>
                </a:solidFill>
                <a:effectLst/>
                <a:latin typeface="nta"/>
              </a:rPr>
              <a:t>improvise and compose music for a range of purposes using the interrelated dimensions of music </a:t>
            </a:r>
            <a:r>
              <a:rPr lang="en-GB" b="0" i="0" dirty="0">
                <a:solidFill>
                  <a:srgbClr val="FF0000"/>
                </a:solidFill>
                <a:effectLst/>
                <a:latin typeface="nta"/>
              </a:rPr>
              <a:t>Group  2</a:t>
            </a:r>
            <a:endParaRPr lang="en-GB" b="0" i="0" dirty="0">
              <a:solidFill>
                <a:srgbClr val="0B0C0C"/>
              </a:solidFill>
              <a:effectLst/>
              <a:latin typeface="nta"/>
            </a:endParaRPr>
          </a:p>
          <a:p>
            <a:pPr algn="l">
              <a:buFont typeface="Arial" panose="020B0604020202020204" pitchFamily="34" charset="0"/>
              <a:buChar char="•"/>
            </a:pPr>
            <a:r>
              <a:rPr lang="en-GB" b="0" i="0" dirty="0">
                <a:solidFill>
                  <a:srgbClr val="0B0C0C"/>
                </a:solidFill>
                <a:effectLst/>
                <a:latin typeface="nta"/>
              </a:rPr>
              <a:t>listen </a:t>
            </a:r>
            <a:r>
              <a:rPr lang="en-GB" b="0" i="0" dirty="0">
                <a:solidFill>
                  <a:schemeClr val="tx1"/>
                </a:solidFill>
                <a:effectLst/>
                <a:latin typeface="nta"/>
              </a:rPr>
              <a:t>with attention to detail </a:t>
            </a:r>
            <a:r>
              <a:rPr lang="en-GB" b="0" i="0" dirty="0">
                <a:solidFill>
                  <a:srgbClr val="0B0C0C"/>
                </a:solidFill>
                <a:effectLst/>
                <a:latin typeface="nta"/>
              </a:rPr>
              <a:t>and recall sounds with increasing aural memory </a:t>
            </a:r>
            <a:r>
              <a:rPr lang="en-GB" b="0" i="0" dirty="0">
                <a:solidFill>
                  <a:srgbClr val="FF0000"/>
                </a:solidFill>
                <a:effectLst/>
                <a:latin typeface="nta"/>
              </a:rPr>
              <a:t>Group 3</a:t>
            </a:r>
          </a:p>
          <a:p>
            <a:pPr algn="l">
              <a:buFont typeface="Arial" panose="020B0604020202020204" pitchFamily="34" charset="0"/>
              <a:buChar char="•"/>
            </a:pPr>
            <a:r>
              <a:rPr lang="en-GB" b="0" i="0" dirty="0">
                <a:solidFill>
                  <a:srgbClr val="0B0C0C"/>
                </a:solidFill>
                <a:effectLst/>
                <a:latin typeface="nta"/>
              </a:rPr>
              <a:t>use and understand staff and other musical notations  </a:t>
            </a:r>
            <a:r>
              <a:rPr lang="en-GB" b="0" i="0" dirty="0">
                <a:solidFill>
                  <a:srgbClr val="FF0000"/>
                </a:solidFill>
                <a:effectLst/>
                <a:latin typeface="nta"/>
              </a:rPr>
              <a:t>Group 4</a:t>
            </a:r>
          </a:p>
          <a:p>
            <a:pPr algn="l">
              <a:buFont typeface="Arial" panose="020B0604020202020204" pitchFamily="34" charset="0"/>
              <a:buChar char="•"/>
            </a:pPr>
            <a:r>
              <a:rPr lang="en-GB" b="0" i="0" dirty="0">
                <a:solidFill>
                  <a:srgbClr val="FF0000"/>
                </a:solidFill>
                <a:effectLst/>
                <a:latin typeface="nta"/>
              </a:rPr>
              <a:t>appreciate</a:t>
            </a:r>
            <a:r>
              <a:rPr lang="en-GB" b="0" i="0" dirty="0">
                <a:solidFill>
                  <a:srgbClr val="0B0C0C"/>
                </a:solidFill>
                <a:effectLst/>
                <a:latin typeface="nta"/>
              </a:rPr>
              <a:t> and </a:t>
            </a:r>
            <a:r>
              <a:rPr lang="en-GB" b="0" i="0" dirty="0">
                <a:solidFill>
                  <a:srgbClr val="FF0000"/>
                </a:solidFill>
                <a:effectLst/>
                <a:latin typeface="nta"/>
              </a:rPr>
              <a:t>understand</a:t>
            </a:r>
            <a:r>
              <a:rPr lang="en-GB" b="0" i="0" dirty="0">
                <a:solidFill>
                  <a:srgbClr val="0B0C0C"/>
                </a:solidFill>
                <a:effectLst/>
                <a:latin typeface="nta"/>
              </a:rPr>
              <a:t> a wide range of high-quality live and recorded music drawn from different traditions and from great composers and musicians  </a:t>
            </a:r>
            <a:r>
              <a:rPr lang="en-GB" b="0" i="0" dirty="0">
                <a:solidFill>
                  <a:srgbClr val="FF0000"/>
                </a:solidFill>
                <a:effectLst/>
                <a:latin typeface="nta"/>
              </a:rPr>
              <a:t>Group 5</a:t>
            </a:r>
          </a:p>
          <a:p>
            <a:pPr marL="0" indent="0">
              <a:buNone/>
            </a:pPr>
            <a:endParaRPr lang="en-GB" dirty="0"/>
          </a:p>
        </p:txBody>
      </p:sp>
    </p:spTree>
    <p:extLst>
      <p:ext uri="{BB962C8B-B14F-4D97-AF65-F5344CB8AC3E}">
        <p14:creationId xmlns:p14="http://schemas.microsoft.com/office/powerpoint/2010/main" val="487037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33" name="Picture 32">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4" name="Rectangle 33">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35" name="Picture 34">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36" name="Picture 35">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38" name="Straight Connector 37">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40" name="Rectangle 39">
            <a:extLst>
              <a:ext uri="{FF2B5EF4-FFF2-40B4-BE49-F238E27FC236}">
                <a16:creationId xmlns:a16="http://schemas.microsoft.com/office/drawing/2014/main" id="{9F1F6E2E-E2E7-4689-9E5D-51F37CB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grpSp>
        <p:nvGrpSpPr>
          <p:cNvPr id="42" name="Group 41">
            <a:extLst>
              <a:ext uri="{FF2B5EF4-FFF2-40B4-BE49-F238E27FC236}">
                <a16:creationId xmlns:a16="http://schemas.microsoft.com/office/drawing/2014/main" id="{BB728A18-FF26-43E9-AF31-9608EBA3D5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29962" cy="6856214"/>
            <a:chOff x="-15736" y="0"/>
            <a:chExt cx="12229962" cy="6856214"/>
          </a:xfrm>
        </p:grpSpPr>
        <p:pic>
          <p:nvPicPr>
            <p:cNvPr id="43" name="Picture 42">
              <a:extLst>
                <a:ext uri="{FF2B5EF4-FFF2-40B4-BE49-F238E27FC236}">
                  <a16:creationId xmlns:a16="http://schemas.microsoft.com/office/drawing/2014/main" id="{D418D479-7A49-4E09-A270-87C36ABE505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4" name="Rectangle 43">
              <a:extLst>
                <a:ext uri="{FF2B5EF4-FFF2-40B4-BE49-F238E27FC236}">
                  <a16:creationId xmlns:a16="http://schemas.microsoft.com/office/drawing/2014/main" id="{F55AC523-B142-409D-BB68-747EDDCE60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5" name="Picture 44">
              <a:extLst>
                <a:ext uri="{FF2B5EF4-FFF2-40B4-BE49-F238E27FC236}">
                  <a16:creationId xmlns:a16="http://schemas.microsoft.com/office/drawing/2014/main" id="{98FD6A06-A68E-49C5-8F1D-8945DD8C004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46" name="Picture 45">
              <a:extLst>
                <a:ext uri="{FF2B5EF4-FFF2-40B4-BE49-F238E27FC236}">
                  <a16:creationId xmlns:a16="http://schemas.microsoft.com/office/drawing/2014/main" id="{A6794A3D-A7E9-4DC9-98E4-02104E24AC3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extBox 1">
            <a:extLst>
              <a:ext uri="{FF2B5EF4-FFF2-40B4-BE49-F238E27FC236}">
                <a16:creationId xmlns:a16="http://schemas.microsoft.com/office/drawing/2014/main" id="{83B29264-43D3-1D6A-74B3-5C6A315190DA}"/>
              </a:ext>
            </a:extLst>
          </p:cNvPr>
          <p:cNvSpPr txBox="1"/>
          <p:nvPr/>
        </p:nvSpPr>
        <p:spPr>
          <a:xfrm>
            <a:off x="6553770" y="1041401"/>
            <a:ext cx="4538526" cy="2345264"/>
          </a:xfrm>
          <a:prstGeom prst="rect">
            <a:avLst/>
          </a:prstGeom>
        </p:spPr>
        <p:txBody>
          <a:bodyPr vert="horz" lIns="91440" tIns="45720" rIns="91440" bIns="45720" rtlCol="0" anchor="b">
            <a:normAutofit/>
          </a:bodyPr>
          <a:lstStyle/>
          <a:p>
            <a:pPr marL="0" marR="0" lvl="0" indent="0" algn="ctr" defTabSz="457200" rtl="0" eaLnBrk="1" fontAlgn="auto" latinLnBrk="0" hangingPunct="1">
              <a:lnSpc>
                <a:spcPct val="90000"/>
              </a:lnSpc>
              <a:spcBef>
                <a:spcPct val="0"/>
              </a:spcBef>
              <a:spcAft>
                <a:spcPts val="600"/>
              </a:spcAft>
              <a:buClrTx/>
              <a:buSzTx/>
              <a:buFontTx/>
              <a:buNone/>
              <a:tabLst/>
              <a:defRPr/>
            </a:pPr>
            <a:r>
              <a:rPr kumimoji="0" lang="en-US" sz="4200" b="0" i="0" u="none" strike="noStrike" kern="1200" cap="none" spc="0" normalizeH="0" baseline="0" noProof="0">
                <a:ln w="3175" cmpd="sng">
                  <a:noFill/>
                </a:ln>
                <a:solidFill>
                  <a:prstClr val="black">
                    <a:lumMod val="85000"/>
                    <a:lumOff val="15000"/>
                  </a:prstClr>
                </a:solidFill>
                <a:effectLst/>
                <a:uLnTx/>
                <a:uFillTx/>
                <a:latin typeface="Garamond" panose="02020404030301010803"/>
                <a:ea typeface="+mn-ea"/>
                <a:cs typeface="+mn-cs"/>
              </a:rPr>
              <a:t>EXPLORING THE MODEL MUSIC CURRICULUM</a:t>
            </a:r>
          </a:p>
        </p:txBody>
      </p:sp>
      <p:sp>
        <p:nvSpPr>
          <p:cNvPr id="48" name="Rectangle 47">
            <a:extLst>
              <a:ext uri="{FF2B5EF4-FFF2-40B4-BE49-F238E27FC236}">
                <a16:creationId xmlns:a16="http://schemas.microsoft.com/office/drawing/2014/main" id="{7731DD8B-7A0A-47A0-BF6B-EBB4F970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4976494"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 name="Picture 3" descr="A white paper with black text&#10;&#10;Description automatically generated">
            <a:extLst>
              <a:ext uri="{FF2B5EF4-FFF2-40B4-BE49-F238E27FC236}">
                <a16:creationId xmlns:a16="http://schemas.microsoft.com/office/drawing/2014/main" id="{D331DF8A-6400-B7D4-BE3F-16559B733EF2}"/>
              </a:ext>
            </a:extLst>
          </p:cNvPr>
          <p:cNvPicPr>
            <a:picLocks noChangeAspect="1"/>
          </p:cNvPicPr>
          <p:nvPr/>
        </p:nvPicPr>
        <p:blipFill rotWithShape="1">
          <a:blip r:embed="rId7">
            <a:extLst>
              <a:ext uri="{28A0092B-C50C-407E-A947-70E740481C1C}">
                <a14:useLocalDpi xmlns:a14="http://schemas.microsoft.com/office/drawing/2010/main" val="0"/>
              </a:ext>
            </a:extLst>
          </a:blip>
          <a:srcRect t="17838" r="-3" b="15613"/>
          <a:stretch/>
        </p:blipFill>
        <p:spPr>
          <a:xfrm>
            <a:off x="1412683" y="1410208"/>
            <a:ext cx="4348925" cy="3858780"/>
          </a:xfrm>
          <a:prstGeom prst="rect">
            <a:avLst/>
          </a:prstGeom>
        </p:spPr>
      </p:pic>
      <p:cxnSp>
        <p:nvCxnSpPr>
          <p:cNvPr id="50" name="Straight Connector 49">
            <a:extLst>
              <a:ext uri="{FF2B5EF4-FFF2-40B4-BE49-F238E27FC236}">
                <a16:creationId xmlns:a16="http://schemas.microsoft.com/office/drawing/2014/main" id="{10A370BF-9768-4FA0-8887-C3777F3A9C9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770" y="3522131"/>
            <a:ext cx="452063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06456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9" name="Picture 8">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Rectangle 9">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1" name="Picture 10">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2" name="Picture 11">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4" name="Straight Connector 13">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1CD07172-CD61-45EB-BEE3-F644503E5C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8" name="Rectangle 17">
            <a:extLst>
              <a:ext uri="{FF2B5EF4-FFF2-40B4-BE49-F238E27FC236}">
                <a16:creationId xmlns:a16="http://schemas.microsoft.com/office/drawing/2014/main" id="{1EADA5DB-ED12-413A-AAB5-6A8D1152E6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4"/>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0" name="Rectangle 19">
            <a:extLst>
              <a:ext uri="{FF2B5EF4-FFF2-40B4-BE49-F238E27FC236}">
                <a16:creationId xmlns:a16="http://schemas.microsoft.com/office/drawing/2014/main" id="{8BA45E5C-ACB9-49E8-B4DB-5255C2376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 name="Title 1">
            <a:extLst>
              <a:ext uri="{FF2B5EF4-FFF2-40B4-BE49-F238E27FC236}">
                <a16:creationId xmlns:a16="http://schemas.microsoft.com/office/drawing/2014/main" id="{EB96D536-C1E0-44D9-91BF-1026F6FA81A6}"/>
              </a:ext>
            </a:extLst>
          </p:cNvPr>
          <p:cNvSpPr>
            <a:spLocks noGrp="1"/>
          </p:cNvSpPr>
          <p:nvPr>
            <p:ph type="title"/>
          </p:nvPr>
        </p:nvSpPr>
        <p:spPr>
          <a:xfrm>
            <a:off x="826852" y="872061"/>
            <a:ext cx="3073940" cy="3436688"/>
          </a:xfrm>
        </p:spPr>
        <p:txBody>
          <a:bodyPr vert="horz" lIns="91440" tIns="45720" rIns="91440" bIns="45720" rtlCol="0" anchor="b">
            <a:normAutofit/>
          </a:bodyPr>
          <a:lstStyle/>
          <a:p>
            <a:r>
              <a:rPr lang="en-US">
                <a:solidFill>
                  <a:srgbClr val="262626"/>
                </a:solidFill>
              </a:rPr>
              <a:t>The Model Music Curriculum</a:t>
            </a:r>
          </a:p>
        </p:txBody>
      </p:sp>
      <p:sp useBgFill="1">
        <p:nvSpPr>
          <p:cNvPr id="22" name="Rectangle 21">
            <a:extLst>
              <a:ext uri="{FF2B5EF4-FFF2-40B4-BE49-F238E27FC236}">
                <a16:creationId xmlns:a16="http://schemas.microsoft.com/office/drawing/2014/main" id="{857E618C-1D7B-4A51-90C1-6106CD8A1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3" name="Picture 2" descr="Text, letter&#10;&#10;Description automatically generated">
            <a:extLst>
              <a:ext uri="{FF2B5EF4-FFF2-40B4-BE49-F238E27FC236}">
                <a16:creationId xmlns:a16="http://schemas.microsoft.com/office/drawing/2014/main" id="{E0C19547-17C0-4648-B7CD-030913181B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691056" y="1308071"/>
            <a:ext cx="5587749" cy="4190811"/>
          </a:xfrm>
          <a:prstGeom prst="rect">
            <a:avLst/>
          </a:prstGeom>
        </p:spPr>
      </p:pic>
    </p:spTree>
    <p:extLst>
      <p:ext uri="{BB962C8B-B14F-4D97-AF65-F5344CB8AC3E}">
        <p14:creationId xmlns:p14="http://schemas.microsoft.com/office/powerpoint/2010/main" val="17074932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0E8BC-4AF2-4A66-94CD-C311B14BB182}"/>
              </a:ext>
            </a:extLst>
          </p:cNvPr>
          <p:cNvSpPr>
            <a:spLocks noGrp="1"/>
          </p:cNvSpPr>
          <p:nvPr>
            <p:ph type="title"/>
          </p:nvPr>
        </p:nvSpPr>
        <p:spPr/>
        <p:txBody>
          <a:bodyPr/>
          <a:lstStyle/>
          <a:p>
            <a:r>
              <a:rPr lang="en-GB" dirty="0"/>
              <a:t>Overview of Model Music Curriculum</a:t>
            </a:r>
          </a:p>
        </p:txBody>
      </p:sp>
      <p:sp>
        <p:nvSpPr>
          <p:cNvPr id="3" name="Content Placeholder 2">
            <a:extLst>
              <a:ext uri="{FF2B5EF4-FFF2-40B4-BE49-F238E27FC236}">
                <a16:creationId xmlns:a16="http://schemas.microsoft.com/office/drawing/2014/main" id="{3BC61A9D-BB9E-48DC-850A-81DBD3B4EAE9}"/>
              </a:ext>
            </a:extLst>
          </p:cNvPr>
          <p:cNvSpPr>
            <a:spLocks noGrp="1"/>
          </p:cNvSpPr>
          <p:nvPr>
            <p:ph idx="1"/>
          </p:nvPr>
        </p:nvSpPr>
        <p:spPr/>
        <p:txBody>
          <a:bodyPr>
            <a:normAutofit fontScale="77500" lnSpcReduction="20000"/>
          </a:bodyPr>
          <a:lstStyle/>
          <a:p>
            <a:r>
              <a:rPr lang="en-GB" dirty="0"/>
              <a:t>Provides a ‘working out’ of the national curriculum for music across key stages 1-3</a:t>
            </a:r>
          </a:p>
          <a:p>
            <a:r>
              <a:rPr lang="en-GB" dirty="0"/>
              <a:t>There is no reference to Early Years</a:t>
            </a:r>
          </a:p>
          <a:p>
            <a:r>
              <a:rPr lang="en-GB" dirty="0"/>
              <a:t>It is an extensive document 100+ pages with long lists of suggested repertoire.</a:t>
            </a:r>
          </a:p>
          <a:p>
            <a:r>
              <a:rPr lang="en-GB" dirty="0"/>
              <a:t>Broadly welcomed by subject associations as an indication of the government’s support for music by government.</a:t>
            </a:r>
          </a:p>
          <a:p>
            <a:r>
              <a:rPr lang="en-GB" dirty="0"/>
              <a:t>It is </a:t>
            </a:r>
            <a:r>
              <a:rPr lang="en-GB" dirty="0">
                <a:solidFill>
                  <a:srgbClr val="FF0000"/>
                </a:solidFill>
              </a:rPr>
              <a:t>non-statutory</a:t>
            </a:r>
            <a:r>
              <a:rPr lang="en-GB" dirty="0"/>
              <a:t> i.e. schools do not have to teach it and no Ofsted requirement that it is used.</a:t>
            </a:r>
          </a:p>
          <a:p>
            <a:r>
              <a:rPr lang="en-GB" dirty="0"/>
              <a:t>Promoting the MMC in schools was a requirement latest round of Hub funding.</a:t>
            </a:r>
          </a:p>
          <a:p>
            <a:r>
              <a:rPr lang="en-GB" dirty="0"/>
              <a:t>Been subject to significant critique (e.g. for lack of reference to any model of musical development and its focus on western art music).</a:t>
            </a:r>
          </a:p>
          <a:p>
            <a:endParaRPr lang="en-GB" dirty="0"/>
          </a:p>
        </p:txBody>
      </p:sp>
    </p:spTree>
    <p:extLst>
      <p:ext uri="{BB962C8B-B14F-4D97-AF65-F5344CB8AC3E}">
        <p14:creationId xmlns:p14="http://schemas.microsoft.com/office/powerpoint/2010/main" val="1372621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A8472-0FA2-44F7-808B-F2860B4AEDEA}"/>
              </a:ext>
            </a:extLst>
          </p:cNvPr>
          <p:cNvSpPr>
            <a:spLocks noGrp="1"/>
          </p:cNvSpPr>
          <p:nvPr>
            <p:ph type="title"/>
          </p:nvPr>
        </p:nvSpPr>
        <p:spPr/>
        <p:txBody>
          <a:bodyPr>
            <a:normAutofit fontScale="90000"/>
          </a:bodyPr>
          <a:lstStyle/>
          <a:p>
            <a:r>
              <a:rPr lang="en-GB" dirty="0"/>
              <a:t>Model Music Curriculum (MMC) and School</a:t>
            </a:r>
          </a:p>
        </p:txBody>
      </p:sp>
      <p:sp>
        <p:nvSpPr>
          <p:cNvPr id="3" name="Content Placeholder 2">
            <a:extLst>
              <a:ext uri="{FF2B5EF4-FFF2-40B4-BE49-F238E27FC236}">
                <a16:creationId xmlns:a16="http://schemas.microsoft.com/office/drawing/2014/main" id="{5A429A9C-7B3D-406A-879B-57DED8D9AFF8}"/>
              </a:ext>
            </a:extLst>
          </p:cNvPr>
          <p:cNvSpPr>
            <a:spLocks noGrp="1"/>
          </p:cNvSpPr>
          <p:nvPr>
            <p:ph idx="1"/>
          </p:nvPr>
        </p:nvSpPr>
        <p:spPr/>
        <p:txBody>
          <a:bodyPr>
            <a:normAutofit fontScale="85000" lnSpcReduction="20000"/>
          </a:bodyPr>
          <a:lstStyle/>
          <a:p>
            <a:pPr marL="0" indent="0">
              <a:buNone/>
            </a:pPr>
            <a:r>
              <a:rPr lang="en-GB" dirty="0"/>
              <a:t>It will be valuable for you to:</a:t>
            </a:r>
          </a:p>
          <a:p>
            <a:pPr>
              <a:buFontTx/>
              <a:buChar char="-"/>
            </a:pPr>
            <a:r>
              <a:rPr lang="en-GB" dirty="0"/>
              <a:t>Be familiar with the MMC and critically engage with it- what are the musical values that underpin it…?</a:t>
            </a:r>
          </a:p>
          <a:p>
            <a:pPr>
              <a:buFontTx/>
              <a:buChar char="-"/>
            </a:pPr>
            <a:r>
              <a:rPr lang="en-GB" dirty="0"/>
              <a:t>Are your schools aware of it? If so…</a:t>
            </a:r>
          </a:p>
          <a:p>
            <a:pPr>
              <a:buFontTx/>
              <a:buChar char="-"/>
            </a:pPr>
            <a:r>
              <a:rPr lang="en-GB" dirty="0"/>
              <a:t>How- if at all- are they using it in the school? Is it being adopted in its totality or being drawn on selectively i.e. informing curriculum revisions and decisions; being used as a list of ‘approved’ repertoire.</a:t>
            </a:r>
          </a:p>
          <a:p>
            <a:pPr>
              <a:buFontTx/>
              <a:buChar char="-"/>
            </a:pPr>
            <a:r>
              <a:rPr lang="en-GB" dirty="0"/>
              <a:t>How can you support the school with their curriculum development and implementation?</a:t>
            </a:r>
          </a:p>
          <a:p>
            <a:pPr marL="0" indent="0">
              <a:buNone/>
            </a:pPr>
            <a:r>
              <a:rPr lang="en-GB" dirty="0">
                <a:solidFill>
                  <a:srgbClr val="7030A0"/>
                </a:solidFill>
              </a:rPr>
              <a:t>Issues to be explored more fully in future sessions.</a:t>
            </a:r>
          </a:p>
          <a:p>
            <a:pPr>
              <a:buFontTx/>
              <a:buChar char="-"/>
            </a:pPr>
            <a:endParaRPr lang="en-GB" dirty="0"/>
          </a:p>
        </p:txBody>
      </p:sp>
    </p:spTree>
    <p:extLst>
      <p:ext uri="{BB962C8B-B14F-4D97-AF65-F5344CB8AC3E}">
        <p14:creationId xmlns:p14="http://schemas.microsoft.com/office/powerpoint/2010/main" val="284667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33" name="Picture 32">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4" name="Rectangle 33">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35" name="Picture 34">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36" name="Picture 35">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38" name="Straight Connector 37">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40" name="Rectangle 39">
            <a:extLst>
              <a:ext uri="{FF2B5EF4-FFF2-40B4-BE49-F238E27FC236}">
                <a16:creationId xmlns:a16="http://schemas.microsoft.com/office/drawing/2014/main" id="{575E71FA-50BD-43F8-8C98-04339283A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grpSp>
        <p:nvGrpSpPr>
          <p:cNvPr id="42" name="Group 41">
            <a:extLst>
              <a:ext uri="{FF2B5EF4-FFF2-40B4-BE49-F238E27FC236}">
                <a16:creationId xmlns:a16="http://schemas.microsoft.com/office/drawing/2014/main" id="{CF1AA7F6-A589-4BC8-BC72-2CA6DC9083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43" name="Picture 42">
              <a:extLst>
                <a:ext uri="{FF2B5EF4-FFF2-40B4-BE49-F238E27FC236}">
                  <a16:creationId xmlns:a16="http://schemas.microsoft.com/office/drawing/2014/main" id="{53F5243F-7E41-439E-8991-C4F246D88F6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4" name="Rectangle 43">
              <a:extLst>
                <a:ext uri="{FF2B5EF4-FFF2-40B4-BE49-F238E27FC236}">
                  <a16:creationId xmlns:a16="http://schemas.microsoft.com/office/drawing/2014/main" id="{401A6B5F-1CF1-43AD-9E85-94E187210C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5" name="Picture 44">
              <a:extLst>
                <a:ext uri="{FF2B5EF4-FFF2-40B4-BE49-F238E27FC236}">
                  <a16:creationId xmlns:a16="http://schemas.microsoft.com/office/drawing/2014/main" id="{2F682A59-7E20-407C-A7F8-582295AC687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46" name="Picture 45">
              <a:extLst>
                <a:ext uri="{FF2B5EF4-FFF2-40B4-BE49-F238E27FC236}">
                  <a16:creationId xmlns:a16="http://schemas.microsoft.com/office/drawing/2014/main" id="{5E4AC24E-0670-406E-822F-AAA6DA2010D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extBox 1">
            <a:extLst>
              <a:ext uri="{FF2B5EF4-FFF2-40B4-BE49-F238E27FC236}">
                <a16:creationId xmlns:a16="http://schemas.microsoft.com/office/drawing/2014/main" id="{83B29264-43D3-1D6A-74B3-5C6A315190DA}"/>
              </a:ext>
            </a:extLst>
          </p:cNvPr>
          <p:cNvSpPr txBox="1"/>
          <p:nvPr/>
        </p:nvSpPr>
        <p:spPr>
          <a:xfrm>
            <a:off x="8013290" y="1041401"/>
            <a:ext cx="3079006" cy="2345264"/>
          </a:xfrm>
          <a:prstGeom prst="rect">
            <a:avLst/>
          </a:prstGeom>
        </p:spPr>
        <p:txBody>
          <a:bodyPr vert="horz" lIns="91440" tIns="45720" rIns="91440" bIns="45720" rtlCol="0" anchor="b">
            <a:normAutofit/>
          </a:bodyPr>
          <a:lstStyle/>
          <a:p>
            <a:pPr marL="0" marR="0" lvl="0" indent="0" algn="ctr" defTabSz="457200" rtl="0" eaLnBrk="1" fontAlgn="auto" latinLnBrk="0" hangingPunct="1">
              <a:lnSpc>
                <a:spcPct val="90000"/>
              </a:lnSpc>
              <a:spcBef>
                <a:spcPct val="0"/>
              </a:spcBef>
              <a:spcAft>
                <a:spcPts val="600"/>
              </a:spcAft>
              <a:buClrTx/>
              <a:buSzTx/>
              <a:buFontTx/>
              <a:buNone/>
              <a:tabLst/>
              <a:defRPr/>
            </a:pPr>
            <a:r>
              <a:rPr kumimoji="0" lang="en-US" sz="3100" b="0" i="0" u="none" strike="noStrike" kern="1200" cap="none" spc="0" normalizeH="0" baseline="0" noProof="0">
                <a:ln w="3175" cmpd="sng">
                  <a:noFill/>
                </a:ln>
                <a:solidFill>
                  <a:srgbClr val="262626"/>
                </a:solidFill>
                <a:effectLst/>
                <a:uLnTx/>
                <a:uFillTx/>
                <a:latin typeface="Garamond" panose="02020404030301010803"/>
                <a:ea typeface="+mn-ea"/>
                <a:cs typeface="+mn-cs"/>
              </a:rPr>
              <a:t>EXPLORING THE OFSTED RESEARCH REVIEW: MUSIC (2021)</a:t>
            </a:r>
          </a:p>
        </p:txBody>
      </p:sp>
      <p:sp>
        <p:nvSpPr>
          <p:cNvPr id="48" name="Rectangle 47">
            <a:extLst>
              <a:ext uri="{FF2B5EF4-FFF2-40B4-BE49-F238E27FC236}">
                <a16:creationId xmlns:a16="http://schemas.microsoft.com/office/drawing/2014/main" id="{E89B1776-F953-4C0F-8E85-E9C66B1EF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6432130"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 name="Picture 3" descr="A blue and white rectangle with white text&#10;&#10;Description automatically generated">
            <a:extLst>
              <a:ext uri="{FF2B5EF4-FFF2-40B4-BE49-F238E27FC236}">
                <a16:creationId xmlns:a16="http://schemas.microsoft.com/office/drawing/2014/main" id="{201ECF23-FCDB-9238-7CEB-3A240A648A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12683" y="2164706"/>
            <a:ext cx="5784083" cy="2349783"/>
          </a:xfrm>
          <a:prstGeom prst="rect">
            <a:avLst/>
          </a:prstGeom>
        </p:spPr>
      </p:pic>
      <p:cxnSp>
        <p:nvCxnSpPr>
          <p:cNvPr id="50" name="Straight Connector 49">
            <a:extLst>
              <a:ext uri="{FF2B5EF4-FFF2-40B4-BE49-F238E27FC236}">
                <a16:creationId xmlns:a16="http://schemas.microsoft.com/office/drawing/2014/main" id="{997356D0-D934-42B9-8291-DF34A3AC0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9431" y="3509772"/>
            <a:ext cx="3074977" cy="12359"/>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80956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35B7C-0996-4FE0-9DF7-8F6CE8BBDD4A}"/>
              </a:ext>
            </a:extLst>
          </p:cNvPr>
          <p:cNvSpPr>
            <a:spLocks noGrp="1"/>
          </p:cNvSpPr>
          <p:nvPr>
            <p:ph type="title"/>
          </p:nvPr>
        </p:nvSpPr>
        <p:spPr/>
        <p:txBody>
          <a:bodyPr/>
          <a:lstStyle/>
          <a:p>
            <a:r>
              <a:rPr lang="en-GB" dirty="0"/>
              <a:t>Ofsted Research Review: Music</a:t>
            </a:r>
          </a:p>
        </p:txBody>
      </p:sp>
      <p:sp>
        <p:nvSpPr>
          <p:cNvPr id="3" name="Content Placeholder 2">
            <a:extLst>
              <a:ext uri="{FF2B5EF4-FFF2-40B4-BE49-F238E27FC236}">
                <a16:creationId xmlns:a16="http://schemas.microsoft.com/office/drawing/2014/main" id="{3FC39505-95F2-413F-A947-C164AA3AC1C9}"/>
              </a:ext>
            </a:extLst>
          </p:cNvPr>
          <p:cNvSpPr>
            <a:spLocks noGrp="1"/>
          </p:cNvSpPr>
          <p:nvPr>
            <p:ph idx="1"/>
          </p:nvPr>
        </p:nvSpPr>
        <p:spPr/>
        <p:txBody>
          <a:bodyPr>
            <a:normAutofit fontScale="92500"/>
          </a:bodyPr>
          <a:lstStyle/>
          <a:p>
            <a:pPr>
              <a:buFontTx/>
              <a:buChar char="-"/>
            </a:pPr>
            <a:r>
              <a:rPr lang="en-GB" dirty="0"/>
              <a:t>Important to understand this does not claim to provide a survey of music education research- reference to music education research quite limited</a:t>
            </a:r>
          </a:p>
          <a:p>
            <a:pPr>
              <a:buFontTx/>
              <a:buChar char="-"/>
            </a:pPr>
            <a:r>
              <a:rPr lang="en-GB" dirty="0"/>
              <a:t>Draws on that research which it feels supports its inspection emphases – and those of government. Is explicit about this. Little research cited around musical development; informal approaches to music teaching; sociology of music education. </a:t>
            </a:r>
          </a:p>
          <a:p>
            <a:pPr>
              <a:buFontTx/>
              <a:buChar char="-"/>
            </a:pPr>
            <a:r>
              <a:rPr lang="en-GB" dirty="0"/>
              <a:t>Strong emphasis of research  on Cognitive Load Theory; Learning-as-Memory; Direct Instruction.</a:t>
            </a:r>
          </a:p>
          <a:p>
            <a:pPr>
              <a:buFontTx/>
              <a:buChar char="-"/>
            </a:pPr>
            <a:r>
              <a:rPr lang="en-GB" dirty="0"/>
              <a:t>PV: It is clearly multi-authored which leads sometimes to lack of coherence. </a:t>
            </a:r>
          </a:p>
        </p:txBody>
      </p:sp>
    </p:spTree>
    <p:extLst>
      <p:ext uri="{BB962C8B-B14F-4D97-AF65-F5344CB8AC3E}">
        <p14:creationId xmlns:p14="http://schemas.microsoft.com/office/powerpoint/2010/main" val="37394581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FC2AD-A4F6-4356-A267-0EB204799138}"/>
              </a:ext>
            </a:extLst>
          </p:cNvPr>
          <p:cNvSpPr>
            <a:spLocks noGrp="1"/>
          </p:cNvSpPr>
          <p:nvPr>
            <p:ph type="title"/>
          </p:nvPr>
        </p:nvSpPr>
        <p:spPr/>
        <p:txBody>
          <a:bodyPr/>
          <a:lstStyle/>
          <a:p>
            <a:r>
              <a:rPr lang="en-GB" dirty="0"/>
              <a:t>BUT….</a:t>
            </a:r>
          </a:p>
        </p:txBody>
      </p:sp>
      <p:sp>
        <p:nvSpPr>
          <p:cNvPr id="3" name="Content Placeholder 2">
            <a:extLst>
              <a:ext uri="{FF2B5EF4-FFF2-40B4-BE49-F238E27FC236}">
                <a16:creationId xmlns:a16="http://schemas.microsoft.com/office/drawing/2014/main" id="{D77BD394-DA42-46B0-B023-D0998E2DFA09}"/>
              </a:ext>
            </a:extLst>
          </p:cNvPr>
          <p:cNvSpPr>
            <a:spLocks noGrp="1"/>
          </p:cNvSpPr>
          <p:nvPr>
            <p:ph idx="1"/>
          </p:nvPr>
        </p:nvSpPr>
        <p:spPr/>
        <p:txBody>
          <a:bodyPr/>
          <a:lstStyle/>
          <a:p>
            <a:pPr marL="0" indent="0">
              <a:buNone/>
            </a:pPr>
            <a:r>
              <a:rPr lang="en-GB" dirty="0"/>
              <a:t>Some very strong core messages, (Mark Phillips, HMI and Ofsted lead for music) including overarching statement:</a:t>
            </a:r>
          </a:p>
          <a:p>
            <a:pPr>
              <a:buFontTx/>
              <a:buChar char="-"/>
            </a:pPr>
            <a:r>
              <a:rPr lang="en-GB" b="0" i="0" dirty="0">
                <a:solidFill>
                  <a:srgbClr val="7030A0"/>
                </a:solidFill>
                <a:effectLst/>
                <a:latin typeface="nta"/>
              </a:rPr>
              <a:t>This review starts from the assumption that a central purpose of good music education is for pupils to </a:t>
            </a:r>
            <a:r>
              <a:rPr lang="en-GB" b="0" i="1" dirty="0">
                <a:solidFill>
                  <a:srgbClr val="FF0000"/>
                </a:solidFill>
                <a:effectLst/>
                <a:latin typeface="nta"/>
              </a:rPr>
              <a:t>make more music</a:t>
            </a:r>
            <a:r>
              <a:rPr lang="en-GB" b="0" i="0" dirty="0">
                <a:solidFill>
                  <a:srgbClr val="FF0000"/>
                </a:solidFill>
                <a:effectLst/>
                <a:latin typeface="nta"/>
              </a:rPr>
              <a:t>, </a:t>
            </a:r>
            <a:r>
              <a:rPr lang="en-GB" b="0" i="1" dirty="0">
                <a:solidFill>
                  <a:srgbClr val="FF0000"/>
                </a:solidFill>
                <a:effectLst/>
                <a:latin typeface="nta"/>
              </a:rPr>
              <a:t>think more musically and consequently become more musical</a:t>
            </a:r>
            <a:r>
              <a:rPr lang="en-GB" b="0" i="0" dirty="0">
                <a:solidFill>
                  <a:srgbClr val="7030A0"/>
                </a:solidFill>
                <a:effectLst/>
                <a:latin typeface="nta"/>
              </a:rPr>
              <a:t>.</a:t>
            </a:r>
          </a:p>
          <a:p>
            <a:pPr>
              <a:buFontTx/>
              <a:buChar char="-"/>
            </a:pPr>
            <a:r>
              <a:rPr lang="en-GB" dirty="0">
                <a:solidFill>
                  <a:srgbClr val="7030A0"/>
                </a:solidFill>
                <a:latin typeface="nta"/>
              </a:rPr>
              <a:t>Simply ‘doing music’ is not enough. Needs a securely sequenced curriculum and strong pedagogy. </a:t>
            </a:r>
            <a:endParaRPr lang="en-GB" dirty="0">
              <a:solidFill>
                <a:srgbClr val="7030A0"/>
              </a:solidFill>
            </a:endParaRPr>
          </a:p>
        </p:txBody>
      </p:sp>
    </p:spTree>
    <p:extLst>
      <p:ext uri="{BB962C8B-B14F-4D97-AF65-F5344CB8AC3E}">
        <p14:creationId xmlns:p14="http://schemas.microsoft.com/office/powerpoint/2010/main" val="3882976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CCDB1-5716-45A9-A1D0-4F37C2DA1A7D}"/>
              </a:ext>
            </a:extLst>
          </p:cNvPr>
          <p:cNvSpPr>
            <a:spLocks noGrp="1"/>
          </p:cNvSpPr>
          <p:nvPr>
            <p:ph type="title"/>
          </p:nvPr>
        </p:nvSpPr>
        <p:spPr/>
        <p:txBody>
          <a:bodyPr/>
          <a:lstStyle/>
          <a:p>
            <a:r>
              <a:rPr lang="en-GB" dirty="0"/>
              <a:t>Aims of Session</a:t>
            </a:r>
          </a:p>
        </p:txBody>
      </p:sp>
      <p:sp>
        <p:nvSpPr>
          <p:cNvPr id="3" name="Content Placeholder 2">
            <a:extLst>
              <a:ext uri="{FF2B5EF4-FFF2-40B4-BE49-F238E27FC236}">
                <a16:creationId xmlns:a16="http://schemas.microsoft.com/office/drawing/2014/main" id="{0A1B929D-5858-47D0-B084-19DF1F8006B1}"/>
              </a:ext>
            </a:extLst>
          </p:cNvPr>
          <p:cNvSpPr>
            <a:spLocks noGrp="1"/>
          </p:cNvSpPr>
          <p:nvPr>
            <p:ph idx="1"/>
          </p:nvPr>
        </p:nvSpPr>
        <p:spPr/>
        <p:txBody>
          <a:bodyPr>
            <a:normAutofit/>
          </a:bodyPr>
          <a:lstStyle/>
          <a:p>
            <a:pPr marL="0" indent="0">
              <a:buNone/>
            </a:pPr>
            <a:endParaRPr lang="en-GB" dirty="0"/>
          </a:p>
          <a:p>
            <a:r>
              <a:rPr lang="en-GB" dirty="0"/>
              <a:t>To explore the place of music in the curriculum </a:t>
            </a:r>
          </a:p>
          <a:p>
            <a:r>
              <a:rPr lang="en-GB" dirty="0"/>
              <a:t>Consider recent policy developments in English music education</a:t>
            </a:r>
          </a:p>
          <a:p>
            <a:r>
              <a:rPr lang="en-GB" dirty="0"/>
              <a:t>Explore some key music education organisations and examine the role they play in school music education.</a:t>
            </a:r>
          </a:p>
          <a:p>
            <a:endParaRPr lang="en-GB" dirty="0"/>
          </a:p>
        </p:txBody>
      </p:sp>
    </p:spTree>
    <p:extLst>
      <p:ext uri="{BB962C8B-B14F-4D97-AF65-F5344CB8AC3E}">
        <p14:creationId xmlns:p14="http://schemas.microsoft.com/office/powerpoint/2010/main" val="3882245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71FE1-5CA9-4C8B-87C8-C475C12A0C80}"/>
              </a:ext>
            </a:extLst>
          </p:cNvPr>
          <p:cNvSpPr>
            <a:spLocks noGrp="1"/>
          </p:cNvSpPr>
          <p:nvPr>
            <p:ph type="title"/>
          </p:nvPr>
        </p:nvSpPr>
        <p:spPr/>
        <p:txBody>
          <a:bodyPr>
            <a:normAutofit fontScale="90000"/>
          </a:bodyPr>
          <a:lstStyle/>
          <a:p>
            <a:r>
              <a:rPr lang="en-GB" dirty="0"/>
              <a:t>Review Identifies Different Forms of Musical Knowledge </a:t>
            </a:r>
          </a:p>
        </p:txBody>
      </p:sp>
      <p:sp>
        <p:nvSpPr>
          <p:cNvPr id="3" name="Content Placeholder 2">
            <a:extLst>
              <a:ext uri="{FF2B5EF4-FFF2-40B4-BE49-F238E27FC236}">
                <a16:creationId xmlns:a16="http://schemas.microsoft.com/office/drawing/2014/main" id="{2C300202-F3CF-4823-8909-031D37C62517}"/>
              </a:ext>
            </a:extLst>
          </p:cNvPr>
          <p:cNvSpPr>
            <a:spLocks noGrp="1"/>
          </p:cNvSpPr>
          <p:nvPr>
            <p:ph idx="1"/>
          </p:nvPr>
        </p:nvSpPr>
        <p:spPr/>
        <p:txBody>
          <a:bodyPr/>
          <a:lstStyle/>
          <a:p>
            <a:pPr marL="0" indent="0">
              <a:buNone/>
            </a:pPr>
            <a:endParaRPr lang="en-GB" dirty="0"/>
          </a:p>
          <a:p>
            <a:pPr marL="0" indent="0">
              <a:buNone/>
            </a:pPr>
            <a:endParaRPr lang="en-GB" dirty="0"/>
          </a:p>
          <a:p>
            <a:pPr marL="0" indent="0">
              <a:buNone/>
            </a:pPr>
            <a:endParaRPr lang="en-GB" dirty="0"/>
          </a:p>
        </p:txBody>
      </p:sp>
      <p:graphicFrame>
        <p:nvGraphicFramePr>
          <p:cNvPr id="5" name="Table 5">
            <a:extLst>
              <a:ext uri="{FF2B5EF4-FFF2-40B4-BE49-F238E27FC236}">
                <a16:creationId xmlns:a16="http://schemas.microsoft.com/office/drawing/2014/main" id="{9CEDC237-29B6-482E-BF13-BF6BCDC7D3AA}"/>
              </a:ext>
            </a:extLst>
          </p:cNvPr>
          <p:cNvGraphicFramePr>
            <a:graphicFrameLocks noGrp="1"/>
          </p:cNvGraphicFramePr>
          <p:nvPr>
            <p:extLst>
              <p:ext uri="{D42A27DB-BD31-4B8C-83A1-F6EECF244321}">
                <p14:modId xmlns:p14="http://schemas.microsoft.com/office/powerpoint/2010/main" val="1357461188"/>
              </p:ext>
            </p:extLst>
          </p:nvPr>
        </p:nvGraphicFramePr>
        <p:xfrm>
          <a:off x="1385648" y="2724850"/>
          <a:ext cx="8127999" cy="3519639"/>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4008971133"/>
                    </a:ext>
                  </a:extLst>
                </a:gridCol>
                <a:gridCol w="2709333">
                  <a:extLst>
                    <a:ext uri="{9D8B030D-6E8A-4147-A177-3AD203B41FA5}">
                      <a16:colId xmlns:a16="http://schemas.microsoft.com/office/drawing/2014/main" val="626408555"/>
                    </a:ext>
                  </a:extLst>
                </a:gridCol>
                <a:gridCol w="2709333">
                  <a:extLst>
                    <a:ext uri="{9D8B030D-6E8A-4147-A177-3AD203B41FA5}">
                      <a16:colId xmlns:a16="http://schemas.microsoft.com/office/drawing/2014/main" val="2675059275"/>
                    </a:ext>
                  </a:extLst>
                </a:gridCol>
              </a:tblGrid>
              <a:tr h="593559">
                <a:tc>
                  <a:txBody>
                    <a:bodyPr/>
                    <a:lstStyle/>
                    <a:p>
                      <a:r>
                        <a:rPr lang="en-GB" dirty="0"/>
                        <a:t>Tacit </a:t>
                      </a:r>
                    </a:p>
                  </a:txBody>
                  <a:tcPr/>
                </a:tc>
                <a:tc>
                  <a:txBody>
                    <a:bodyPr/>
                    <a:lstStyle/>
                    <a:p>
                      <a:r>
                        <a:rPr lang="en-GB" dirty="0"/>
                        <a:t>Procedural </a:t>
                      </a:r>
                    </a:p>
                  </a:txBody>
                  <a:tcPr/>
                </a:tc>
                <a:tc>
                  <a:txBody>
                    <a:bodyPr/>
                    <a:lstStyle/>
                    <a:p>
                      <a:r>
                        <a:rPr lang="en-GB" dirty="0"/>
                        <a:t>Declarative </a:t>
                      </a:r>
                    </a:p>
                  </a:txBody>
                  <a:tcPr/>
                </a:tc>
                <a:extLst>
                  <a:ext uri="{0D108BD9-81ED-4DB2-BD59-A6C34878D82A}">
                    <a16:rowId xmlns:a16="http://schemas.microsoft.com/office/drawing/2014/main" val="4046327435"/>
                  </a:ext>
                </a:extLst>
              </a:tr>
              <a:tr h="1149034">
                <a:tc>
                  <a:txBody>
                    <a:bodyPr/>
                    <a:lstStyle/>
                    <a:p>
                      <a:r>
                        <a:rPr lang="en-GB" sz="1600" b="0" i="0" kern="1200" dirty="0">
                          <a:solidFill>
                            <a:schemeClr val="dk1"/>
                          </a:solidFill>
                          <a:effectLst/>
                          <a:latin typeface="+mn-lt"/>
                          <a:ea typeface="+mn-ea"/>
                          <a:cs typeface="+mn-cs"/>
                        </a:rPr>
                        <a:t>Tacit knowledge refers to the knowledge gained through experience that is often difficult to put into words.</a:t>
                      </a:r>
                      <a:endParaRPr lang="en-GB" sz="1600" dirty="0"/>
                    </a:p>
                  </a:txBody>
                  <a:tcPr/>
                </a:tc>
                <a:tc>
                  <a:txBody>
                    <a:bodyPr/>
                    <a:lstStyle/>
                    <a:p>
                      <a:r>
                        <a:rPr lang="en-GB" sz="1800" b="0" i="0" kern="1200" dirty="0">
                          <a:solidFill>
                            <a:schemeClr val="dk1"/>
                          </a:solidFill>
                          <a:effectLst/>
                          <a:latin typeface="+mn-lt"/>
                          <a:ea typeface="+mn-ea"/>
                          <a:cs typeface="+mn-cs"/>
                        </a:rPr>
                        <a:t>Procedural knowledge is the knowledge exercised in the performance of a task.</a:t>
                      </a:r>
                      <a:endParaRPr lang="en-GB" dirty="0"/>
                    </a:p>
                  </a:txBody>
                  <a:tcPr/>
                </a:tc>
                <a:tc>
                  <a:txBody>
                    <a:bodyPr/>
                    <a:lstStyle/>
                    <a:p>
                      <a:r>
                        <a:rPr lang="en-GB" sz="1800" b="0" i="0" kern="1200" dirty="0">
                          <a:solidFill>
                            <a:schemeClr val="dk1"/>
                          </a:solidFill>
                          <a:effectLst/>
                          <a:latin typeface="+mn-lt"/>
                          <a:ea typeface="+mn-ea"/>
                          <a:cs typeface="+mn-cs"/>
                        </a:rPr>
                        <a:t>Declarative knowledge refers to facts or information stored in the memory.</a:t>
                      </a:r>
                      <a:endParaRPr lang="en-GB" dirty="0"/>
                    </a:p>
                  </a:txBody>
                  <a:tcPr/>
                </a:tc>
                <a:extLst>
                  <a:ext uri="{0D108BD9-81ED-4DB2-BD59-A6C34878D82A}">
                    <a16:rowId xmlns:a16="http://schemas.microsoft.com/office/drawing/2014/main" val="2871798246"/>
                  </a:ext>
                </a:extLst>
              </a:tr>
              <a:tr h="1679358">
                <a:tc>
                  <a:txBody>
                    <a:bodyPr/>
                    <a:lstStyle/>
                    <a:p>
                      <a:r>
                        <a:rPr lang="en-GB" sz="1600" b="0" i="0" kern="1200" dirty="0">
                          <a:solidFill>
                            <a:schemeClr val="dk1"/>
                          </a:solidFill>
                          <a:effectLst/>
                          <a:latin typeface="+mn-lt"/>
                          <a:ea typeface="+mn-ea"/>
                          <a:cs typeface="+mn-cs"/>
                        </a:rPr>
                        <a:t>Example: An awareness that the opening of Schubert’s ‘</a:t>
                      </a:r>
                      <a:r>
                        <a:rPr lang="en-GB" sz="1600" b="0" i="0" kern="1200" dirty="0" err="1">
                          <a:solidFill>
                            <a:schemeClr val="dk1"/>
                          </a:solidFill>
                          <a:effectLst/>
                          <a:latin typeface="+mn-lt"/>
                          <a:ea typeface="+mn-ea"/>
                          <a:cs typeface="+mn-cs"/>
                        </a:rPr>
                        <a:t>Erlkönig</a:t>
                      </a:r>
                      <a:r>
                        <a:rPr lang="en-GB" sz="1600" b="0" i="0" kern="1200" dirty="0">
                          <a:solidFill>
                            <a:schemeClr val="dk1"/>
                          </a:solidFill>
                          <a:effectLst/>
                          <a:latin typeface="+mn-lt"/>
                          <a:ea typeface="+mn-ea"/>
                          <a:cs typeface="+mn-cs"/>
                        </a:rPr>
                        <a:t>’ is tense and dramatic, even without understanding the text or knowing about minor keys and triplet rhythms.</a:t>
                      </a:r>
                    </a:p>
                  </a:txBody>
                  <a:tcPr/>
                </a:tc>
                <a:tc>
                  <a:txBody>
                    <a:bodyPr/>
                    <a:lstStyle/>
                    <a:p>
                      <a:r>
                        <a:rPr lang="en-GB" dirty="0"/>
                        <a:t>Example: </a:t>
                      </a:r>
                      <a:r>
                        <a:rPr lang="en-GB" sz="1800" b="0" i="0" kern="1200" dirty="0">
                          <a:solidFill>
                            <a:schemeClr val="dk1"/>
                          </a:solidFill>
                          <a:effectLst/>
                          <a:latin typeface="+mn-lt"/>
                          <a:ea typeface="+mn-ea"/>
                          <a:cs typeface="+mn-cs"/>
                        </a:rPr>
                        <a:t>Well-developed competence in creating drum grooves.</a:t>
                      </a:r>
                      <a:endParaRPr lang="en-GB" dirty="0"/>
                    </a:p>
                  </a:txBody>
                  <a:tcPr/>
                </a:tc>
                <a:tc>
                  <a:txBody>
                    <a:bodyPr/>
                    <a:lstStyle/>
                    <a:p>
                      <a:r>
                        <a:rPr lang="en-GB" dirty="0"/>
                        <a:t>Example: </a:t>
                      </a:r>
                      <a:r>
                        <a:rPr lang="en-GB" sz="1800" b="0" i="0" kern="1200" dirty="0">
                          <a:solidFill>
                            <a:schemeClr val="dk1"/>
                          </a:solidFill>
                          <a:effectLst/>
                          <a:latin typeface="+mn-lt"/>
                          <a:ea typeface="+mn-ea"/>
                          <a:cs typeface="+mn-cs"/>
                        </a:rPr>
                        <a:t>Factual knowledge about eras, styles, composers or performers, as stated in a written essay about musical culture.</a:t>
                      </a:r>
                      <a:endParaRPr lang="en-GB" dirty="0"/>
                    </a:p>
                  </a:txBody>
                  <a:tcPr/>
                </a:tc>
                <a:extLst>
                  <a:ext uri="{0D108BD9-81ED-4DB2-BD59-A6C34878D82A}">
                    <a16:rowId xmlns:a16="http://schemas.microsoft.com/office/drawing/2014/main" val="1322102014"/>
                  </a:ext>
                </a:extLst>
              </a:tr>
            </a:tbl>
          </a:graphicData>
        </a:graphic>
      </p:graphicFrame>
    </p:spTree>
    <p:extLst>
      <p:ext uri="{BB962C8B-B14F-4D97-AF65-F5344CB8AC3E}">
        <p14:creationId xmlns:p14="http://schemas.microsoft.com/office/powerpoint/2010/main" val="6571014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379C8-2D07-494C-A7EA-2F6923FFBFF5}"/>
              </a:ext>
            </a:extLst>
          </p:cNvPr>
          <p:cNvSpPr>
            <a:spLocks noGrp="1"/>
          </p:cNvSpPr>
          <p:nvPr>
            <p:ph type="title"/>
          </p:nvPr>
        </p:nvSpPr>
        <p:spPr/>
        <p:txBody>
          <a:bodyPr>
            <a:normAutofit fontScale="90000"/>
          </a:bodyPr>
          <a:lstStyle/>
          <a:p>
            <a:r>
              <a:rPr lang="en-GB" dirty="0"/>
              <a:t>Proposes three forms of musical knowledge or ‘Pillars of Progression’</a:t>
            </a:r>
          </a:p>
        </p:txBody>
      </p:sp>
      <p:pic>
        <p:nvPicPr>
          <p:cNvPr id="1026" name="Picture 2">
            <a:extLst>
              <a:ext uri="{FF2B5EF4-FFF2-40B4-BE49-F238E27FC236}">
                <a16:creationId xmlns:a16="http://schemas.microsoft.com/office/drawing/2014/main" id="{A5277836-729D-4682-8C99-FA892B2C965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55576" y="2557463"/>
            <a:ext cx="4208106" cy="33178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5">
            <a:extLst>
              <a:ext uri="{FF2B5EF4-FFF2-40B4-BE49-F238E27FC236}">
                <a16:creationId xmlns:a16="http://schemas.microsoft.com/office/drawing/2014/main" id="{3A7C613E-738F-4C49-ABE9-228413F8CA54}"/>
              </a:ext>
            </a:extLst>
          </p:cNvPr>
          <p:cNvGraphicFramePr>
            <a:graphicFrameLocks noGrp="1"/>
          </p:cNvGraphicFramePr>
          <p:nvPr/>
        </p:nvGraphicFramePr>
        <p:xfrm>
          <a:off x="5799909" y="2987039"/>
          <a:ext cx="4936518" cy="2551612"/>
        </p:xfrm>
        <a:graphic>
          <a:graphicData uri="http://schemas.openxmlformats.org/drawingml/2006/table">
            <a:tbl>
              <a:tblPr firstRow="1" bandRow="1">
                <a:tableStyleId>{5C22544A-7EE6-4342-B048-85BDC9FD1C3A}</a:tableStyleId>
              </a:tblPr>
              <a:tblGrid>
                <a:gridCol w="1645506">
                  <a:extLst>
                    <a:ext uri="{9D8B030D-6E8A-4147-A177-3AD203B41FA5}">
                      <a16:colId xmlns:a16="http://schemas.microsoft.com/office/drawing/2014/main" val="730214375"/>
                    </a:ext>
                  </a:extLst>
                </a:gridCol>
                <a:gridCol w="1645506">
                  <a:extLst>
                    <a:ext uri="{9D8B030D-6E8A-4147-A177-3AD203B41FA5}">
                      <a16:colId xmlns:a16="http://schemas.microsoft.com/office/drawing/2014/main" val="240590606"/>
                    </a:ext>
                  </a:extLst>
                </a:gridCol>
                <a:gridCol w="1645506">
                  <a:extLst>
                    <a:ext uri="{9D8B030D-6E8A-4147-A177-3AD203B41FA5}">
                      <a16:colId xmlns:a16="http://schemas.microsoft.com/office/drawing/2014/main" val="2857797802"/>
                    </a:ext>
                  </a:extLst>
                </a:gridCol>
              </a:tblGrid>
              <a:tr h="753292">
                <a:tc>
                  <a:txBody>
                    <a:bodyPr/>
                    <a:lstStyle/>
                    <a:p>
                      <a:r>
                        <a:rPr lang="en-GB" dirty="0"/>
                        <a:t>Technical  (How?)</a:t>
                      </a:r>
                    </a:p>
                  </a:txBody>
                  <a:tcPr/>
                </a:tc>
                <a:tc>
                  <a:txBody>
                    <a:bodyPr/>
                    <a:lstStyle/>
                    <a:p>
                      <a:r>
                        <a:rPr lang="en-GB" dirty="0"/>
                        <a:t>Constructive (About?)</a:t>
                      </a:r>
                    </a:p>
                  </a:txBody>
                  <a:tcPr/>
                </a:tc>
                <a:tc>
                  <a:txBody>
                    <a:bodyPr/>
                    <a:lstStyle/>
                    <a:p>
                      <a:r>
                        <a:rPr lang="en-GB" dirty="0"/>
                        <a:t>Expressive (of?)</a:t>
                      </a:r>
                    </a:p>
                  </a:txBody>
                  <a:tcPr/>
                </a:tc>
                <a:extLst>
                  <a:ext uri="{0D108BD9-81ED-4DB2-BD59-A6C34878D82A}">
                    <a16:rowId xmlns:a16="http://schemas.microsoft.com/office/drawing/2014/main" val="3514681844"/>
                  </a:ext>
                </a:extLst>
              </a:tr>
              <a:tr h="544287">
                <a:tc>
                  <a:txBody>
                    <a:bodyPr/>
                    <a:lstStyle/>
                    <a:p>
                      <a:r>
                        <a:rPr lang="en-GB" sz="1200" b="0" i="0" kern="1200" dirty="0">
                          <a:solidFill>
                            <a:schemeClr val="dk1"/>
                          </a:solidFill>
                          <a:effectLst/>
                          <a:latin typeface="+mn-lt"/>
                          <a:ea typeface="+mn-ea"/>
                          <a:cs typeface="+mn-cs"/>
                        </a:rPr>
                        <a:t>Competence in controlling sound (instrumental, vocal or with music technology)</a:t>
                      </a:r>
                      <a:br>
                        <a:rPr lang="en-GB" sz="1200" dirty="0"/>
                      </a:br>
                      <a:r>
                        <a:rPr lang="en-GB" sz="1200" b="0" i="0" kern="1200" dirty="0">
                          <a:solidFill>
                            <a:schemeClr val="dk1"/>
                          </a:solidFill>
                          <a:effectLst/>
                          <a:latin typeface="+mn-lt"/>
                          <a:ea typeface="+mn-ea"/>
                          <a:cs typeface="+mn-cs"/>
                        </a:rPr>
                        <a:t>- Use of a communication system, such as staff notation or guitar tab</a:t>
                      </a:r>
                      <a:endParaRPr lang="en-GB" sz="1200" dirty="0"/>
                    </a:p>
                  </a:txBody>
                  <a:tcPr/>
                </a:tc>
                <a:tc>
                  <a:txBody>
                    <a:bodyPr/>
                    <a:lstStyle/>
                    <a:p>
                      <a:r>
                        <a:rPr lang="en-GB" sz="1400" b="0" i="0" kern="1200" dirty="0">
                          <a:solidFill>
                            <a:schemeClr val="dk1"/>
                          </a:solidFill>
                          <a:effectLst/>
                          <a:latin typeface="+mn-lt"/>
                          <a:ea typeface="+mn-ea"/>
                          <a:cs typeface="+mn-cs"/>
                        </a:rPr>
                        <a:t>Knowledge of the musical elements/interrelated dimensions of music</a:t>
                      </a:r>
                      <a:br>
                        <a:rPr lang="en-GB" sz="1400" dirty="0"/>
                      </a:br>
                      <a:r>
                        <a:rPr lang="en-GB" sz="1400" b="0" i="0" kern="1200" dirty="0">
                          <a:solidFill>
                            <a:schemeClr val="dk1"/>
                          </a:solidFill>
                          <a:effectLst/>
                          <a:latin typeface="+mn-lt"/>
                          <a:ea typeface="+mn-ea"/>
                          <a:cs typeface="+mn-cs"/>
                        </a:rPr>
                        <a:t>- Knowledge of the components of composition</a:t>
                      </a:r>
                      <a:endParaRPr lang="en-GB" sz="1400" dirty="0"/>
                    </a:p>
                  </a:txBody>
                  <a:tcPr/>
                </a:tc>
                <a:tc>
                  <a:txBody>
                    <a:bodyPr/>
                    <a:lstStyle/>
                    <a:p>
                      <a:r>
                        <a:rPr lang="en-GB" sz="1400" b="0" i="0" kern="1200" dirty="0">
                          <a:solidFill>
                            <a:schemeClr val="dk1"/>
                          </a:solidFill>
                          <a:effectLst/>
                          <a:latin typeface="+mn-lt"/>
                          <a:ea typeface="+mn-ea"/>
                          <a:cs typeface="+mn-cs"/>
                        </a:rPr>
                        <a:t>Musical quality</a:t>
                      </a:r>
                      <a:br>
                        <a:rPr lang="en-GB" sz="1400" dirty="0"/>
                      </a:br>
                      <a:r>
                        <a:rPr lang="en-GB" sz="1400" b="0" i="0" kern="1200" dirty="0">
                          <a:solidFill>
                            <a:schemeClr val="dk1"/>
                          </a:solidFill>
                          <a:effectLst/>
                          <a:latin typeface="+mn-lt"/>
                          <a:ea typeface="+mn-ea"/>
                          <a:cs typeface="+mn-cs"/>
                        </a:rPr>
                        <a:t>- Musical creativity</a:t>
                      </a:r>
                      <a:br>
                        <a:rPr lang="en-GB" sz="1400" dirty="0"/>
                      </a:br>
                      <a:r>
                        <a:rPr lang="en-GB" sz="1400" b="0" i="0" kern="1200" dirty="0">
                          <a:solidFill>
                            <a:schemeClr val="dk1"/>
                          </a:solidFill>
                          <a:effectLst/>
                          <a:latin typeface="+mn-lt"/>
                          <a:ea typeface="+mn-ea"/>
                          <a:cs typeface="+mn-cs"/>
                        </a:rPr>
                        <a:t>- Knowledge of musical meaning across the world and time</a:t>
                      </a:r>
                      <a:endParaRPr lang="en-GB" sz="1400" dirty="0"/>
                    </a:p>
                  </a:txBody>
                  <a:tcPr/>
                </a:tc>
                <a:extLst>
                  <a:ext uri="{0D108BD9-81ED-4DB2-BD59-A6C34878D82A}">
                    <a16:rowId xmlns:a16="http://schemas.microsoft.com/office/drawing/2014/main" val="4100447730"/>
                  </a:ext>
                </a:extLst>
              </a:tr>
            </a:tbl>
          </a:graphicData>
        </a:graphic>
      </p:graphicFrame>
    </p:spTree>
    <p:extLst>
      <p:ext uri="{BB962C8B-B14F-4D97-AF65-F5344CB8AC3E}">
        <p14:creationId xmlns:p14="http://schemas.microsoft.com/office/powerpoint/2010/main" val="10524146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rk Phillips on what effective music education looks like">
            <a:hlinkClick r:id="" action="ppaction://media"/>
            <a:extLst>
              <a:ext uri="{FF2B5EF4-FFF2-40B4-BE49-F238E27FC236}">
                <a16:creationId xmlns:a16="http://schemas.microsoft.com/office/drawing/2014/main" id="{C6B9ABDD-DAE5-DA51-53AF-0071F8C1A5F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5721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8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230D-7456-177B-1898-BFA65AC12D33}"/>
              </a:ext>
            </a:extLst>
          </p:cNvPr>
          <p:cNvSpPr>
            <a:spLocks noGrp="1"/>
          </p:cNvSpPr>
          <p:nvPr>
            <p:ph type="title"/>
          </p:nvPr>
        </p:nvSpPr>
        <p:spPr/>
        <p:txBody>
          <a:bodyPr>
            <a:normAutofit fontScale="90000"/>
          </a:bodyPr>
          <a:lstStyle/>
          <a:p>
            <a:r>
              <a:rPr lang="en-GB" dirty="0"/>
              <a:t>Striking the Right Note: Ofsted Music Report 2023</a:t>
            </a:r>
          </a:p>
        </p:txBody>
      </p:sp>
      <p:sp>
        <p:nvSpPr>
          <p:cNvPr id="3" name="Content Placeholder 2">
            <a:extLst>
              <a:ext uri="{FF2B5EF4-FFF2-40B4-BE49-F238E27FC236}">
                <a16:creationId xmlns:a16="http://schemas.microsoft.com/office/drawing/2014/main" id="{5AA26469-6A5F-A7F0-1840-0C56F20B2B6A}"/>
              </a:ext>
            </a:extLst>
          </p:cNvPr>
          <p:cNvSpPr>
            <a:spLocks noGrp="1"/>
          </p:cNvSpPr>
          <p:nvPr>
            <p:ph idx="1"/>
          </p:nvPr>
        </p:nvSpPr>
        <p:spPr/>
        <p:txBody>
          <a:bodyPr>
            <a:normAutofit lnSpcReduction="10000"/>
          </a:bodyPr>
          <a:lstStyle/>
          <a:p>
            <a:pPr marL="0" indent="0">
              <a:buNone/>
            </a:pPr>
            <a:r>
              <a:rPr lang="en-GB" sz="1600" dirty="0">
                <a:solidFill>
                  <a:srgbClr val="00B0F0"/>
                </a:solidFill>
              </a:rPr>
              <a:t>Findings relating to music in EYFS and Primary Schools:</a:t>
            </a:r>
          </a:p>
          <a:p>
            <a:pPr>
              <a:buFontTx/>
              <a:buChar char="-"/>
            </a:pPr>
            <a:r>
              <a:rPr lang="en-GB" sz="1600" dirty="0"/>
              <a:t>Curriculum in Reception prepares children well for music in KS1</a:t>
            </a:r>
          </a:p>
          <a:p>
            <a:pPr>
              <a:buFontTx/>
              <a:buChar char="-"/>
            </a:pPr>
            <a:r>
              <a:rPr lang="en-GB" sz="1600" dirty="0"/>
              <a:t>There is adequate time for music in most primary schools. Strongest aspect is singing. Composition least well taught</a:t>
            </a:r>
          </a:p>
          <a:p>
            <a:pPr>
              <a:buFontTx/>
              <a:buChar char="-"/>
            </a:pPr>
            <a:r>
              <a:rPr lang="en-GB" sz="1600" dirty="0"/>
              <a:t>Sometimes too much focus on ad hoc  musical opportunities rather than a curriculum which incrementally supports progression in musical skills and understanding.</a:t>
            </a:r>
          </a:p>
          <a:p>
            <a:pPr>
              <a:buFontTx/>
              <a:buChar char="-"/>
            </a:pPr>
            <a:r>
              <a:rPr lang="en-GB" sz="1600" dirty="0"/>
              <a:t>Disparity in achievement in music between children from families who could afford instrumental tuition and those that could not. </a:t>
            </a:r>
          </a:p>
          <a:p>
            <a:pPr>
              <a:buFontTx/>
              <a:buChar char="-"/>
            </a:pPr>
            <a:r>
              <a:rPr lang="en-GB" sz="1600" dirty="0"/>
              <a:t>Reduction in schools providing instrumental tuition- resulting in increasing disparity between children from different socio-economic circumstances.</a:t>
            </a:r>
          </a:p>
          <a:p>
            <a:pPr>
              <a:buFontTx/>
              <a:buChar char="-"/>
            </a:pPr>
            <a:r>
              <a:rPr lang="en-GB" sz="1600" dirty="0"/>
              <a:t>Disparity in extra-curricular offering in music amongst schools.</a:t>
            </a:r>
          </a:p>
          <a:p>
            <a:pPr>
              <a:buFontTx/>
              <a:buChar char="-"/>
            </a:pPr>
            <a:endParaRPr lang="en-GB" dirty="0"/>
          </a:p>
        </p:txBody>
      </p:sp>
    </p:spTree>
    <p:extLst>
      <p:ext uri="{BB962C8B-B14F-4D97-AF65-F5344CB8AC3E}">
        <p14:creationId xmlns:p14="http://schemas.microsoft.com/office/powerpoint/2010/main" val="1217618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52" name="Group 31">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33" name="Picture 32">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53" name="Rectangle 33">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35" name="Picture 34">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36" name="Picture 35">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54" name="Straight Connector 37">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55" name="Rectangle 39">
            <a:extLst>
              <a:ext uri="{FF2B5EF4-FFF2-40B4-BE49-F238E27FC236}">
                <a16:creationId xmlns:a16="http://schemas.microsoft.com/office/drawing/2014/main" id="{575E71FA-50BD-43F8-8C98-04339283A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grpSp>
        <p:nvGrpSpPr>
          <p:cNvPr id="56" name="Group 41">
            <a:extLst>
              <a:ext uri="{FF2B5EF4-FFF2-40B4-BE49-F238E27FC236}">
                <a16:creationId xmlns:a16="http://schemas.microsoft.com/office/drawing/2014/main" id="{CF1AA7F6-A589-4BC8-BC72-2CA6DC9083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43" name="Picture 42">
              <a:extLst>
                <a:ext uri="{FF2B5EF4-FFF2-40B4-BE49-F238E27FC236}">
                  <a16:creationId xmlns:a16="http://schemas.microsoft.com/office/drawing/2014/main" id="{53F5243F-7E41-439E-8991-C4F246D88F6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57" name="Rectangle 43">
              <a:extLst>
                <a:ext uri="{FF2B5EF4-FFF2-40B4-BE49-F238E27FC236}">
                  <a16:creationId xmlns:a16="http://schemas.microsoft.com/office/drawing/2014/main" id="{401A6B5F-1CF1-43AD-9E85-94E187210C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5" name="Picture 44">
              <a:extLst>
                <a:ext uri="{FF2B5EF4-FFF2-40B4-BE49-F238E27FC236}">
                  <a16:creationId xmlns:a16="http://schemas.microsoft.com/office/drawing/2014/main" id="{2F682A59-7E20-407C-A7F8-582295AC687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46" name="Picture 45">
              <a:extLst>
                <a:ext uri="{FF2B5EF4-FFF2-40B4-BE49-F238E27FC236}">
                  <a16:creationId xmlns:a16="http://schemas.microsoft.com/office/drawing/2014/main" id="{5E4AC24E-0670-406E-822F-AAA6DA2010D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extBox 1">
            <a:extLst>
              <a:ext uri="{FF2B5EF4-FFF2-40B4-BE49-F238E27FC236}">
                <a16:creationId xmlns:a16="http://schemas.microsoft.com/office/drawing/2014/main" id="{83B29264-43D3-1D6A-74B3-5C6A315190DA}"/>
              </a:ext>
            </a:extLst>
          </p:cNvPr>
          <p:cNvSpPr txBox="1"/>
          <p:nvPr/>
        </p:nvSpPr>
        <p:spPr>
          <a:xfrm>
            <a:off x="8013290" y="1041401"/>
            <a:ext cx="3079006" cy="2345264"/>
          </a:xfrm>
          <a:prstGeom prst="rect">
            <a:avLst/>
          </a:prstGeom>
        </p:spPr>
        <p:txBody>
          <a:bodyPr vert="horz" lIns="91440" tIns="45720" rIns="91440" bIns="45720" rtlCol="0" anchor="b">
            <a:normAutofit/>
          </a:bodyPr>
          <a:lstStyle/>
          <a:p>
            <a:pPr marL="0" marR="0" lvl="0" indent="0" algn="ctr" defTabSz="457200" rtl="0" eaLnBrk="1" fontAlgn="auto" latinLnBrk="0" hangingPunct="1">
              <a:lnSpc>
                <a:spcPct val="90000"/>
              </a:lnSpc>
              <a:spcBef>
                <a:spcPct val="0"/>
              </a:spcBef>
              <a:spcAft>
                <a:spcPts val="600"/>
              </a:spcAft>
              <a:buClrTx/>
              <a:buSzTx/>
              <a:buFontTx/>
              <a:buNone/>
              <a:tabLst/>
              <a:defRPr/>
            </a:pPr>
            <a:r>
              <a:rPr kumimoji="0" lang="en-US" sz="2800" b="0" i="0" u="none" strike="noStrike" kern="1200" cap="none" spc="0" normalizeH="0" baseline="0" noProof="0" dirty="0">
                <a:ln w="3175" cmpd="sng">
                  <a:noFill/>
                </a:ln>
                <a:solidFill>
                  <a:srgbClr val="262626"/>
                </a:solidFill>
                <a:effectLst/>
                <a:uLnTx/>
                <a:uFillTx/>
                <a:latin typeface="Garamond" panose="02020404030301010803"/>
                <a:ea typeface="+mn-ea"/>
                <a:cs typeface="+mn-cs"/>
              </a:rPr>
              <a:t>EXPLORING THE NATIONAL PLAN FOR MUSIC EDUCATION (2).</a:t>
            </a:r>
          </a:p>
        </p:txBody>
      </p:sp>
      <p:sp>
        <p:nvSpPr>
          <p:cNvPr id="58" name="Rectangle 47">
            <a:extLst>
              <a:ext uri="{FF2B5EF4-FFF2-40B4-BE49-F238E27FC236}">
                <a16:creationId xmlns:a16="http://schemas.microsoft.com/office/drawing/2014/main" id="{E89B1776-F953-4C0F-8E85-E9C66B1EF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6432130"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cxnSp>
        <p:nvCxnSpPr>
          <p:cNvPr id="59" name="Straight Connector 49">
            <a:extLst>
              <a:ext uri="{FF2B5EF4-FFF2-40B4-BE49-F238E27FC236}">
                <a16:creationId xmlns:a16="http://schemas.microsoft.com/office/drawing/2014/main" id="{997356D0-D934-42B9-8291-DF34A3AC0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9431" y="3509772"/>
            <a:ext cx="3074977" cy="12359"/>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descr="A group of people with a guitar&#10;&#10;Description automatically generated">
            <a:extLst>
              <a:ext uri="{FF2B5EF4-FFF2-40B4-BE49-F238E27FC236}">
                <a16:creationId xmlns:a16="http://schemas.microsoft.com/office/drawing/2014/main" id="{570C9727-47F2-015E-2BDE-F868D6E9EB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6195" y="1090414"/>
            <a:ext cx="6299082" cy="4524375"/>
          </a:xfrm>
          <a:prstGeom prst="rect">
            <a:avLst/>
          </a:prstGeom>
        </p:spPr>
      </p:pic>
    </p:spTree>
    <p:extLst>
      <p:ext uri="{BB962C8B-B14F-4D97-AF65-F5344CB8AC3E}">
        <p14:creationId xmlns:p14="http://schemas.microsoft.com/office/powerpoint/2010/main" val="9519303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FB5D1BB-0703-437B-BD1E-1D07F8A27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9" name="Picture 8">
              <a:extLst>
                <a:ext uri="{FF2B5EF4-FFF2-40B4-BE49-F238E27FC236}">
                  <a16:creationId xmlns:a16="http://schemas.microsoft.com/office/drawing/2014/main" id="{3886586B-3F0F-4593-B272-AE75AD0F09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Rectangle 9">
              <a:extLst>
                <a:ext uri="{FF2B5EF4-FFF2-40B4-BE49-F238E27FC236}">
                  <a16:creationId xmlns:a16="http://schemas.microsoft.com/office/drawing/2014/main" id="{020DEB59-BF94-41B5-8F16-8B10442EE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11" name="Picture 10">
              <a:extLst>
                <a:ext uri="{FF2B5EF4-FFF2-40B4-BE49-F238E27FC236}">
                  <a16:creationId xmlns:a16="http://schemas.microsoft.com/office/drawing/2014/main" id="{9A3BEF6F-FC03-43B1-8D1B-8DA3A360DB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2" name="Picture 11">
              <a:extLst>
                <a:ext uri="{FF2B5EF4-FFF2-40B4-BE49-F238E27FC236}">
                  <a16:creationId xmlns:a16="http://schemas.microsoft.com/office/drawing/2014/main" id="{0F49BA32-A501-4C79-9A72-92587AB9EE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4" name="Straight Connector 13">
            <a:extLst>
              <a:ext uri="{FF2B5EF4-FFF2-40B4-BE49-F238E27FC236}">
                <a16:creationId xmlns:a16="http://schemas.microsoft.com/office/drawing/2014/main" id="{883F92AF-2403-4558-B1D7-72130A1E4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16" name="Rectangle 15">
            <a:extLst>
              <a:ext uri="{FF2B5EF4-FFF2-40B4-BE49-F238E27FC236}">
                <a16:creationId xmlns:a16="http://schemas.microsoft.com/office/drawing/2014/main" id="{572F6A24-139E-4EB5-86D2-431F42EF8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3963AE85-BE5D-4975-BACF-DDDCC9C2AC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9" name="Picture 18">
              <a:extLst>
                <a:ext uri="{FF2B5EF4-FFF2-40B4-BE49-F238E27FC236}">
                  <a16:creationId xmlns:a16="http://schemas.microsoft.com/office/drawing/2014/main" id="{1E7751F0-16BF-4A9D-B778-5D46B92B447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0" name="Rectangle 19">
              <a:extLst>
                <a:ext uri="{FF2B5EF4-FFF2-40B4-BE49-F238E27FC236}">
                  <a16:creationId xmlns:a16="http://schemas.microsoft.com/office/drawing/2014/main" id="{1D755924-121A-47AA-8613-995D4108BC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21" name="Picture 20">
              <a:extLst>
                <a:ext uri="{FF2B5EF4-FFF2-40B4-BE49-F238E27FC236}">
                  <a16:creationId xmlns:a16="http://schemas.microsoft.com/office/drawing/2014/main" id="{B4D2AFDA-19BE-4455-830E-1541E5D7BAE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2" name="Picture 21">
              <a:extLst>
                <a:ext uri="{FF2B5EF4-FFF2-40B4-BE49-F238E27FC236}">
                  <a16:creationId xmlns:a16="http://schemas.microsoft.com/office/drawing/2014/main" id="{0FB15EBF-E414-4E00-87E7-700A78A60F6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4" name="Rectangle 23">
            <a:extLst>
              <a:ext uri="{FF2B5EF4-FFF2-40B4-BE49-F238E27FC236}">
                <a16:creationId xmlns:a16="http://schemas.microsoft.com/office/drawing/2014/main" id="{C9DA5B05-DD14-4860-AC45-02A8D2EE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451700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with a guitar&#10;&#10;Description automatically generated">
            <a:extLst>
              <a:ext uri="{FF2B5EF4-FFF2-40B4-BE49-F238E27FC236}">
                <a16:creationId xmlns:a16="http://schemas.microsoft.com/office/drawing/2014/main" id="{C74275CC-7477-3C36-1FE0-9BC905EB16E5}"/>
              </a:ext>
            </a:extLst>
          </p:cNvPr>
          <p:cNvPicPr>
            <a:picLocks noChangeAspect="1"/>
          </p:cNvPicPr>
          <p:nvPr/>
        </p:nvPicPr>
        <p:blipFill>
          <a:blip r:embed="rId5">
            <a:extLst>
              <a:ext uri="{28A0092B-C50C-407E-A947-70E740481C1C}">
                <a14:useLocalDpi xmlns:a14="http://schemas.microsoft.com/office/drawing/2010/main" val="0"/>
              </a:ext>
            </a:extLst>
          </a:blip>
          <a:srcRect t="714" r="-3" b="-3"/>
          <a:stretch>
            <a:fillRect/>
          </a:stretch>
        </p:blipFill>
        <p:spPr>
          <a:xfrm>
            <a:off x="1412683" y="1410208"/>
            <a:ext cx="3876801" cy="3858780"/>
          </a:xfrm>
          <a:prstGeom prst="rect">
            <a:avLst/>
          </a:prstGeom>
        </p:spPr>
      </p:pic>
      <p:cxnSp>
        <p:nvCxnSpPr>
          <p:cNvPr id="26" name="Straight Connector 25">
            <a:extLst>
              <a:ext uri="{FF2B5EF4-FFF2-40B4-BE49-F238E27FC236}">
                <a16:creationId xmlns:a16="http://schemas.microsoft.com/office/drawing/2014/main" id="{36BE37AC-AD36-4C42-9B8C-C5500F4E7C6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2" y="2400639"/>
            <a:ext cx="4802185"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1C489776-5B92-1A4F-C82C-D49BC8E5D73A}"/>
              </a:ext>
            </a:extLst>
          </p:cNvPr>
          <p:cNvSpPr txBox="1"/>
          <p:nvPr/>
        </p:nvSpPr>
        <p:spPr>
          <a:xfrm>
            <a:off x="6094412" y="2556932"/>
            <a:ext cx="4802184" cy="3318936"/>
          </a:xfrm>
          <a:prstGeom prst="rect">
            <a:avLst/>
          </a:prstGeom>
        </p:spPr>
        <p:txBody>
          <a:bodyPr vert="horz" lIns="91440" tIns="45720" rIns="91440" bIns="45720" rtlCol="0" anchor="t">
            <a:normAutofit/>
          </a:bodyPr>
          <a:lstStyle/>
          <a:p>
            <a:pPr defTabSz="457200">
              <a:spcBef>
                <a:spcPct val="20000"/>
              </a:spcBef>
              <a:spcAft>
                <a:spcPts val="600"/>
              </a:spcAft>
              <a:buClr>
                <a:schemeClr val="accent1"/>
              </a:buClr>
              <a:buSzPct val="115000"/>
            </a:pPr>
            <a:r>
              <a:rPr lang="en-US" sz="2800" dirty="0">
                <a:solidFill>
                  <a:schemeClr val="tx1">
                    <a:lumMod val="85000"/>
                    <a:lumOff val="15000"/>
                  </a:schemeClr>
                </a:solidFill>
              </a:rPr>
              <a:t>The Plan has 3 Goals:</a:t>
            </a:r>
          </a:p>
          <a:p>
            <a:pPr marL="457200" indent="-457200" defTabSz="457200">
              <a:spcBef>
                <a:spcPct val="20000"/>
              </a:spcBef>
              <a:spcAft>
                <a:spcPts val="600"/>
              </a:spcAft>
              <a:buClr>
                <a:schemeClr val="accent1"/>
              </a:buClr>
              <a:buSzPct val="115000"/>
              <a:buFont typeface="+mj-lt"/>
              <a:buAutoNum type="arabicPeriod"/>
            </a:pPr>
            <a:r>
              <a:rPr lang="en-US" sz="2800" dirty="0">
                <a:solidFill>
                  <a:schemeClr val="tx1">
                    <a:lumMod val="85000"/>
                    <a:lumOff val="15000"/>
                  </a:schemeClr>
                </a:solidFill>
              </a:rPr>
              <a:t>High Quality Music Education</a:t>
            </a:r>
          </a:p>
          <a:p>
            <a:pPr marL="457200" indent="-457200" defTabSz="457200">
              <a:spcBef>
                <a:spcPct val="20000"/>
              </a:spcBef>
              <a:spcAft>
                <a:spcPts val="600"/>
              </a:spcAft>
              <a:buClr>
                <a:schemeClr val="accent1"/>
              </a:buClr>
              <a:buSzPct val="115000"/>
              <a:buFont typeface="+mj-lt"/>
              <a:buAutoNum type="arabicPeriod"/>
            </a:pPr>
            <a:r>
              <a:rPr lang="en-US" sz="2800" dirty="0">
                <a:solidFill>
                  <a:schemeClr val="tx1">
                    <a:lumMod val="85000"/>
                    <a:lumOff val="15000"/>
                  </a:schemeClr>
                </a:solidFill>
              </a:rPr>
              <a:t>Partnership Working</a:t>
            </a:r>
          </a:p>
          <a:p>
            <a:pPr marL="457200" indent="-457200" defTabSz="457200">
              <a:spcBef>
                <a:spcPct val="20000"/>
              </a:spcBef>
              <a:spcAft>
                <a:spcPts val="600"/>
              </a:spcAft>
              <a:buClr>
                <a:schemeClr val="accent1"/>
              </a:buClr>
              <a:buSzPct val="115000"/>
              <a:buFont typeface="+mj-lt"/>
              <a:buAutoNum type="arabicPeriod"/>
            </a:pPr>
            <a:r>
              <a:rPr lang="en-US" sz="2800" dirty="0">
                <a:solidFill>
                  <a:schemeClr val="tx1">
                    <a:lumMod val="85000"/>
                    <a:lumOff val="15000"/>
                  </a:schemeClr>
                </a:solidFill>
              </a:rPr>
              <a:t>Supporting Progression </a:t>
            </a:r>
          </a:p>
        </p:txBody>
      </p:sp>
    </p:spTree>
    <p:extLst>
      <p:ext uri="{BB962C8B-B14F-4D97-AF65-F5344CB8AC3E}">
        <p14:creationId xmlns:p14="http://schemas.microsoft.com/office/powerpoint/2010/main" val="9875649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0" name="Rectangle 9">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2" name="Rectangle 11">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 name="Title 1">
            <a:extLst>
              <a:ext uri="{FF2B5EF4-FFF2-40B4-BE49-F238E27FC236}">
                <a16:creationId xmlns:a16="http://schemas.microsoft.com/office/drawing/2014/main" id="{09927BE5-1224-8AFF-71EB-65B84A4B6C5F}"/>
              </a:ext>
            </a:extLst>
          </p:cNvPr>
          <p:cNvSpPr>
            <a:spLocks noGrp="1"/>
          </p:cNvSpPr>
          <p:nvPr>
            <p:ph type="title"/>
          </p:nvPr>
        </p:nvSpPr>
        <p:spPr>
          <a:xfrm>
            <a:off x="952108" y="954756"/>
            <a:ext cx="2730414" cy="4946003"/>
          </a:xfrm>
        </p:spPr>
        <p:txBody>
          <a:bodyPr>
            <a:normAutofit/>
          </a:bodyPr>
          <a:lstStyle/>
          <a:p>
            <a:r>
              <a:rPr lang="en-GB" dirty="0">
                <a:solidFill>
                  <a:srgbClr val="FFFFFF"/>
                </a:solidFill>
              </a:rPr>
              <a:t>Goal 1:</a:t>
            </a:r>
            <a:br>
              <a:rPr lang="en-GB" dirty="0">
                <a:solidFill>
                  <a:srgbClr val="FFFFFF"/>
                </a:solidFill>
              </a:rPr>
            </a:br>
            <a:r>
              <a:rPr lang="en-GB" dirty="0">
                <a:solidFill>
                  <a:srgbClr val="FF0000"/>
                </a:solidFill>
              </a:rPr>
              <a:t>High Quality Music Education </a:t>
            </a:r>
          </a:p>
        </p:txBody>
      </p:sp>
      <p:sp>
        <p:nvSpPr>
          <p:cNvPr id="14" name="Rectangle 13">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3" name="Content Placeholder 2">
            <a:extLst>
              <a:ext uri="{FF2B5EF4-FFF2-40B4-BE49-F238E27FC236}">
                <a16:creationId xmlns:a16="http://schemas.microsoft.com/office/drawing/2014/main" id="{F1961E59-45A4-8AA0-007D-799A1440343B}"/>
              </a:ext>
            </a:extLst>
          </p:cNvPr>
          <p:cNvSpPr>
            <a:spLocks noGrp="1"/>
          </p:cNvSpPr>
          <p:nvPr>
            <p:ph idx="1"/>
          </p:nvPr>
        </p:nvSpPr>
        <p:spPr>
          <a:xfrm>
            <a:off x="5140934" y="469900"/>
            <a:ext cx="5953630" cy="5405968"/>
          </a:xfrm>
        </p:spPr>
        <p:txBody>
          <a:bodyPr anchor="ctr">
            <a:normAutofit/>
          </a:bodyPr>
          <a:lstStyle/>
          <a:p>
            <a:pPr marL="0" indent="0">
              <a:lnSpc>
                <a:spcPct val="90000"/>
              </a:lnSpc>
              <a:buNone/>
            </a:pPr>
            <a:r>
              <a:rPr lang="en-GB" sz="1900" b="1" dirty="0">
                <a:solidFill>
                  <a:srgbClr val="FF0000"/>
                </a:solidFill>
              </a:rPr>
              <a:t>All children and young people receive a high-quality music education in the early years and in schools:</a:t>
            </a:r>
          </a:p>
          <a:p>
            <a:pPr>
              <a:lnSpc>
                <a:spcPct val="90000"/>
              </a:lnSpc>
            </a:pPr>
            <a:r>
              <a:rPr lang="en-GB" sz="1900" dirty="0"/>
              <a:t>Early years providers offer a strong grounding in music up to age five.</a:t>
            </a:r>
          </a:p>
          <a:p>
            <a:pPr>
              <a:lnSpc>
                <a:spcPct val="90000"/>
              </a:lnSpc>
            </a:pPr>
            <a:r>
              <a:rPr lang="en-GB" sz="1900" dirty="0"/>
              <a:t> Schools and trusts promote a broad musical culture, with opportunities to play and sing together, perform, create and experience live music.</a:t>
            </a:r>
          </a:p>
          <a:p>
            <a:pPr>
              <a:lnSpc>
                <a:spcPct val="90000"/>
              </a:lnSpc>
            </a:pPr>
            <a:r>
              <a:rPr lang="en-GB" sz="1900" dirty="0"/>
              <a:t> All primary and secondary schools deliver a quality music curriculum reflecting the breadth and ambition of the national curriculum, </a:t>
            </a:r>
            <a:r>
              <a:rPr lang="en-GB" sz="1900" dirty="0">
                <a:solidFill>
                  <a:srgbClr val="00B0F0"/>
                </a:solidFill>
              </a:rPr>
              <a:t>such as the Model Music Curriculum</a:t>
            </a:r>
            <a:r>
              <a:rPr lang="en-GB" sz="1900" dirty="0"/>
              <a:t>.</a:t>
            </a:r>
          </a:p>
          <a:p>
            <a:pPr>
              <a:lnSpc>
                <a:spcPct val="90000"/>
              </a:lnSpc>
            </a:pPr>
            <a:r>
              <a:rPr lang="en-GB" sz="1900" dirty="0"/>
              <a:t> All special schools and alternative provision settings have equally high expectations. </a:t>
            </a:r>
          </a:p>
          <a:p>
            <a:pPr>
              <a:lnSpc>
                <a:spcPct val="90000"/>
              </a:lnSpc>
            </a:pPr>
            <a:r>
              <a:rPr lang="en-GB" sz="1900" dirty="0"/>
              <a:t>Music is represented in every school’s leadership structure, with a designated lead or head of department at school or academy trust level, for primary and secondary.</a:t>
            </a:r>
          </a:p>
          <a:p>
            <a:pPr>
              <a:lnSpc>
                <a:spcPct val="90000"/>
              </a:lnSpc>
            </a:pPr>
            <a:r>
              <a:rPr lang="en-GB" sz="1900" dirty="0"/>
              <a:t> Staff are supported with appropriate skills development and resources</a:t>
            </a:r>
          </a:p>
        </p:txBody>
      </p:sp>
    </p:spTree>
    <p:extLst>
      <p:ext uri="{BB962C8B-B14F-4D97-AF65-F5344CB8AC3E}">
        <p14:creationId xmlns:p14="http://schemas.microsoft.com/office/powerpoint/2010/main" val="12960679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0" name="Rectangle 9">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2" name="Rectangle 11">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 name="Title 1">
            <a:extLst>
              <a:ext uri="{FF2B5EF4-FFF2-40B4-BE49-F238E27FC236}">
                <a16:creationId xmlns:a16="http://schemas.microsoft.com/office/drawing/2014/main" id="{931305C1-C4F6-D7F6-F51E-4E974C0E9540}"/>
              </a:ext>
            </a:extLst>
          </p:cNvPr>
          <p:cNvSpPr>
            <a:spLocks noGrp="1"/>
          </p:cNvSpPr>
          <p:nvPr>
            <p:ph type="title"/>
          </p:nvPr>
        </p:nvSpPr>
        <p:spPr>
          <a:xfrm>
            <a:off x="952108" y="954756"/>
            <a:ext cx="2730414" cy="4946003"/>
          </a:xfrm>
        </p:spPr>
        <p:txBody>
          <a:bodyPr>
            <a:normAutofit/>
          </a:bodyPr>
          <a:lstStyle/>
          <a:p>
            <a:r>
              <a:rPr lang="en-GB" dirty="0">
                <a:solidFill>
                  <a:srgbClr val="FFFFFF"/>
                </a:solidFill>
              </a:rPr>
              <a:t>Goal 2</a:t>
            </a:r>
            <a:br>
              <a:rPr lang="en-GB" dirty="0">
                <a:solidFill>
                  <a:srgbClr val="FFFFFF"/>
                </a:solidFill>
              </a:rPr>
            </a:br>
            <a:r>
              <a:rPr lang="en-GB" dirty="0">
                <a:solidFill>
                  <a:srgbClr val="FF0000"/>
                </a:solidFill>
              </a:rPr>
              <a:t>Partnership</a:t>
            </a:r>
          </a:p>
        </p:txBody>
      </p:sp>
      <p:sp>
        <p:nvSpPr>
          <p:cNvPr id="14" name="Rectangle 13">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3" name="Content Placeholder 2">
            <a:extLst>
              <a:ext uri="{FF2B5EF4-FFF2-40B4-BE49-F238E27FC236}">
                <a16:creationId xmlns:a16="http://schemas.microsoft.com/office/drawing/2014/main" id="{8CC24802-CD61-12E4-A1CA-068D6C00EAB7}"/>
              </a:ext>
            </a:extLst>
          </p:cNvPr>
          <p:cNvSpPr>
            <a:spLocks noGrp="1"/>
          </p:cNvSpPr>
          <p:nvPr>
            <p:ph idx="1"/>
          </p:nvPr>
        </p:nvSpPr>
        <p:spPr>
          <a:xfrm>
            <a:off x="5140934" y="469900"/>
            <a:ext cx="5953630" cy="5405968"/>
          </a:xfrm>
        </p:spPr>
        <p:txBody>
          <a:bodyPr anchor="ctr">
            <a:normAutofit/>
          </a:bodyPr>
          <a:lstStyle/>
          <a:p>
            <a:pPr marL="0" indent="0">
              <a:lnSpc>
                <a:spcPct val="90000"/>
              </a:lnSpc>
              <a:buNone/>
            </a:pPr>
            <a:r>
              <a:rPr lang="en-GB" sz="2000" b="1" dirty="0">
                <a:solidFill>
                  <a:srgbClr val="FF0000"/>
                </a:solidFill>
              </a:rPr>
              <a:t>All music educators work in partnership, with children and young people’s needs and interests at their heart </a:t>
            </a:r>
          </a:p>
          <a:p>
            <a:pPr marL="0" indent="0">
              <a:lnSpc>
                <a:spcPct val="90000"/>
              </a:lnSpc>
              <a:buNone/>
            </a:pPr>
            <a:r>
              <a:rPr lang="en-GB" sz="2000" dirty="0"/>
              <a:t>• A refreshed Music Hub programme with ever stronger partnerships that build a vibrant and sustainable offer of music education in every part of the country. </a:t>
            </a:r>
          </a:p>
          <a:p>
            <a:pPr marL="0" indent="0">
              <a:lnSpc>
                <a:spcPct val="90000"/>
              </a:lnSpc>
              <a:buNone/>
            </a:pPr>
            <a:r>
              <a:rPr lang="en-GB" sz="2000" dirty="0"/>
              <a:t>• Schools, academy trusts and Hubs work together to improve the quality and breadth of music education for children and young people. </a:t>
            </a:r>
          </a:p>
          <a:p>
            <a:pPr marL="0" indent="0">
              <a:lnSpc>
                <a:spcPct val="90000"/>
              </a:lnSpc>
              <a:buNone/>
            </a:pPr>
            <a:r>
              <a:rPr lang="en-GB" sz="2000" dirty="0"/>
              <a:t>• Music and arts organisations, and the music industry, contribute to music education as partners in Hubs, and working with education settings at local, regional and national level. </a:t>
            </a:r>
          </a:p>
          <a:p>
            <a:pPr marL="0" indent="0">
              <a:lnSpc>
                <a:spcPct val="90000"/>
              </a:lnSpc>
              <a:buNone/>
            </a:pPr>
            <a:r>
              <a:rPr lang="en-GB" sz="2000" dirty="0"/>
              <a:t>• All music educators have a stronger understanding of the role of technology in teaching music, including as a creative tool, and in enhancing teaching and in making music more accessible and inclusive</a:t>
            </a:r>
          </a:p>
        </p:txBody>
      </p:sp>
    </p:spTree>
    <p:extLst>
      <p:ext uri="{BB962C8B-B14F-4D97-AF65-F5344CB8AC3E}">
        <p14:creationId xmlns:p14="http://schemas.microsoft.com/office/powerpoint/2010/main" val="31077654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0" name="Rectangle 9">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2" name="Rectangle 11">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 name="Title 1">
            <a:extLst>
              <a:ext uri="{FF2B5EF4-FFF2-40B4-BE49-F238E27FC236}">
                <a16:creationId xmlns:a16="http://schemas.microsoft.com/office/drawing/2014/main" id="{01AAA77B-6985-028E-30C7-4DE95CE47757}"/>
              </a:ext>
            </a:extLst>
          </p:cNvPr>
          <p:cNvSpPr>
            <a:spLocks noGrp="1"/>
          </p:cNvSpPr>
          <p:nvPr>
            <p:ph type="title"/>
          </p:nvPr>
        </p:nvSpPr>
        <p:spPr>
          <a:xfrm>
            <a:off x="952108" y="954756"/>
            <a:ext cx="2853410" cy="4946003"/>
          </a:xfrm>
        </p:spPr>
        <p:txBody>
          <a:bodyPr>
            <a:normAutofit/>
          </a:bodyPr>
          <a:lstStyle/>
          <a:p>
            <a:r>
              <a:rPr lang="en-GB" dirty="0">
                <a:solidFill>
                  <a:srgbClr val="FFFFFF"/>
                </a:solidFill>
              </a:rPr>
              <a:t>Goal 3</a:t>
            </a:r>
            <a:br>
              <a:rPr lang="en-GB" dirty="0">
                <a:solidFill>
                  <a:srgbClr val="FFFFFF"/>
                </a:solidFill>
              </a:rPr>
            </a:br>
            <a:r>
              <a:rPr lang="en-GB" dirty="0">
                <a:solidFill>
                  <a:srgbClr val="FF0000"/>
                </a:solidFill>
              </a:rPr>
              <a:t>Progression</a:t>
            </a:r>
            <a:r>
              <a:rPr lang="en-GB" dirty="0">
                <a:solidFill>
                  <a:srgbClr val="FFFFFF"/>
                </a:solidFill>
              </a:rPr>
              <a:t>. </a:t>
            </a:r>
          </a:p>
        </p:txBody>
      </p:sp>
      <p:sp>
        <p:nvSpPr>
          <p:cNvPr id="14" name="Rectangle 13">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3" name="Content Placeholder 2">
            <a:extLst>
              <a:ext uri="{FF2B5EF4-FFF2-40B4-BE49-F238E27FC236}">
                <a16:creationId xmlns:a16="http://schemas.microsoft.com/office/drawing/2014/main" id="{754DA94A-E0CB-6F66-4C6A-E17EAE9D4D29}"/>
              </a:ext>
            </a:extLst>
          </p:cNvPr>
          <p:cNvSpPr>
            <a:spLocks noGrp="1"/>
          </p:cNvSpPr>
          <p:nvPr>
            <p:ph idx="1"/>
          </p:nvPr>
        </p:nvSpPr>
        <p:spPr>
          <a:xfrm>
            <a:off x="5140934" y="469900"/>
            <a:ext cx="5953630" cy="5405968"/>
          </a:xfrm>
        </p:spPr>
        <p:txBody>
          <a:bodyPr anchor="ctr">
            <a:normAutofit/>
          </a:bodyPr>
          <a:lstStyle/>
          <a:p>
            <a:pPr marL="0" indent="0">
              <a:lnSpc>
                <a:spcPct val="90000"/>
              </a:lnSpc>
              <a:buNone/>
            </a:pPr>
            <a:r>
              <a:rPr lang="en-GB" sz="1700" b="1" dirty="0"/>
              <a:t>All children and young people with musical interests and talents have the opportunity to progress, including professionally:</a:t>
            </a:r>
          </a:p>
          <a:p>
            <a:pPr marL="0" indent="0">
              <a:lnSpc>
                <a:spcPct val="90000"/>
              </a:lnSpc>
              <a:buNone/>
            </a:pPr>
            <a:r>
              <a:rPr lang="en-GB" sz="1700" dirty="0"/>
              <a:t> • Schools and trusts have clear approaches to supporting their pupils to progress music through and beyond the curriculum, including opportunities to study for qualifications, such as graded exams, GCSEs and A level and vocational and technical qualifications. </a:t>
            </a:r>
          </a:p>
          <a:p>
            <a:pPr marL="0" indent="0">
              <a:lnSpc>
                <a:spcPct val="90000"/>
              </a:lnSpc>
              <a:buNone/>
            </a:pPr>
            <a:r>
              <a:rPr lang="en-GB" sz="1700" dirty="0"/>
              <a:t>• Music Hubs proactively work with schools and, where relevant, trusts, to support children’s progress, including specifically through group instrumental and/or whole-class ensemble tuition, with opportunities suited to their needs, ambitions and interests. </a:t>
            </a:r>
          </a:p>
          <a:p>
            <a:pPr marL="0" indent="0">
              <a:lnSpc>
                <a:spcPct val="90000"/>
              </a:lnSpc>
              <a:buNone/>
            </a:pPr>
            <a:r>
              <a:rPr lang="en-GB" sz="1700" dirty="0"/>
              <a:t>• Hubs, schools and trusts develop an understanding of opportunities for specialist and advanced musical tuition individually and in groups, and support children and young people to access local, regional and national youth music opportunities.</a:t>
            </a:r>
          </a:p>
          <a:p>
            <a:pPr marL="0" indent="0">
              <a:lnSpc>
                <a:spcPct val="90000"/>
              </a:lnSpc>
              <a:buNone/>
            </a:pPr>
            <a:r>
              <a:rPr lang="en-GB" sz="1700" dirty="0"/>
              <a:t> • All music educators, including in further and higher education, help young people to understand routes into careers in the music and wider creative industries</a:t>
            </a:r>
          </a:p>
        </p:txBody>
      </p:sp>
    </p:spTree>
    <p:extLst>
      <p:ext uri="{BB962C8B-B14F-4D97-AF65-F5344CB8AC3E}">
        <p14:creationId xmlns:p14="http://schemas.microsoft.com/office/powerpoint/2010/main" val="4561434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F6D81C7-B083-478E-82FE-089A8CB72E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0" name="Picture 9">
              <a:extLst>
                <a:ext uri="{FF2B5EF4-FFF2-40B4-BE49-F238E27FC236}">
                  <a16:creationId xmlns:a16="http://schemas.microsoft.com/office/drawing/2014/main" id="{8398EDA2-4889-433D-AC01-5214D79764E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id="{0099D46A-AF52-46FD-938B-D31189460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2" name="Picture 11">
              <a:extLst>
                <a:ext uri="{FF2B5EF4-FFF2-40B4-BE49-F238E27FC236}">
                  <a16:creationId xmlns:a16="http://schemas.microsoft.com/office/drawing/2014/main" id="{C933E919-C473-4F0E-9DBC-CC65FC9E926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3" name="Picture 12">
              <a:extLst>
                <a:ext uri="{FF2B5EF4-FFF2-40B4-BE49-F238E27FC236}">
                  <a16:creationId xmlns:a16="http://schemas.microsoft.com/office/drawing/2014/main" id="{FBBF3BDD-5C99-4FDC-BBCB-E711359D93F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5" name="Straight Connector 14">
            <a:extLst>
              <a:ext uri="{FF2B5EF4-FFF2-40B4-BE49-F238E27FC236}">
                <a16:creationId xmlns:a16="http://schemas.microsoft.com/office/drawing/2014/main" id="{F06B54F2-CD11-4359-A7D6-DA7C76C091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333F0879-3DA0-4CB8-B35E-A0AD4255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9" name="Rectangle 18">
            <a:extLst>
              <a:ext uri="{FF2B5EF4-FFF2-40B4-BE49-F238E27FC236}">
                <a16:creationId xmlns:a16="http://schemas.microsoft.com/office/drawing/2014/main" id="{324D2183-F388-476E-92A9-D6639D69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4"/>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1" name="Rectangle 20">
            <a:extLst>
              <a:ext uri="{FF2B5EF4-FFF2-40B4-BE49-F238E27FC236}">
                <a16:creationId xmlns:a16="http://schemas.microsoft.com/office/drawing/2014/main" id="{243462E7-1698-4B21-BE89-AEFAC7C2F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 name="TextBox 3">
            <a:extLst>
              <a:ext uri="{FF2B5EF4-FFF2-40B4-BE49-F238E27FC236}">
                <a16:creationId xmlns:a16="http://schemas.microsoft.com/office/drawing/2014/main" id="{1E2E5151-D01C-3F63-649F-ED47923D330C}"/>
              </a:ext>
            </a:extLst>
          </p:cNvPr>
          <p:cNvSpPr txBox="1"/>
          <p:nvPr/>
        </p:nvSpPr>
        <p:spPr>
          <a:xfrm>
            <a:off x="929141" y="1037493"/>
            <a:ext cx="2835464" cy="4945018"/>
          </a:xfrm>
          <a:prstGeom prst="rect">
            <a:avLst/>
          </a:prstGeom>
        </p:spPr>
        <p:txBody>
          <a:bodyPr vert="horz" lIns="91440" tIns="45720" rIns="91440" bIns="45720" rtlCol="0" anchor="t">
            <a:normAutofit fontScale="92500" lnSpcReduction="20000"/>
          </a:bodyPr>
          <a:lstStyle/>
          <a:p>
            <a:pPr marL="0" marR="0" lvl="0" indent="0" algn="l" defTabSz="457200" rtl="0" eaLnBrk="1" fontAlgn="auto" latinLnBrk="0" hangingPunct="1">
              <a:lnSpc>
                <a:spcPct val="100000"/>
              </a:lnSpc>
              <a:spcBef>
                <a:spcPct val="20000"/>
              </a:spcBef>
              <a:spcAft>
                <a:spcPts val="600"/>
              </a:spcAft>
              <a:buClr>
                <a:srgbClr val="83992A"/>
              </a:buClr>
              <a:buSzPct val="115000"/>
              <a:buFontTx/>
              <a:buNone/>
              <a:tabLst/>
              <a:defRPr/>
            </a:pPr>
            <a:r>
              <a:rPr kumimoji="0" lang="en-US" sz="3200" b="0" i="0" u="none" strike="noStrike" kern="1200" cap="none" spc="0" normalizeH="0" baseline="0" noProof="0" dirty="0">
                <a:ln>
                  <a:noFill/>
                </a:ln>
                <a:solidFill>
                  <a:srgbClr val="262626"/>
                </a:solidFill>
                <a:effectLst/>
                <a:uLnTx/>
                <a:uFillTx/>
                <a:latin typeface="Garamond" panose="02020404030301010803"/>
                <a:ea typeface="+mn-ea"/>
                <a:cs typeface="+mn-cs"/>
              </a:rPr>
              <a:t>Creating a coherent musical experience and education for children and young people. </a:t>
            </a:r>
          </a:p>
          <a:p>
            <a:pPr marL="0" marR="0" lvl="0" indent="0" algn="l" defTabSz="457200" rtl="0" eaLnBrk="1" fontAlgn="auto" latinLnBrk="0" hangingPunct="1">
              <a:lnSpc>
                <a:spcPct val="100000"/>
              </a:lnSpc>
              <a:spcBef>
                <a:spcPct val="20000"/>
              </a:spcBef>
              <a:spcAft>
                <a:spcPts val="600"/>
              </a:spcAft>
              <a:buClr>
                <a:srgbClr val="83992A"/>
              </a:buClr>
              <a:buSzPct val="115000"/>
              <a:buFontTx/>
              <a:buNone/>
              <a:tabLst/>
              <a:defRPr/>
            </a:pPr>
            <a:endParaRPr kumimoji="0" lang="en-US" sz="3200" b="0" i="0" u="none" strike="noStrike" kern="1200" cap="none" spc="0" normalizeH="0" baseline="0" noProof="0" dirty="0">
              <a:ln>
                <a:noFill/>
              </a:ln>
              <a:solidFill>
                <a:srgbClr val="262626"/>
              </a:solidFill>
              <a:effectLst/>
              <a:uLnTx/>
              <a:uFillTx/>
              <a:latin typeface="Garamond" panose="02020404030301010803"/>
              <a:ea typeface="+mn-ea"/>
              <a:cs typeface="+mn-cs"/>
            </a:endParaRPr>
          </a:p>
          <a:p>
            <a:pPr marL="0" marR="0" lvl="0" indent="0" algn="l" defTabSz="457200" rtl="0" eaLnBrk="1" fontAlgn="auto" latinLnBrk="0" hangingPunct="1">
              <a:lnSpc>
                <a:spcPct val="100000"/>
              </a:lnSpc>
              <a:spcBef>
                <a:spcPct val="20000"/>
              </a:spcBef>
              <a:spcAft>
                <a:spcPts val="600"/>
              </a:spcAft>
              <a:buClr>
                <a:srgbClr val="83992A"/>
              </a:buClr>
              <a:buSzPct val="115000"/>
              <a:buFontTx/>
              <a:buNone/>
              <a:tabLst/>
              <a:defRPr/>
            </a:pPr>
            <a:r>
              <a:rPr kumimoji="0" lang="en-US" sz="3200" b="0" i="0" u="none" strike="noStrike" kern="1200" cap="none" spc="0" normalizeH="0" baseline="0" noProof="0" dirty="0">
                <a:ln>
                  <a:noFill/>
                </a:ln>
                <a:solidFill>
                  <a:srgbClr val="00B0F0"/>
                </a:solidFill>
                <a:effectLst/>
                <a:uLnTx/>
                <a:uFillTx/>
                <a:latin typeface="Garamond" panose="02020404030301010803"/>
                <a:ea typeface="+mn-ea"/>
                <a:cs typeface="+mn-cs"/>
              </a:rPr>
              <a:t>All Schools to have a music development plan by September 2023. </a:t>
            </a:r>
          </a:p>
          <a:p>
            <a:pPr marL="0" marR="0" lvl="0" indent="0" algn="l" defTabSz="457200" rtl="0" eaLnBrk="1" fontAlgn="auto" latinLnBrk="0" hangingPunct="1">
              <a:lnSpc>
                <a:spcPct val="100000"/>
              </a:lnSpc>
              <a:spcBef>
                <a:spcPct val="20000"/>
              </a:spcBef>
              <a:spcAft>
                <a:spcPts val="600"/>
              </a:spcAft>
              <a:buClr>
                <a:srgbClr val="83992A"/>
              </a:buClr>
              <a:buSzPct val="115000"/>
              <a:buFontTx/>
              <a:buNone/>
              <a:tabLst/>
              <a:defRPr/>
            </a:pPr>
            <a:endParaRPr kumimoji="0" lang="en-US" sz="1800" b="0" i="0" u="none" strike="noStrike" kern="1200" cap="none" spc="0" normalizeH="0" baseline="0" noProof="0" dirty="0">
              <a:ln>
                <a:noFill/>
              </a:ln>
              <a:solidFill>
                <a:srgbClr val="00B0F0"/>
              </a:solidFill>
              <a:effectLst/>
              <a:uLnTx/>
              <a:uFillTx/>
              <a:latin typeface="Garamond" panose="02020404030301010803"/>
              <a:ea typeface="+mn-ea"/>
              <a:cs typeface="+mn-cs"/>
            </a:endParaRPr>
          </a:p>
        </p:txBody>
      </p:sp>
      <p:sp useBgFill="1">
        <p:nvSpPr>
          <p:cNvPr id="23" name="Rectangle 22">
            <a:extLst>
              <a:ext uri="{FF2B5EF4-FFF2-40B4-BE49-F238E27FC236}">
                <a16:creationId xmlns:a16="http://schemas.microsoft.com/office/drawing/2014/main" id="{6C22FCAC-D7EC-4A52-B153-FF761E223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3" name="Picture 2" descr="Diagram">
            <a:extLst>
              <a:ext uri="{FF2B5EF4-FFF2-40B4-BE49-F238E27FC236}">
                <a16:creationId xmlns:a16="http://schemas.microsoft.com/office/drawing/2014/main" id="{5DDDB368-0AC9-BBA4-FDC7-90935450EC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3900" y="607812"/>
            <a:ext cx="6098041" cy="5229069"/>
          </a:xfrm>
          <a:prstGeom prst="rect">
            <a:avLst/>
          </a:prstGeom>
        </p:spPr>
      </p:pic>
    </p:spTree>
    <p:extLst>
      <p:ext uri="{BB962C8B-B14F-4D97-AF65-F5344CB8AC3E}">
        <p14:creationId xmlns:p14="http://schemas.microsoft.com/office/powerpoint/2010/main" val="2529956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22" name="Rectangle 8">
            <a:extLst>
              <a:ext uri="{FF2B5EF4-FFF2-40B4-BE49-F238E27FC236}">
                <a16:creationId xmlns:a16="http://schemas.microsoft.com/office/drawing/2014/main" id="{0B78BE18-6882-4FAA-BC8C-CA216E963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3" name="Rectangle 10">
            <a:extLst>
              <a:ext uri="{FF2B5EF4-FFF2-40B4-BE49-F238E27FC236}">
                <a16:creationId xmlns:a16="http://schemas.microsoft.com/office/drawing/2014/main" id="{1A34F12D-8C0F-46CA-9F4A-D56193C37E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88137"/>
            <a:ext cx="11227442" cy="5883295"/>
          </a:xfrm>
          <a:prstGeom prst="rect">
            <a:avLst/>
          </a:prstGeom>
          <a:solidFill>
            <a:schemeClr val="bg2"/>
          </a:solidFill>
          <a:ln>
            <a:noFill/>
          </a:ln>
          <a:effectLst>
            <a:outerShdw blurRad="114300" dist="127000" dir="4800000" sx="99000" sy="99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4" name="Rectangle 12">
            <a:extLst>
              <a:ext uri="{FF2B5EF4-FFF2-40B4-BE49-F238E27FC236}">
                <a16:creationId xmlns:a16="http://schemas.microsoft.com/office/drawing/2014/main" id="{F3838012-22B6-4303-8F29-04E1419B3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tx1"/>
            </a:solidFill>
            <a:miter lim="800000"/>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 name="Title 1">
            <a:extLst>
              <a:ext uri="{FF2B5EF4-FFF2-40B4-BE49-F238E27FC236}">
                <a16:creationId xmlns:a16="http://schemas.microsoft.com/office/drawing/2014/main" id="{ABCFE43B-7CBC-479F-9472-038BC974867C}"/>
              </a:ext>
            </a:extLst>
          </p:cNvPr>
          <p:cNvSpPr>
            <a:spLocks noGrp="1"/>
          </p:cNvSpPr>
          <p:nvPr>
            <p:ph type="title"/>
          </p:nvPr>
        </p:nvSpPr>
        <p:spPr>
          <a:xfrm>
            <a:off x="1295402" y="982132"/>
            <a:ext cx="9601196" cy="1303867"/>
          </a:xfrm>
        </p:spPr>
        <p:txBody>
          <a:bodyPr>
            <a:normAutofit/>
          </a:bodyPr>
          <a:lstStyle/>
          <a:p>
            <a:r>
              <a:rPr lang="en-GB">
                <a:solidFill>
                  <a:schemeClr val="tx1"/>
                </a:solidFill>
              </a:rPr>
              <a:t>The Wider Context of Music in School.</a:t>
            </a:r>
          </a:p>
        </p:txBody>
      </p:sp>
      <p:cxnSp>
        <p:nvCxnSpPr>
          <p:cNvPr id="25" name="Straight Connector 14">
            <a:extLst>
              <a:ext uri="{FF2B5EF4-FFF2-40B4-BE49-F238E27FC236}">
                <a16:creationId xmlns:a16="http://schemas.microsoft.com/office/drawing/2014/main" id="{AB061FF5-9F81-427C-8DA5-3989395517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2351" y="2421466"/>
            <a:ext cx="9407298"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7" name="Group 16">
            <a:extLst>
              <a:ext uri="{FF2B5EF4-FFF2-40B4-BE49-F238E27FC236}">
                <a16:creationId xmlns:a16="http://schemas.microsoft.com/office/drawing/2014/main" id="{F03F5A17-2CE9-4ADD-9FAF-C1A0BB39CD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8288" y="3128956"/>
            <a:ext cx="12234672" cy="658368"/>
            <a:chOff x="-18288" y="3128956"/>
            <a:chExt cx="12234672" cy="658368"/>
          </a:xfrm>
        </p:grpSpPr>
        <p:sp useBgFill="1">
          <p:nvSpPr>
            <p:cNvPr id="26" name="Rounded Rectangle 20">
              <a:extLst>
                <a:ext uri="{FF2B5EF4-FFF2-40B4-BE49-F238E27FC236}">
                  <a16:creationId xmlns:a16="http://schemas.microsoft.com/office/drawing/2014/main" id="{4A88F887-B43E-4CD1-BCE2-739013C68D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9" name="Picture 18">
              <a:extLst>
                <a:ext uri="{FF2B5EF4-FFF2-40B4-BE49-F238E27FC236}">
                  <a16:creationId xmlns:a16="http://schemas.microsoft.com/office/drawing/2014/main" id="{2C9D3412-AB4A-4E20-9A79-B2C80D198BC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20" name="Rounded Rectangle 22">
              <a:extLst>
                <a:ext uri="{FF2B5EF4-FFF2-40B4-BE49-F238E27FC236}">
                  <a16:creationId xmlns:a16="http://schemas.microsoft.com/office/drawing/2014/main" id="{A1D7D010-E182-46E6-9264-B39552853F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1" name="Picture 20">
              <a:extLst>
                <a:ext uri="{FF2B5EF4-FFF2-40B4-BE49-F238E27FC236}">
                  <a16:creationId xmlns:a16="http://schemas.microsoft.com/office/drawing/2014/main" id="{F4783A7B-2E08-42E4-87EC-EE59B873DFB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graphicFrame>
        <p:nvGraphicFramePr>
          <p:cNvPr id="4" name="Content Placeholder 3">
            <a:extLst>
              <a:ext uri="{FF2B5EF4-FFF2-40B4-BE49-F238E27FC236}">
                <a16:creationId xmlns:a16="http://schemas.microsoft.com/office/drawing/2014/main" id="{7B7E9050-EC14-46BE-B985-695EBDE8C582}"/>
              </a:ext>
            </a:extLst>
          </p:cNvPr>
          <p:cNvGraphicFramePr>
            <a:graphicFrameLocks noGrp="1"/>
          </p:cNvGraphicFramePr>
          <p:nvPr>
            <p:ph idx="1"/>
            <p:extLst>
              <p:ext uri="{D42A27DB-BD31-4B8C-83A1-F6EECF244321}">
                <p14:modId xmlns:p14="http://schemas.microsoft.com/office/powerpoint/2010/main" val="217470319"/>
              </p:ext>
            </p:extLst>
          </p:nvPr>
        </p:nvGraphicFramePr>
        <p:xfrm>
          <a:off x="1295401" y="2556932"/>
          <a:ext cx="9601196" cy="33189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85870243"/>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E9776-1333-4E5B-AB41-1D65B2703CC4}"/>
              </a:ext>
            </a:extLst>
          </p:cNvPr>
          <p:cNvSpPr>
            <a:spLocks noGrp="1"/>
          </p:cNvSpPr>
          <p:nvPr>
            <p:ph type="title"/>
          </p:nvPr>
        </p:nvSpPr>
        <p:spPr>
          <a:xfrm>
            <a:off x="1055599" y="1055077"/>
            <a:ext cx="2532909" cy="4794578"/>
          </a:xfrm>
        </p:spPr>
        <p:txBody>
          <a:bodyPr>
            <a:normAutofit/>
          </a:bodyPr>
          <a:lstStyle/>
          <a:p>
            <a:r>
              <a:rPr lang="en-GB" sz="4100" dirty="0">
                <a:solidFill>
                  <a:srgbClr val="262626"/>
                </a:solidFill>
              </a:rPr>
              <a:t>Discussion Point.</a:t>
            </a:r>
          </a:p>
        </p:txBody>
      </p:sp>
      <p:graphicFrame>
        <p:nvGraphicFramePr>
          <p:cNvPr id="16" name="Content Placeholder 2">
            <a:extLst>
              <a:ext uri="{FF2B5EF4-FFF2-40B4-BE49-F238E27FC236}">
                <a16:creationId xmlns:a16="http://schemas.microsoft.com/office/drawing/2014/main" id="{903F7C45-C92A-15C9-5A1B-194FF289B126}"/>
              </a:ext>
            </a:extLst>
          </p:cNvPr>
          <p:cNvGraphicFramePr>
            <a:graphicFrameLocks noGrp="1"/>
          </p:cNvGraphicFramePr>
          <p:nvPr>
            <p:ph idx="1"/>
            <p:extLst>
              <p:ext uri="{D42A27DB-BD31-4B8C-83A1-F6EECF244321}">
                <p14:modId xmlns:p14="http://schemas.microsoft.com/office/powerpoint/2010/main" val="2067922914"/>
              </p:ext>
            </p:extLst>
          </p:nvPr>
        </p:nvGraphicFramePr>
        <p:xfrm>
          <a:off x="5470072" y="804670"/>
          <a:ext cx="5914209" cy="5248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442187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575D7A7-3C36-4508-9BC6-70A93BD3C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9" name="Picture 8">
              <a:extLst>
                <a:ext uri="{FF2B5EF4-FFF2-40B4-BE49-F238E27FC236}">
                  <a16:creationId xmlns:a16="http://schemas.microsoft.com/office/drawing/2014/main" id="{BC964A0D-06B7-4C16-AC9F-20ADDA8059E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Rectangle 9">
              <a:extLst>
                <a:ext uri="{FF2B5EF4-FFF2-40B4-BE49-F238E27FC236}">
                  <a16:creationId xmlns:a16="http://schemas.microsoft.com/office/drawing/2014/main" id="{F5703F5C-55DF-45CD-BC3F-3BE8F1033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1" name="Picture 10">
              <a:extLst>
                <a:ext uri="{FF2B5EF4-FFF2-40B4-BE49-F238E27FC236}">
                  <a16:creationId xmlns:a16="http://schemas.microsoft.com/office/drawing/2014/main" id="{A8C7134F-70F9-4826-A97E-9B39AEA08F5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2" name="Picture 11">
              <a:extLst>
                <a:ext uri="{FF2B5EF4-FFF2-40B4-BE49-F238E27FC236}">
                  <a16:creationId xmlns:a16="http://schemas.microsoft.com/office/drawing/2014/main" id="{39351E73-B6DD-4B56-8EE9-C16B5711C46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4" name="Straight Connector 13">
            <a:extLst>
              <a:ext uri="{FF2B5EF4-FFF2-40B4-BE49-F238E27FC236}">
                <a16:creationId xmlns:a16="http://schemas.microsoft.com/office/drawing/2014/main" id="{AE446D0E-6531-40B7-A182-FB86024397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6" name="Rectangle 15">
            <a:extLst>
              <a:ext uri="{FF2B5EF4-FFF2-40B4-BE49-F238E27FC236}">
                <a16:creationId xmlns:a16="http://schemas.microsoft.com/office/drawing/2014/main" id="{D59C2C63-D709-4949-9465-29A52CBED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8" name="Rectangle 17">
            <a:extLst>
              <a:ext uri="{FF2B5EF4-FFF2-40B4-BE49-F238E27FC236}">
                <a16:creationId xmlns:a16="http://schemas.microsoft.com/office/drawing/2014/main" id="{0EFD2038-15D6-4003-8350-AFEC394EE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920" y="1399880"/>
            <a:ext cx="7808159" cy="4103960"/>
          </a:xfrm>
          <a:prstGeom prst="rect">
            <a:avLst/>
          </a:prstGeom>
          <a:solidFill>
            <a:schemeClr val="tx2">
              <a:lumMod val="90000"/>
              <a:lumOff val="10000"/>
            </a:schemeClr>
          </a:solid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0" name="Rectangle 19">
            <a:extLst>
              <a:ext uri="{FF2B5EF4-FFF2-40B4-BE49-F238E27FC236}">
                <a16:creationId xmlns:a16="http://schemas.microsoft.com/office/drawing/2014/main" id="{8CF519C2-F6BE-41BE-A50E-54B98359C9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solidFill>
              <a:schemeClr val="accent1"/>
            </a:solidFill>
            <a:miter lim="800000"/>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grpSp>
        <p:nvGrpSpPr>
          <p:cNvPr id="22" name="Group 21">
            <a:extLst>
              <a:ext uri="{FF2B5EF4-FFF2-40B4-BE49-F238E27FC236}">
                <a16:creationId xmlns:a16="http://schemas.microsoft.com/office/drawing/2014/main" id="{7767AD93-AD3E-4C62-97D5-E54E14B2EAD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3631"/>
            <a:ext cx="12231160" cy="659658"/>
            <a:chOff x="-16934" y="3123631"/>
            <a:chExt cx="12231160" cy="659658"/>
          </a:xfrm>
        </p:grpSpPr>
        <p:sp>
          <p:nvSpPr>
            <p:cNvPr id="23" name="Rounded Rectangle 17">
              <a:extLst>
                <a:ext uri="{FF2B5EF4-FFF2-40B4-BE49-F238E27FC236}">
                  <a16:creationId xmlns:a16="http://schemas.microsoft.com/office/drawing/2014/main" id="{AA443E8D-EC07-4B8F-B370-2A1153F350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30976" y="312363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4" name="Picture 23">
              <a:extLst>
                <a:ext uri="{FF2B5EF4-FFF2-40B4-BE49-F238E27FC236}">
                  <a16:creationId xmlns:a16="http://schemas.microsoft.com/office/drawing/2014/main" id="{841F0AA1-D12D-4FDB-BF66-D9398ED9303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5536"/>
              <a:ext cx="2478024" cy="612648"/>
            </a:xfrm>
            <a:prstGeom prst="rect">
              <a:avLst/>
            </a:prstGeom>
          </p:spPr>
        </p:pic>
        <p:sp>
          <p:nvSpPr>
            <p:cNvPr id="25" name="Rounded Rectangle 20">
              <a:extLst>
                <a:ext uri="{FF2B5EF4-FFF2-40B4-BE49-F238E27FC236}">
                  <a16:creationId xmlns:a16="http://schemas.microsoft.com/office/drawing/2014/main" id="{E2B949DE-0178-4942-80DE-811C1AA4F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17803" y="312492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6" name="Picture 25">
              <a:extLst>
                <a:ext uri="{FF2B5EF4-FFF2-40B4-BE49-F238E27FC236}">
                  <a16:creationId xmlns:a16="http://schemas.microsoft.com/office/drawing/2014/main" id="{284AA86D-EAE1-4E3F-A54C-7F1E390B6D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5536"/>
              <a:ext cx="2478024" cy="612648"/>
            </a:xfrm>
            <a:prstGeom prst="rect">
              <a:avLst/>
            </a:prstGeom>
          </p:spPr>
        </p:pic>
      </p:grpSp>
      <p:sp>
        <p:nvSpPr>
          <p:cNvPr id="2" name="Title 1">
            <a:extLst>
              <a:ext uri="{FF2B5EF4-FFF2-40B4-BE49-F238E27FC236}">
                <a16:creationId xmlns:a16="http://schemas.microsoft.com/office/drawing/2014/main" id="{09AC1FAD-0E84-4CBB-A75F-009C855F07BC}"/>
              </a:ext>
            </a:extLst>
          </p:cNvPr>
          <p:cNvSpPr>
            <a:spLocks noGrp="1"/>
          </p:cNvSpPr>
          <p:nvPr>
            <p:ph type="title"/>
          </p:nvPr>
        </p:nvSpPr>
        <p:spPr>
          <a:xfrm>
            <a:off x="2692398" y="1871131"/>
            <a:ext cx="6815669" cy="1515533"/>
          </a:xfrm>
        </p:spPr>
        <p:txBody>
          <a:bodyPr vert="horz" lIns="91440" tIns="45720" rIns="91440" bIns="45720" rtlCol="0" anchor="b">
            <a:normAutofit/>
          </a:bodyPr>
          <a:lstStyle/>
          <a:p>
            <a:r>
              <a:rPr lang="en-US" sz="5400">
                <a:solidFill>
                  <a:schemeClr val="bg1"/>
                </a:solidFill>
              </a:rPr>
              <a:t>Part 2</a:t>
            </a:r>
          </a:p>
        </p:txBody>
      </p:sp>
      <p:sp>
        <p:nvSpPr>
          <p:cNvPr id="3" name="Text Placeholder 2">
            <a:extLst>
              <a:ext uri="{FF2B5EF4-FFF2-40B4-BE49-F238E27FC236}">
                <a16:creationId xmlns:a16="http://schemas.microsoft.com/office/drawing/2014/main" id="{ED6F7909-1D7A-4341-B04E-FBE12102CB35}"/>
              </a:ext>
            </a:extLst>
          </p:cNvPr>
          <p:cNvSpPr>
            <a:spLocks noGrp="1"/>
          </p:cNvSpPr>
          <p:nvPr>
            <p:ph type="body" idx="1"/>
          </p:nvPr>
        </p:nvSpPr>
        <p:spPr>
          <a:xfrm>
            <a:off x="2692398" y="3657597"/>
            <a:ext cx="6815669" cy="1320802"/>
          </a:xfrm>
        </p:spPr>
        <p:txBody>
          <a:bodyPr vert="horz" lIns="91440" tIns="45720" rIns="91440" bIns="45720" rtlCol="0" anchor="t">
            <a:normAutofit/>
          </a:bodyPr>
          <a:lstStyle/>
          <a:p>
            <a:r>
              <a:rPr lang="en-US" sz="2100" dirty="0">
                <a:solidFill>
                  <a:schemeClr val="bg1"/>
                </a:solidFill>
              </a:rPr>
              <a:t>The policy landscape of music education.</a:t>
            </a:r>
          </a:p>
        </p:txBody>
      </p:sp>
      <p:cxnSp>
        <p:nvCxnSpPr>
          <p:cNvPr id="28" name="Straight Connector 27">
            <a:extLst>
              <a:ext uri="{FF2B5EF4-FFF2-40B4-BE49-F238E27FC236}">
                <a16:creationId xmlns:a16="http://schemas.microsoft.com/office/drawing/2014/main" id="{0772CE55-4C36-44F1-A9BD-379BEB8431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59679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9" name="Picture 8">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Rectangle 9">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1" name="Picture 10">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2" name="Picture 11">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4" name="Straight Connector 13">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FDF8837B-BAE2-489A-8F93-69216307D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 name="Picture 3" descr="A harmonica on a music sheet">
            <a:extLst>
              <a:ext uri="{FF2B5EF4-FFF2-40B4-BE49-F238E27FC236}">
                <a16:creationId xmlns:a16="http://schemas.microsoft.com/office/drawing/2014/main" id="{05365A44-FB14-BA47-C976-3087DFDD6A5F}"/>
              </a:ext>
            </a:extLst>
          </p:cNvPr>
          <p:cNvPicPr>
            <a:picLocks noChangeAspect="1"/>
          </p:cNvPicPr>
          <p:nvPr/>
        </p:nvPicPr>
        <p:blipFill rotWithShape="1">
          <a:blip r:embed="rId4">
            <a:alphaModFix amt="50000"/>
          </a:blip>
          <a:srcRect b="15730"/>
          <a:stretch/>
        </p:blipFill>
        <p:spPr>
          <a:xfrm>
            <a:off x="20" y="10"/>
            <a:ext cx="12191980" cy="6857990"/>
          </a:xfrm>
          <a:prstGeom prst="rect">
            <a:avLst/>
          </a:prstGeom>
        </p:spPr>
      </p:pic>
      <p:sp>
        <p:nvSpPr>
          <p:cNvPr id="2" name="TextBox 1">
            <a:extLst>
              <a:ext uri="{FF2B5EF4-FFF2-40B4-BE49-F238E27FC236}">
                <a16:creationId xmlns:a16="http://schemas.microsoft.com/office/drawing/2014/main" id="{230F30B1-81DA-1FC2-E519-82C5C4E37731}"/>
              </a:ext>
            </a:extLst>
          </p:cNvPr>
          <p:cNvSpPr txBox="1"/>
          <p:nvPr/>
        </p:nvSpPr>
        <p:spPr>
          <a:xfrm>
            <a:off x="2692398" y="1871131"/>
            <a:ext cx="6815669" cy="1515533"/>
          </a:xfrm>
          <a:prstGeom prst="rect">
            <a:avLst/>
          </a:prstGeom>
        </p:spPr>
        <p:txBody>
          <a:bodyPr vert="horz" lIns="91440" tIns="45720" rIns="91440" bIns="45720" rtlCol="0" anchor="b">
            <a:normAutofit/>
          </a:bodyPr>
          <a:lstStyle/>
          <a:p>
            <a:pPr marL="0" marR="0" lvl="0" indent="0" algn="ctr" defTabSz="457200" rtl="0" eaLnBrk="1" fontAlgn="auto" latinLnBrk="0" hangingPunct="1">
              <a:lnSpc>
                <a:spcPct val="90000"/>
              </a:lnSpc>
              <a:spcBef>
                <a:spcPct val="0"/>
              </a:spcBef>
              <a:spcAft>
                <a:spcPts val="600"/>
              </a:spcAft>
              <a:buClrTx/>
              <a:buSzTx/>
              <a:buFontTx/>
              <a:buNone/>
              <a:tabLst/>
              <a:defRPr/>
            </a:pPr>
            <a:r>
              <a:rPr kumimoji="0" lang="en-US" sz="3400" b="0" i="0" u="none" strike="noStrike" kern="1200" cap="none" spc="0" normalizeH="0" baseline="0" noProof="0" dirty="0">
                <a:ln w="3175" cmpd="sng">
                  <a:noFill/>
                </a:ln>
                <a:solidFill>
                  <a:srgbClr val="FFFFFF"/>
                </a:solidFill>
                <a:effectLst/>
                <a:uLnTx/>
                <a:uFillTx/>
                <a:latin typeface="Garamond" panose="02020404030301010803"/>
                <a:ea typeface="+mn-ea"/>
                <a:cs typeface="+mn-cs"/>
              </a:rPr>
              <a:t>A BRIEF HISTORY OF POLICY DEVELOPMENTS IN MUSIC 2010-2024</a:t>
            </a:r>
          </a:p>
        </p:txBody>
      </p:sp>
      <p:cxnSp>
        <p:nvCxnSpPr>
          <p:cNvPr id="18" name="Straight Connector 17">
            <a:extLst>
              <a:ext uri="{FF2B5EF4-FFF2-40B4-BE49-F238E27FC236}">
                <a16:creationId xmlns:a16="http://schemas.microsoft.com/office/drawing/2014/main" id="{B48BEE9B-A2F4-4BF3-9EAD-16E1A7FC2D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99932" y="3510608"/>
            <a:ext cx="512064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0671711"/>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7643B-F476-4207-8AD7-002FF8CFEDAE}"/>
              </a:ext>
            </a:extLst>
          </p:cNvPr>
          <p:cNvSpPr>
            <a:spLocks noGrp="1"/>
          </p:cNvSpPr>
          <p:nvPr>
            <p:ph type="title"/>
          </p:nvPr>
        </p:nvSpPr>
        <p:spPr/>
        <p:txBody>
          <a:bodyPr>
            <a:normAutofit fontScale="90000"/>
          </a:bodyPr>
          <a:lstStyle/>
          <a:p>
            <a:r>
              <a:rPr lang="en-GB" dirty="0"/>
              <a:t>The Policy of Music Education in England: A Brief History 2010-19</a:t>
            </a:r>
          </a:p>
        </p:txBody>
      </p:sp>
      <p:graphicFrame>
        <p:nvGraphicFramePr>
          <p:cNvPr id="4" name="Table 4">
            <a:extLst>
              <a:ext uri="{FF2B5EF4-FFF2-40B4-BE49-F238E27FC236}">
                <a16:creationId xmlns:a16="http://schemas.microsoft.com/office/drawing/2014/main" id="{4A82A866-A895-4378-AAA8-133D7A7A7A2F}"/>
              </a:ext>
            </a:extLst>
          </p:cNvPr>
          <p:cNvGraphicFramePr>
            <a:graphicFrameLocks noGrp="1"/>
          </p:cNvGraphicFramePr>
          <p:nvPr>
            <p:ph idx="1"/>
            <p:extLst>
              <p:ext uri="{D42A27DB-BD31-4B8C-83A1-F6EECF244321}">
                <p14:modId xmlns:p14="http://schemas.microsoft.com/office/powerpoint/2010/main" val="3417551214"/>
              </p:ext>
            </p:extLst>
          </p:nvPr>
        </p:nvGraphicFramePr>
        <p:xfrm>
          <a:off x="1295400" y="2557463"/>
          <a:ext cx="9601200" cy="2966720"/>
        </p:xfrm>
        <a:graphic>
          <a:graphicData uri="http://schemas.openxmlformats.org/drawingml/2006/table">
            <a:tbl>
              <a:tblPr firstRow="1" bandRow="1">
                <a:tableStyleId>{5C22544A-7EE6-4342-B048-85BDC9FD1C3A}</a:tableStyleId>
              </a:tblPr>
              <a:tblGrid>
                <a:gridCol w="9601200">
                  <a:extLst>
                    <a:ext uri="{9D8B030D-6E8A-4147-A177-3AD203B41FA5}">
                      <a16:colId xmlns:a16="http://schemas.microsoft.com/office/drawing/2014/main" val="1651811119"/>
                    </a:ext>
                  </a:extLst>
                </a:gridCol>
              </a:tblGrid>
              <a:tr h="370840">
                <a:tc>
                  <a:txBody>
                    <a:bodyPr/>
                    <a:lstStyle/>
                    <a:p>
                      <a:r>
                        <a:rPr lang="en-GB" dirty="0"/>
                        <a:t>2010-11 Henley Review of Music Education</a:t>
                      </a:r>
                    </a:p>
                  </a:txBody>
                  <a:tcPr/>
                </a:tc>
                <a:extLst>
                  <a:ext uri="{0D108BD9-81ED-4DB2-BD59-A6C34878D82A}">
                    <a16:rowId xmlns:a16="http://schemas.microsoft.com/office/drawing/2014/main" val="320017196"/>
                  </a:ext>
                </a:extLst>
              </a:tr>
              <a:tr h="370840">
                <a:tc>
                  <a:txBody>
                    <a:bodyPr/>
                    <a:lstStyle/>
                    <a:p>
                      <a:r>
                        <a:rPr lang="en-GB" dirty="0"/>
                        <a:t>2012-Publication of ‘National Plan for Music Education’</a:t>
                      </a:r>
                    </a:p>
                  </a:txBody>
                  <a:tcPr/>
                </a:tc>
                <a:extLst>
                  <a:ext uri="{0D108BD9-81ED-4DB2-BD59-A6C34878D82A}">
                    <a16:rowId xmlns:a16="http://schemas.microsoft.com/office/drawing/2014/main" val="2493154598"/>
                  </a:ext>
                </a:extLst>
              </a:tr>
              <a:tr h="370840">
                <a:tc>
                  <a:txBody>
                    <a:bodyPr/>
                    <a:lstStyle/>
                    <a:p>
                      <a:r>
                        <a:rPr lang="en-GB" dirty="0"/>
                        <a:t>2021-13 Music Education Hubs Established</a:t>
                      </a:r>
                    </a:p>
                  </a:txBody>
                  <a:tcPr/>
                </a:tc>
                <a:extLst>
                  <a:ext uri="{0D108BD9-81ED-4DB2-BD59-A6C34878D82A}">
                    <a16:rowId xmlns:a16="http://schemas.microsoft.com/office/drawing/2014/main" val="3541707885"/>
                  </a:ext>
                </a:extLst>
              </a:tr>
              <a:tr h="370840">
                <a:tc>
                  <a:txBody>
                    <a:bodyPr/>
                    <a:lstStyle/>
                    <a:p>
                      <a:r>
                        <a:rPr lang="en-GB" dirty="0"/>
                        <a:t>2013  Revised and slimmed down National Curriculum- greater emphasis on classical music and notation.</a:t>
                      </a:r>
                    </a:p>
                  </a:txBody>
                  <a:tcPr/>
                </a:tc>
                <a:extLst>
                  <a:ext uri="{0D108BD9-81ED-4DB2-BD59-A6C34878D82A}">
                    <a16:rowId xmlns:a16="http://schemas.microsoft.com/office/drawing/2014/main" val="263703739"/>
                  </a:ext>
                </a:extLst>
              </a:tr>
              <a:tr h="370840">
                <a:tc>
                  <a:txBody>
                    <a:bodyPr/>
                    <a:lstStyle/>
                    <a:p>
                      <a:r>
                        <a:rPr lang="en-GB" dirty="0"/>
                        <a:t>2016-EBacc Introduced for state schools</a:t>
                      </a:r>
                    </a:p>
                  </a:txBody>
                  <a:tcPr/>
                </a:tc>
                <a:extLst>
                  <a:ext uri="{0D108BD9-81ED-4DB2-BD59-A6C34878D82A}">
                    <a16:rowId xmlns:a16="http://schemas.microsoft.com/office/drawing/2014/main" val="291462948"/>
                  </a:ext>
                </a:extLst>
              </a:tr>
              <a:tr h="370840">
                <a:tc>
                  <a:txBody>
                    <a:bodyPr/>
                    <a:lstStyle/>
                    <a:p>
                      <a:r>
                        <a:rPr lang="en-GB" dirty="0"/>
                        <a:t>2010-18 Reduction  in ITE (teacher training) numbers and music teachers in schools</a:t>
                      </a:r>
                    </a:p>
                  </a:txBody>
                  <a:tcPr/>
                </a:tc>
                <a:extLst>
                  <a:ext uri="{0D108BD9-81ED-4DB2-BD59-A6C34878D82A}">
                    <a16:rowId xmlns:a16="http://schemas.microsoft.com/office/drawing/2014/main" val="403927831"/>
                  </a:ext>
                </a:extLst>
              </a:tr>
              <a:tr h="370840">
                <a:tc>
                  <a:txBody>
                    <a:bodyPr/>
                    <a:lstStyle/>
                    <a:p>
                      <a:r>
                        <a:rPr lang="en-GB" dirty="0"/>
                        <a:t>2010-19 Increasing number of schools becoming academies</a:t>
                      </a:r>
                    </a:p>
                  </a:txBody>
                  <a:tcPr/>
                </a:tc>
                <a:extLst>
                  <a:ext uri="{0D108BD9-81ED-4DB2-BD59-A6C34878D82A}">
                    <a16:rowId xmlns:a16="http://schemas.microsoft.com/office/drawing/2014/main" val="615606493"/>
                  </a:ext>
                </a:extLst>
              </a:tr>
              <a:tr h="370840">
                <a:tc>
                  <a:txBody>
                    <a:bodyPr/>
                    <a:lstStyle/>
                    <a:p>
                      <a:r>
                        <a:rPr lang="en-GB" dirty="0"/>
                        <a:t>2016-19 Increasing focus of Ofsted inspections on core and EBacc subjects</a:t>
                      </a:r>
                    </a:p>
                  </a:txBody>
                  <a:tcPr/>
                </a:tc>
                <a:extLst>
                  <a:ext uri="{0D108BD9-81ED-4DB2-BD59-A6C34878D82A}">
                    <a16:rowId xmlns:a16="http://schemas.microsoft.com/office/drawing/2014/main" val="1205875273"/>
                  </a:ext>
                </a:extLst>
              </a:tr>
            </a:tbl>
          </a:graphicData>
        </a:graphic>
      </p:graphicFrame>
    </p:spTree>
    <p:extLst>
      <p:ext uri="{BB962C8B-B14F-4D97-AF65-F5344CB8AC3E}">
        <p14:creationId xmlns:p14="http://schemas.microsoft.com/office/powerpoint/2010/main" val="413839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25BB5-6855-D114-9BAA-40E6C7B70967}"/>
              </a:ext>
            </a:extLst>
          </p:cNvPr>
          <p:cNvSpPr>
            <a:spLocks noGrp="1"/>
          </p:cNvSpPr>
          <p:nvPr>
            <p:ph type="title"/>
          </p:nvPr>
        </p:nvSpPr>
        <p:spPr/>
        <p:txBody>
          <a:bodyPr>
            <a:normAutofit fontScale="90000"/>
          </a:bodyPr>
          <a:lstStyle/>
          <a:p>
            <a:r>
              <a:rPr lang="en-GB" dirty="0"/>
              <a:t>Recent Policy Developments in England 2019-2025</a:t>
            </a:r>
          </a:p>
        </p:txBody>
      </p:sp>
      <p:graphicFrame>
        <p:nvGraphicFramePr>
          <p:cNvPr id="4" name="Content Placeholder 3">
            <a:extLst>
              <a:ext uri="{FF2B5EF4-FFF2-40B4-BE49-F238E27FC236}">
                <a16:creationId xmlns:a16="http://schemas.microsoft.com/office/drawing/2014/main" id="{A2A9D927-EF37-8427-A515-B1F77376FD57}"/>
              </a:ext>
            </a:extLst>
          </p:cNvPr>
          <p:cNvGraphicFramePr>
            <a:graphicFrameLocks noGrp="1"/>
          </p:cNvGraphicFramePr>
          <p:nvPr>
            <p:ph idx="1"/>
            <p:extLst>
              <p:ext uri="{D42A27DB-BD31-4B8C-83A1-F6EECF244321}">
                <p14:modId xmlns:p14="http://schemas.microsoft.com/office/powerpoint/2010/main" val="2462421761"/>
              </p:ext>
            </p:extLst>
          </p:nvPr>
        </p:nvGraphicFramePr>
        <p:xfrm>
          <a:off x="1295400" y="2557463"/>
          <a:ext cx="9601200" cy="4318000"/>
        </p:xfrm>
        <a:graphic>
          <a:graphicData uri="http://schemas.openxmlformats.org/drawingml/2006/table">
            <a:tbl>
              <a:tblPr firstRow="1" bandRow="1">
                <a:tableStyleId>{5C22544A-7EE6-4342-B048-85BDC9FD1C3A}</a:tableStyleId>
              </a:tblPr>
              <a:tblGrid>
                <a:gridCol w="9601200">
                  <a:extLst>
                    <a:ext uri="{9D8B030D-6E8A-4147-A177-3AD203B41FA5}">
                      <a16:colId xmlns:a16="http://schemas.microsoft.com/office/drawing/2014/main" val="541938580"/>
                    </a:ext>
                  </a:extLst>
                </a:gridCol>
              </a:tblGrid>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Publication of All Party Parliamentary ‘State of the Nation’ Report into Music Education ISM/University of Sussex 2019 </a:t>
                      </a:r>
                    </a:p>
                    <a:p>
                      <a:endParaRPr lang="en-GB" dirty="0"/>
                    </a:p>
                  </a:txBody>
                  <a:tcPr/>
                </a:tc>
                <a:extLst>
                  <a:ext uri="{0D108BD9-81ED-4DB2-BD59-A6C34878D82A}">
                    <a16:rowId xmlns:a16="http://schemas.microsoft.com/office/drawing/2014/main" val="1513923581"/>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2021 (March)  Publication by Department for Education (DfE) of a ‘Model Music Curriculum’</a:t>
                      </a:r>
                    </a:p>
                    <a:p>
                      <a:endParaRPr lang="en-GB" dirty="0"/>
                    </a:p>
                  </a:txBody>
                  <a:tcPr/>
                </a:tc>
                <a:extLst>
                  <a:ext uri="{0D108BD9-81ED-4DB2-BD59-A6C34878D82A}">
                    <a16:rowId xmlns:a16="http://schemas.microsoft.com/office/drawing/2014/main" val="2976937155"/>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2021 (July)  Ofsted publishes Research Review in Music Education</a:t>
                      </a:r>
                    </a:p>
                    <a:p>
                      <a:endParaRPr lang="en-GB" dirty="0"/>
                    </a:p>
                  </a:txBody>
                  <a:tcPr/>
                </a:tc>
                <a:extLst>
                  <a:ext uri="{0D108BD9-81ED-4DB2-BD59-A6C34878D82A}">
                    <a16:rowId xmlns:a16="http://schemas.microsoft.com/office/drawing/2014/main" val="3608582342"/>
                  </a:ext>
                </a:extLst>
              </a:tr>
              <a:tr h="370840">
                <a:tc>
                  <a:txBody>
                    <a:bodyPr/>
                    <a:lstStyle/>
                    <a:p>
                      <a:r>
                        <a:rPr lang="en-GB" dirty="0"/>
                        <a:t>2021 (August) DfE establishes advisory group for National Plan for Music Education 2.  </a:t>
                      </a:r>
                    </a:p>
                    <a:p>
                      <a:endParaRPr lang="en-GB" dirty="0"/>
                    </a:p>
                  </a:txBody>
                  <a:tcPr/>
                </a:tc>
                <a:extLst>
                  <a:ext uri="{0D108BD9-81ED-4DB2-BD59-A6C34878D82A}">
                    <a16:rowId xmlns:a16="http://schemas.microsoft.com/office/drawing/2014/main" val="2541924147"/>
                  </a:ext>
                </a:extLst>
              </a:tr>
              <a:tr h="370840">
                <a:tc>
                  <a:txBody>
                    <a:bodyPr/>
                    <a:lstStyle/>
                    <a:p>
                      <a:r>
                        <a:rPr lang="en-GB" dirty="0"/>
                        <a:t>2022  Publication of the National Plan for Music (2): </a:t>
                      </a:r>
                      <a:r>
                        <a:rPr lang="en-GB" b="1" dirty="0">
                          <a:solidFill>
                            <a:srgbClr val="00B0F0"/>
                          </a:solidFill>
                        </a:rPr>
                        <a:t>The Power of Music to Change Lives</a:t>
                      </a:r>
                    </a:p>
                  </a:txBody>
                  <a:tcPr/>
                </a:tc>
                <a:extLst>
                  <a:ext uri="{0D108BD9-81ED-4DB2-BD59-A6C34878D82A}">
                    <a16:rowId xmlns:a16="http://schemas.microsoft.com/office/drawing/2014/main" val="2814095906"/>
                  </a:ext>
                </a:extLst>
              </a:tr>
              <a:tr h="370840">
                <a:tc>
                  <a:txBody>
                    <a:bodyPr/>
                    <a:lstStyle/>
                    <a:p>
                      <a:r>
                        <a:rPr lang="en-GB" dirty="0"/>
                        <a:t>2023  Publication of Ofsted Report : </a:t>
                      </a:r>
                      <a:r>
                        <a:rPr lang="en-GB" b="1" dirty="0">
                          <a:solidFill>
                            <a:srgbClr val="00B0F0"/>
                          </a:solidFill>
                        </a:rPr>
                        <a:t>Striking the Right Note</a:t>
                      </a:r>
                    </a:p>
                  </a:txBody>
                  <a:tcPr/>
                </a:tc>
                <a:extLst>
                  <a:ext uri="{0D108BD9-81ED-4DB2-BD59-A6C34878D82A}">
                    <a16:rowId xmlns:a16="http://schemas.microsoft.com/office/drawing/2014/main" val="4112931358"/>
                  </a:ext>
                </a:extLst>
              </a:tr>
              <a:tr h="370840">
                <a:tc>
                  <a:txBody>
                    <a:bodyPr/>
                    <a:lstStyle/>
                    <a:p>
                      <a:r>
                        <a:rPr lang="en-GB" dirty="0"/>
                        <a:t>Awaiting:  OAK Materials </a:t>
                      </a:r>
                    </a:p>
                  </a:txBody>
                  <a:tcPr/>
                </a:tc>
                <a:extLst>
                  <a:ext uri="{0D108BD9-81ED-4DB2-BD59-A6C34878D82A}">
                    <a16:rowId xmlns:a16="http://schemas.microsoft.com/office/drawing/2014/main" val="1185555716"/>
                  </a:ext>
                </a:extLst>
              </a:tr>
              <a:tr h="370840">
                <a:tc>
                  <a:txBody>
                    <a:bodyPr/>
                    <a:lstStyle/>
                    <a:p>
                      <a:endParaRPr lang="en-GB" dirty="0"/>
                    </a:p>
                  </a:txBody>
                  <a:tcPr/>
                </a:tc>
                <a:extLst>
                  <a:ext uri="{0D108BD9-81ED-4DB2-BD59-A6C34878D82A}">
                    <a16:rowId xmlns:a16="http://schemas.microsoft.com/office/drawing/2014/main" val="1720549232"/>
                  </a:ext>
                </a:extLst>
              </a:tr>
            </a:tbl>
          </a:graphicData>
        </a:graphic>
      </p:graphicFrame>
    </p:spTree>
    <p:extLst>
      <p:ext uri="{BB962C8B-B14F-4D97-AF65-F5344CB8AC3E}">
        <p14:creationId xmlns:p14="http://schemas.microsoft.com/office/powerpoint/2010/main" val="30893543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1EE1-67B2-4859-A11B-4EFBFA1B5CD9}"/>
              </a:ext>
            </a:extLst>
          </p:cNvPr>
          <p:cNvSpPr>
            <a:spLocks noGrp="1"/>
          </p:cNvSpPr>
          <p:nvPr>
            <p:ph type="title"/>
          </p:nvPr>
        </p:nvSpPr>
        <p:spPr/>
        <p:txBody>
          <a:bodyPr>
            <a:normAutofit fontScale="90000"/>
          </a:bodyPr>
          <a:lstStyle/>
          <a:p>
            <a:r>
              <a:rPr lang="en-GB" dirty="0"/>
              <a:t>Recent Policy Developments in England 2019-2025</a:t>
            </a:r>
          </a:p>
        </p:txBody>
      </p:sp>
      <p:graphicFrame>
        <p:nvGraphicFramePr>
          <p:cNvPr id="4" name="Table 4">
            <a:extLst>
              <a:ext uri="{FF2B5EF4-FFF2-40B4-BE49-F238E27FC236}">
                <a16:creationId xmlns:a16="http://schemas.microsoft.com/office/drawing/2014/main" id="{8F557266-F889-47A5-80CF-7852685A6F7F}"/>
              </a:ext>
            </a:extLst>
          </p:cNvPr>
          <p:cNvGraphicFramePr>
            <a:graphicFrameLocks noGrp="1"/>
          </p:cNvGraphicFramePr>
          <p:nvPr>
            <p:ph idx="1"/>
            <p:extLst>
              <p:ext uri="{D42A27DB-BD31-4B8C-83A1-F6EECF244321}">
                <p14:modId xmlns:p14="http://schemas.microsoft.com/office/powerpoint/2010/main" val="3259386604"/>
              </p:ext>
            </p:extLst>
          </p:nvPr>
        </p:nvGraphicFramePr>
        <p:xfrm>
          <a:off x="1324535" y="2557463"/>
          <a:ext cx="9572065" cy="2763520"/>
        </p:xfrm>
        <a:graphic>
          <a:graphicData uri="http://schemas.openxmlformats.org/drawingml/2006/table">
            <a:tbl>
              <a:tblPr firstRow="1" bandRow="1">
                <a:tableStyleId>{5C22544A-7EE6-4342-B048-85BDC9FD1C3A}</a:tableStyleId>
              </a:tblPr>
              <a:tblGrid>
                <a:gridCol w="9572065">
                  <a:extLst>
                    <a:ext uri="{9D8B030D-6E8A-4147-A177-3AD203B41FA5}">
                      <a16:colId xmlns:a16="http://schemas.microsoft.com/office/drawing/2014/main" val="2753763789"/>
                    </a:ext>
                  </a:extLst>
                </a:gridCol>
              </a:tblGrid>
              <a:tr h="370840">
                <a:tc>
                  <a:txBody>
                    <a:bodyPr/>
                    <a:lstStyle/>
                    <a:p>
                      <a:r>
                        <a:rPr lang="en-GB" dirty="0"/>
                        <a:t>Important Policy Events</a:t>
                      </a:r>
                    </a:p>
                  </a:txBody>
                  <a:tcPr/>
                </a:tc>
                <a:extLst>
                  <a:ext uri="{0D108BD9-81ED-4DB2-BD59-A6C34878D82A}">
                    <a16:rowId xmlns:a16="http://schemas.microsoft.com/office/drawing/2014/main" val="2926776739"/>
                  </a:ext>
                </a:extLst>
              </a:tr>
              <a:tr h="370840">
                <a:tc>
                  <a:txBody>
                    <a:bodyPr/>
                    <a:lstStyle/>
                    <a:p>
                      <a:r>
                        <a:rPr lang="en-GB" dirty="0"/>
                        <a:t>Publication of All Party Parliamentary ‘State of the Nation’ Report into Music Education ISM/University of Sussex 2019 </a:t>
                      </a:r>
                    </a:p>
                  </a:txBody>
                  <a:tcPr/>
                </a:tc>
                <a:extLst>
                  <a:ext uri="{0D108BD9-81ED-4DB2-BD59-A6C34878D82A}">
                    <a16:rowId xmlns:a16="http://schemas.microsoft.com/office/drawing/2014/main" val="3793233194"/>
                  </a:ext>
                </a:extLst>
              </a:tr>
              <a:tr h="370840">
                <a:tc>
                  <a:txBody>
                    <a:bodyPr/>
                    <a:lstStyle/>
                    <a:p>
                      <a:r>
                        <a:rPr lang="en-GB" dirty="0"/>
                        <a:t>2019-20 Consultation into the proposed ‘Model Music’ Curriculum</a:t>
                      </a:r>
                    </a:p>
                  </a:txBody>
                  <a:tcPr/>
                </a:tc>
                <a:extLst>
                  <a:ext uri="{0D108BD9-81ED-4DB2-BD59-A6C34878D82A}">
                    <a16:rowId xmlns:a16="http://schemas.microsoft.com/office/drawing/2014/main" val="3369837600"/>
                  </a:ext>
                </a:extLst>
              </a:tr>
              <a:tr h="370840">
                <a:tc>
                  <a:txBody>
                    <a:bodyPr/>
                    <a:lstStyle/>
                    <a:p>
                      <a:r>
                        <a:rPr lang="en-GB" dirty="0"/>
                        <a:t>2021 (March)  Publication by Department for Education (DfE) of a ‘Model Music Curriculum’</a:t>
                      </a:r>
                    </a:p>
                  </a:txBody>
                  <a:tcPr/>
                </a:tc>
                <a:extLst>
                  <a:ext uri="{0D108BD9-81ED-4DB2-BD59-A6C34878D82A}">
                    <a16:rowId xmlns:a16="http://schemas.microsoft.com/office/drawing/2014/main" val="3040150008"/>
                  </a:ext>
                </a:extLst>
              </a:tr>
              <a:tr h="370840">
                <a:tc>
                  <a:txBody>
                    <a:bodyPr/>
                    <a:lstStyle/>
                    <a:p>
                      <a:r>
                        <a:rPr lang="en-GB" dirty="0"/>
                        <a:t>2021 (July)  Ofsted publishes Research Review in Music Education</a:t>
                      </a:r>
                    </a:p>
                  </a:txBody>
                  <a:tcPr/>
                </a:tc>
                <a:extLst>
                  <a:ext uri="{0D108BD9-81ED-4DB2-BD59-A6C34878D82A}">
                    <a16:rowId xmlns:a16="http://schemas.microsoft.com/office/drawing/2014/main" val="4282903286"/>
                  </a:ext>
                </a:extLst>
              </a:tr>
              <a:tr h="370840">
                <a:tc>
                  <a:txBody>
                    <a:bodyPr/>
                    <a:lstStyle/>
                    <a:p>
                      <a:r>
                        <a:rPr lang="en-GB" dirty="0"/>
                        <a:t>2021 (August) DfE establishes advisory group for National Plan for Music Education 2.  </a:t>
                      </a:r>
                    </a:p>
                    <a:p>
                      <a:r>
                        <a:rPr lang="en-GB" dirty="0">
                          <a:solidFill>
                            <a:srgbClr val="FF0000"/>
                          </a:solidFill>
                        </a:rPr>
                        <a:t>June 25</a:t>
                      </a:r>
                      <a:r>
                        <a:rPr lang="en-GB" baseline="30000" dirty="0">
                          <a:solidFill>
                            <a:srgbClr val="FF0000"/>
                          </a:solidFill>
                        </a:rPr>
                        <a:t>th</a:t>
                      </a:r>
                      <a:r>
                        <a:rPr lang="en-GB" dirty="0">
                          <a:solidFill>
                            <a:srgbClr val="FF0000"/>
                          </a:solidFill>
                        </a:rPr>
                        <a:t> 2022 NPME 2 is Published</a:t>
                      </a:r>
                    </a:p>
                  </a:txBody>
                  <a:tcPr/>
                </a:tc>
                <a:extLst>
                  <a:ext uri="{0D108BD9-81ED-4DB2-BD59-A6C34878D82A}">
                    <a16:rowId xmlns:a16="http://schemas.microsoft.com/office/drawing/2014/main" val="844799299"/>
                  </a:ext>
                </a:extLst>
              </a:tr>
            </a:tbl>
          </a:graphicData>
        </a:graphic>
      </p:graphicFrame>
    </p:spTree>
    <p:extLst>
      <p:ext uri="{BB962C8B-B14F-4D97-AF65-F5344CB8AC3E}">
        <p14:creationId xmlns:p14="http://schemas.microsoft.com/office/powerpoint/2010/main" val="1823092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2" name="Picture 11">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Rectangle 12">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4" name="Picture 13">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5" name="Picture 14">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7" name="Straight Connector 16">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9" name="Rectangle 18">
            <a:extLst>
              <a:ext uri="{FF2B5EF4-FFF2-40B4-BE49-F238E27FC236}">
                <a16:creationId xmlns:a16="http://schemas.microsoft.com/office/drawing/2014/main" id="{28FA177F-145C-478A-A7ED-8D021CE76B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grpSp>
        <p:nvGrpSpPr>
          <p:cNvPr id="21" name="Group 20">
            <a:extLst>
              <a:ext uri="{FF2B5EF4-FFF2-40B4-BE49-F238E27FC236}">
                <a16:creationId xmlns:a16="http://schemas.microsoft.com/office/drawing/2014/main" id="{1A96A522-1258-462E-AFC5-F5E3F14110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2" name="Picture 21">
              <a:extLst>
                <a:ext uri="{FF2B5EF4-FFF2-40B4-BE49-F238E27FC236}">
                  <a16:creationId xmlns:a16="http://schemas.microsoft.com/office/drawing/2014/main" id="{ECD43597-59D1-4246-A90D-26FE2B6081B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3" name="Rectangle 22">
              <a:extLst>
                <a:ext uri="{FF2B5EF4-FFF2-40B4-BE49-F238E27FC236}">
                  <a16:creationId xmlns:a16="http://schemas.microsoft.com/office/drawing/2014/main" id="{2ED48CD8-BE7A-4992-8570-58DEE9826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4" name="Picture 23">
              <a:extLst>
                <a:ext uri="{FF2B5EF4-FFF2-40B4-BE49-F238E27FC236}">
                  <a16:creationId xmlns:a16="http://schemas.microsoft.com/office/drawing/2014/main" id="{9A68BD7C-72FC-4E92-88BB-3401D485D2B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5" name="Picture 24">
              <a:extLst>
                <a:ext uri="{FF2B5EF4-FFF2-40B4-BE49-F238E27FC236}">
                  <a16:creationId xmlns:a16="http://schemas.microsoft.com/office/drawing/2014/main" id="{C8B73423-E00D-4FC9-9873-0C259A14BC1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1F42C483-F67F-4F7F-96E9-6342D2F44167}"/>
              </a:ext>
            </a:extLst>
          </p:cNvPr>
          <p:cNvSpPr>
            <a:spLocks noGrp="1"/>
          </p:cNvSpPr>
          <p:nvPr>
            <p:ph type="title"/>
          </p:nvPr>
        </p:nvSpPr>
        <p:spPr>
          <a:xfrm>
            <a:off x="6553770" y="1041401"/>
            <a:ext cx="4538526" cy="2345264"/>
          </a:xfrm>
        </p:spPr>
        <p:txBody>
          <a:bodyPr vert="horz" lIns="91440" tIns="45720" rIns="91440" bIns="45720" rtlCol="0" anchor="b">
            <a:normAutofit/>
          </a:bodyPr>
          <a:lstStyle/>
          <a:p>
            <a:pPr>
              <a:lnSpc>
                <a:spcPct val="90000"/>
              </a:lnSpc>
            </a:pPr>
            <a:r>
              <a:rPr lang="en-US" sz="3800" b="0" i="0" dirty="0">
                <a:solidFill>
                  <a:srgbClr val="262626"/>
                </a:solidFill>
              </a:rPr>
              <a:t>Policy has in some cases weakened the place of music in the school curriculum.</a:t>
            </a:r>
          </a:p>
        </p:txBody>
      </p:sp>
      <p:sp>
        <p:nvSpPr>
          <p:cNvPr id="27" name="Rectangle 26">
            <a:extLst>
              <a:ext uri="{FF2B5EF4-FFF2-40B4-BE49-F238E27FC236}">
                <a16:creationId xmlns:a16="http://schemas.microsoft.com/office/drawing/2014/main" id="{22EEABFB-D1AB-4BFF-84FC-449548E93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4976494"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6" name="Graphic 5" descr="Music Note">
            <a:extLst>
              <a:ext uri="{FF2B5EF4-FFF2-40B4-BE49-F238E27FC236}">
                <a16:creationId xmlns:a16="http://schemas.microsoft.com/office/drawing/2014/main" id="{ECE81AEB-CB97-4C87-AA04-69F3339AE58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57755" y="1410208"/>
            <a:ext cx="3858780" cy="3858780"/>
          </a:xfrm>
          <a:prstGeom prst="rect">
            <a:avLst/>
          </a:prstGeom>
        </p:spPr>
      </p:pic>
      <p:cxnSp>
        <p:nvCxnSpPr>
          <p:cNvPr id="29" name="Straight Connector 28">
            <a:extLst>
              <a:ext uri="{FF2B5EF4-FFF2-40B4-BE49-F238E27FC236}">
                <a16:creationId xmlns:a16="http://schemas.microsoft.com/office/drawing/2014/main" id="{4231BC86-8965-4F95-9FD9-76313A7D60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770" y="3522131"/>
            <a:ext cx="452063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50609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BE4420-3B5F-4549-8B4A-77855B821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2" name="Rectangle 11">
            <a:extLst>
              <a:ext uri="{FF2B5EF4-FFF2-40B4-BE49-F238E27FC236}">
                <a16:creationId xmlns:a16="http://schemas.microsoft.com/office/drawing/2014/main" id="{A75876F6-95D4-48CB-8E3E-4401A96E2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88"/>
            <a:ext cx="3823215"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4" name="Rectangle 13">
            <a:extLst>
              <a:ext uri="{FF2B5EF4-FFF2-40B4-BE49-F238E27FC236}">
                <a16:creationId xmlns:a16="http://schemas.microsoft.com/office/drawing/2014/main" id="{D1B84719-90BB-4D0C-92D8-61DC5512B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 name="Title 1">
            <a:extLst>
              <a:ext uri="{FF2B5EF4-FFF2-40B4-BE49-F238E27FC236}">
                <a16:creationId xmlns:a16="http://schemas.microsoft.com/office/drawing/2014/main" id="{16BF1163-F3E5-42D6-BA30-23F2F1285586}"/>
              </a:ext>
            </a:extLst>
          </p:cNvPr>
          <p:cNvSpPr>
            <a:spLocks noGrp="1"/>
          </p:cNvSpPr>
          <p:nvPr>
            <p:ph type="title"/>
          </p:nvPr>
        </p:nvSpPr>
        <p:spPr>
          <a:xfrm>
            <a:off x="1055599" y="1055077"/>
            <a:ext cx="2532909" cy="4794578"/>
          </a:xfrm>
        </p:spPr>
        <p:txBody>
          <a:bodyPr>
            <a:normAutofit/>
          </a:bodyPr>
          <a:lstStyle/>
          <a:p>
            <a:r>
              <a:rPr lang="en-GB" dirty="0">
                <a:solidFill>
                  <a:srgbClr val="262626"/>
                </a:solidFill>
              </a:rPr>
              <a:t>The Language of Policy towards Music Education</a:t>
            </a:r>
          </a:p>
        </p:txBody>
      </p:sp>
      <p:sp useBgFill="1">
        <p:nvSpPr>
          <p:cNvPr id="16" name="Rectangle 15">
            <a:extLst>
              <a:ext uri="{FF2B5EF4-FFF2-40B4-BE49-F238E27FC236}">
                <a16:creationId xmlns:a16="http://schemas.microsoft.com/office/drawing/2014/main" id="{7B407EC4-5D16-4845-9840-4E28622B6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053" y="-2"/>
            <a:ext cx="753994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graphicFrame>
        <p:nvGraphicFramePr>
          <p:cNvPr id="5" name="Content Placeholder 2">
            <a:extLst>
              <a:ext uri="{FF2B5EF4-FFF2-40B4-BE49-F238E27FC236}">
                <a16:creationId xmlns:a16="http://schemas.microsoft.com/office/drawing/2014/main" id="{B5C4E286-1D18-42F0-8DBF-F5D775AC2282}"/>
              </a:ext>
            </a:extLst>
          </p:cNvPr>
          <p:cNvGraphicFramePr>
            <a:graphicFrameLocks noGrp="1"/>
          </p:cNvGraphicFramePr>
          <p:nvPr>
            <p:ph idx="1"/>
          </p:nvPr>
        </p:nvGraphicFramePr>
        <p:xfrm>
          <a:off x="5470072" y="804670"/>
          <a:ext cx="5914209" cy="5248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96091739"/>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5A19A-715E-468A-AC42-54762D96E5B1}"/>
              </a:ext>
            </a:extLst>
          </p:cNvPr>
          <p:cNvSpPr>
            <a:spLocks noGrp="1"/>
          </p:cNvSpPr>
          <p:nvPr>
            <p:ph type="title"/>
          </p:nvPr>
        </p:nvSpPr>
        <p:spPr/>
        <p:txBody>
          <a:bodyPr>
            <a:normAutofit/>
          </a:bodyPr>
          <a:lstStyle/>
          <a:p>
            <a:r>
              <a:rPr lang="en-GB" sz="3200" dirty="0"/>
              <a:t>Through Accountability Measures.</a:t>
            </a:r>
          </a:p>
        </p:txBody>
      </p:sp>
      <p:sp>
        <p:nvSpPr>
          <p:cNvPr id="3" name="Content Placeholder 2">
            <a:extLst>
              <a:ext uri="{FF2B5EF4-FFF2-40B4-BE49-F238E27FC236}">
                <a16:creationId xmlns:a16="http://schemas.microsoft.com/office/drawing/2014/main" id="{3B0924DC-28E3-4649-B8E6-797F5EEEA43A}"/>
              </a:ext>
            </a:extLst>
          </p:cNvPr>
          <p:cNvSpPr>
            <a:spLocks noGrp="1"/>
          </p:cNvSpPr>
          <p:nvPr>
            <p:ph idx="1"/>
          </p:nvPr>
        </p:nvSpPr>
        <p:spPr/>
        <p:txBody>
          <a:bodyPr>
            <a:normAutofit fontScale="92500" lnSpcReduction="10000"/>
          </a:bodyPr>
          <a:lstStyle/>
          <a:p>
            <a:pPr marL="0" indent="0">
              <a:buNone/>
            </a:pPr>
            <a:r>
              <a:rPr lang="en-GB" sz="1800" dirty="0"/>
              <a:t>Challenges:</a:t>
            </a:r>
          </a:p>
          <a:p>
            <a:r>
              <a:rPr lang="en-GB" sz="1800" dirty="0"/>
              <a:t>Provision in primary schools is variable due to:</a:t>
            </a:r>
          </a:p>
          <a:p>
            <a:pPr marL="0" indent="0">
              <a:buNone/>
            </a:pPr>
            <a:r>
              <a:rPr lang="en-GB" sz="1800" dirty="0"/>
              <a:t>             - Teachers lacking confidence in teaching music (Limited time in ITE due to focus on core subjects)</a:t>
            </a:r>
          </a:p>
          <a:p>
            <a:pPr marL="0" indent="0">
              <a:buNone/>
            </a:pPr>
            <a:r>
              <a:rPr lang="en-GB" sz="1800" dirty="0"/>
              <a:t>             -  Limited curriculum time often reduced to make time for core subjects which are the focus of  		        Ofsted Inspections and SATS. (Accountability Measures). </a:t>
            </a:r>
          </a:p>
          <a:p>
            <a:r>
              <a:rPr lang="en-GB" sz="1800" dirty="0"/>
              <a:t>Secondary Schools:</a:t>
            </a:r>
          </a:p>
          <a:p>
            <a:pPr marL="0" indent="0">
              <a:buNone/>
            </a:pPr>
            <a:r>
              <a:rPr lang="en-GB" sz="1800" dirty="0"/>
              <a:t>             - Carousel timetabling (greater focus on core subjects)</a:t>
            </a:r>
          </a:p>
          <a:p>
            <a:pPr marL="0" indent="0">
              <a:buNone/>
            </a:pPr>
            <a:r>
              <a:rPr lang="en-GB" sz="1800" dirty="0"/>
              <a:t>             - Reduction of key stage 3 to two years to improve GCSE grades (accountability measures). </a:t>
            </a:r>
          </a:p>
          <a:p>
            <a:pPr marL="0" indent="0">
              <a:buNone/>
            </a:pPr>
            <a:r>
              <a:rPr lang="en-GB" sz="1800" dirty="0"/>
              <a:t>              -EBacc and Progress 8- Policy</a:t>
            </a:r>
          </a:p>
          <a:p>
            <a:pPr marL="0" indent="0">
              <a:buNone/>
            </a:pPr>
            <a:endParaRPr lang="en-GB" dirty="0"/>
          </a:p>
        </p:txBody>
      </p:sp>
    </p:spTree>
    <p:extLst>
      <p:ext uri="{BB962C8B-B14F-4D97-AF65-F5344CB8AC3E}">
        <p14:creationId xmlns:p14="http://schemas.microsoft.com/office/powerpoint/2010/main" val="31090863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A35134-6A2C-1342-86FD-CEFE9E20DC1F}"/>
              </a:ext>
            </a:extLst>
          </p:cNvPr>
          <p:cNvSpPr>
            <a:spLocks noGrp="1"/>
          </p:cNvSpPr>
          <p:nvPr>
            <p:ph type="body" sz="quarter" idx="17"/>
          </p:nvPr>
        </p:nvSpPr>
        <p:spPr>
          <a:xfrm>
            <a:off x="667658" y="2379306"/>
            <a:ext cx="10856685" cy="3132496"/>
          </a:xfrm>
        </p:spPr>
        <p:txBody>
          <a:bodyPr>
            <a:normAutofit fontScale="92500" lnSpcReduction="20000"/>
          </a:bodyPr>
          <a:lstStyle/>
          <a:p>
            <a:r>
              <a:rPr lang="en-US" sz="3200" dirty="0"/>
              <a:t>The school is the only place where </a:t>
            </a:r>
            <a:r>
              <a:rPr lang="en-US" sz="3200" b="1" dirty="0"/>
              <a:t>all children are entitled to access a music education. </a:t>
            </a:r>
          </a:p>
          <a:p>
            <a:endParaRPr lang="en-US" sz="3200" dirty="0"/>
          </a:p>
          <a:p>
            <a:r>
              <a:rPr lang="en-US" sz="3200" b="1" dirty="0">
                <a:solidFill>
                  <a:srgbClr val="FF5050"/>
                </a:solidFill>
              </a:rPr>
              <a:t>If schools do not give children a sustained music education through the curriculum, it becomes the preserve of those who can afford to pay.  </a:t>
            </a:r>
          </a:p>
        </p:txBody>
      </p:sp>
      <p:sp>
        <p:nvSpPr>
          <p:cNvPr id="3" name="Subtitle 2">
            <a:extLst>
              <a:ext uri="{FF2B5EF4-FFF2-40B4-BE49-F238E27FC236}">
                <a16:creationId xmlns:a16="http://schemas.microsoft.com/office/drawing/2014/main" id="{6598A359-94B7-6341-BB2D-6C363CFC0FB7}"/>
              </a:ext>
            </a:extLst>
          </p:cNvPr>
          <p:cNvSpPr>
            <a:spLocks noGrp="1"/>
          </p:cNvSpPr>
          <p:nvPr>
            <p:ph type="subTitle" idx="1"/>
          </p:nvPr>
        </p:nvSpPr>
        <p:spPr/>
        <p:txBody>
          <a:bodyPr/>
          <a:lstStyle/>
          <a:p>
            <a:r>
              <a:rPr lang="en-US" dirty="0"/>
              <a:t>Access and equality</a:t>
            </a:r>
          </a:p>
        </p:txBody>
      </p:sp>
    </p:spTree>
    <p:extLst>
      <p:ext uri="{BB962C8B-B14F-4D97-AF65-F5344CB8AC3E}">
        <p14:creationId xmlns:p14="http://schemas.microsoft.com/office/powerpoint/2010/main" val="3890231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9" name="Picture 8">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Rectangle 9">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1" name="Picture 10">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2" name="Picture 11">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4" name="Straight Connector 13">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FDF8837B-BAE2-489A-8F93-69216307D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 name="Picture 3" descr="Piano">
            <a:extLst>
              <a:ext uri="{FF2B5EF4-FFF2-40B4-BE49-F238E27FC236}">
                <a16:creationId xmlns:a16="http://schemas.microsoft.com/office/drawing/2014/main" id="{27C2FA4E-02F7-4B68-BAF4-5FD344F3B7DF}"/>
              </a:ext>
            </a:extLst>
          </p:cNvPr>
          <p:cNvPicPr>
            <a:picLocks noChangeAspect="1"/>
          </p:cNvPicPr>
          <p:nvPr/>
        </p:nvPicPr>
        <p:blipFill rotWithShape="1">
          <a:blip r:embed="rId4">
            <a:alphaModFix amt="50000"/>
          </a:blip>
          <a:srcRect t="4198" b="11532"/>
          <a:stretch/>
        </p:blipFill>
        <p:spPr>
          <a:xfrm>
            <a:off x="20" y="10"/>
            <a:ext cx="12191980" cy="6857990"/>
          </a:xfrm>
          <a:prstGeom prst="rect">
            <a:avLst/>
          </a:prstGeom>
        </p:spPr>
      </p:pic>
      <p:sp>
        <p:nvSpPr>
          <p:cNvPr id="2" name="TextBox 1">
            <a:extLst>
              <a:ext uri="{FF2B5EF4-FFF2-40B4-BE49-F238E27FC236}">
                <a16:creationId xmlns:a16="http://schemas.microsoft.com/office/drawing/2014/main" id="{A7C72A35-2D8B-4B5D-B98F-E856B75F0DD8}"/>
              </a:ext>
            </a:extLst>
          </p:cNvPr>
          <p:cNvSpPr txBox="1"/>
          <p:nvPr/>
        </p:nvSpPr>
        <p:spPr>
          <a:xfrm>
            <a:off x="2692398" y="1871131"/>
            <a:ext cx="6815669" cy="1515533"/>
          </a:xfrm>
          <a:prstGeom prst="rect">
            <a:avLst/>
          </a:prstGeom>
        </p:spPr>
        <p:txBody>
          <a:bodyPr vert="horz" lIns="91440" tIns="45720" rIns="91440" bIns="45720" rtlCol="0" anchor="b">
            <a:normAutofit/>
          </a:bodyPr>
          <a:lstStyle/>
          <a:p>
            <a:pPr marL="0" marR="0" lvl="0" indent="0" algn="ctr" defTabSz="457200" rtl="0" eaLnBrk="1" fontAlgn="auto" latinLnBrk="0" hangingPunct="1">
              <a:lnSpc>
                <a:spcPct val="90000"/>
              </a:lnSpc>
              <a:spcBef>
                <a:spcPct val="0"/>
              </a:spcBef>
              <a:spcAft>
                <a:spcPts val="600"/>
              </a:spcAft>
              <a:buClrTx/>
              <a:buSzTx/>
              <a:buFontTx/>
              <a:buNone/>
              <a:tabLst/>
              <a:defRPr/>
            </a:pPr>
            <a:r>
              <a:rPr kumimoji="0" lang="en-US" sz="3800" b="0" i="0" u="none" strike="noStrike" kern="1200" cap="none" spc="0" normalizeH="0" baseline="0" noProof="0">
                <a:ln w="3175" cmpd="sng">
                  <a:noFill/>
                </a:ln>
                <a:solidFill>
                  <a:srgbClr val="FFFFFF"/>
                </a:solidFill>
                <a:effectLst/>
                <a:uLnTx/>
                <a:uFillTx/>
                <a:latin typeface="Garamond" panose="02020404030301010803"/>
                <a:ea typeface="+mn-ea"/>
                <a:cs typeface="+mn-cs"/>
              </a:rPr>
              <a:t>PART 1: THE PLACE OF MUSIC IN THE CURRICULUM </a:t>
            </a:r>
          </a:p>
        </p:txBody>
      </p:sp>
      <p:cxnSp>
        <p:nvCxnSpPr>
          <p:cNvPr id="18" name="Straight Connector 17">
            <a:extLst>
              <a:ext uri="{FF2B5EF4-FFF2-40B4-BE49-F238E27FC236}">
                <a16:creationId xmlns:a16="http://schemas.microsoft.com/office/drawing/2014/main" id="{B48BEE9B-A2F4-4BF3-9EAD-16E1A7FC2D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99932" y="3510608"/>
            <a:ext cx="512064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7581779"/>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9" name="Picture 8">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Rectangle 9">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1" name="Picture 10">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2" name="Picture 11">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4" name="Straight Connector 13">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9401732C-37EE-4B98-A709-9530173F3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grpSp>
        <p:nvGrpSpPr>
          <p:cNvPr id="18" name="Group 17">
            <a:extLst>
              <a:ext uri="{FF2B5EF4-FFF2-40B4-BE49-F238E27FC236}">
                <a16:creationId xmlns:a16="http://schemas.microsoft.com/office/drawing/2014/main" id="{654E48C8-2A00-4C54-BC9C-B18EE49E9C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12229962" cy="6856214"/>
            <a:chOff x="-15736" y="0"/>
            <a:chExt cx="12229962" cy="6856214"/>
          </a:xfrm>
        </p:grpSpPr>
        <p:pic>
          <p:nvPicPr>
            <p:cNvPr id="19" name="Picture 18">
              <a:extLst>
                <a:ext uri="{FF2B5EF4-FFF2-40B4-BE49-F238E27FC236}">
                  <a16:creationId xmlns:a16="http://schemas.microsoft.com/office/drawing/2014/main" id="{CE0A0544-8F52-43F0-AC3E-DF683908B56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0" name="Rectangle 19">
              <a:extLst>
                <a:ext uri="{FF2B5EF4-FFF2-40B4-BE49-F238E27FC236}">
                  <a16:creationId xmlns:a16="http://schemas.microsoft.com/office/drawing/2014/main" id="{2F4057D3-A680-4443-9E51-ED920A691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1" name="Picture 20">
              <a:extLst>
                <a:ext uri="{FF2B5EF4-FFF2-40B4-BE49-F238E27FC236}">
                  <a16:creationId xmlns:a16="http://schemas.microsoft.com/office/drawing/2014/main" id="{2F6853A4-7B38-4FDE-B024-AE8BA71E738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2" name="Picture 21">
              <a:extLst>
                <a:ext uri="{FF2B5EF4-FFF2-40B4-BE49-F238E27FC236}">
                  <a16:creationId xmlns:a16="http://schemas.microsoft.com/office/drawing/2014/main" id="{86ADF4DB-4290-4441-8F8E-04152FE6063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8B7C1E29-AC67-40EE-B527-4F637CB19D89}"/>
              </a:ext>
            </a:extLst>
          </p:cNvPr>
          <p:cNvSpPr>
            <a:spLocks noGrp="1"/>
          </p:cNvSpPr>
          <p:nvPr>
            <p:ph type="title"/>
          </p:nvPr>
        </p:nvSpPr>
        <p:spPr>
          <a:xfrm>
            <a:off x="997528" y="982132"/>
            <a:ext cx="4094017" cy="2823880"/>
          </a:xfrm>
        </p:spPr>
        <p:txBody>
          <a:bodyPr vert="horz" lIns="91440" tIns="45720" rIns="91440" bIns="45720" rtlCol="0" anchor="b">
            <a:normAutofit/>
          </a:bodyPr>
          <a:lstStyle/>
          <a:p>
            <a:r>
              <a:rPr lang="en-US" dirty="0">
                <a:solidFill>
                  <a:srgbClr val="262626"/>
                </a:solidFill>
              </a:rPr>
              <a:t>APPG Report into Music Education. Issues of Social Justice. </a:t>
            </a:r>
            <a:r>
              <a:rPr lang="en-US" dirty="0">
                <a:solidFill>
                  <a:srgbClr val="FF0000"/>
                </a:solidFill>
              </a:rPr>
              <a:t>  </a:t>
            </a:r>
          </a:p>
        </p:txBody>
      </p:sp>
      <p:pic>
        <p:nvPicPr>
          <p:cNvPr id="3" name="Picture Placeholder 13">
            <a:extLst>
              <a:ext uri="{FF2B5EF4-FFF2-40B4-BE49-F238E27FC236}">
                <a16:creationId xmlns:a16="http://schemas.microsoft.com/office/drawing/2014/main" id="{47AD8913-7C41-4AE7-AC36-254A879E02F2}"/>
              </a:ext>
            </a:extLst>
          </p:cNvPr>
          <p:cNvPicPr>
            <a:picLocks noChangeAspect="1"/>
          </p:cNvPicPr>
          <p:nvPr/>
        </p:nvPicPr>
        <p:blipFill rotWithShape="1">
          <a:blip r:embed="rId7">
            <a:extLst>
              <a:ext uri="{28A0092B-C50C-407E-A947-70E740481C1C}">
                <a14:useLocalDpi xmlns:a14="http://schemas.microsoft.com/office/drawing/2010/main" val="0"/>
              </a:ext>
            </a:extLst>
          </a:blip>
          <a:srcRect t="6588" b="6589"/>
          <a:stretch/>
        </p:blipFill>
        <p:spPr>
          <a:xfrm>
            <a:off x="6159507" y="982131"/>
            <a:ext cx="3987787" cy="4893735"/>
          </a:xfrm>
          <a:prstGeom prst="rect">
            <a:avLst/>
          </a:prstGeom>
          <a:ln w="57150" cmpd="thickThin">
            <a:solidFill>
              <a:srgbClr val="7F7F7F"/>
            </a:solidFill>
            <a:miter lim="800000"/>
          </a:ln>
        </p:spPr>
      </p:pic>
    </p:spTree>
    <p:extLst>
      <p:ext uri="{BB962C8B-B14F-4D97-AF65-F5344CB8AC3E}">
        <p14:creationId xmlns:p14="http://schemas.microsoft.com/office/powerpoint/2010/main" val="38365734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B7C4858-FAA3-4226-A856-193A01910E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0" name="Rectangle 9">
            <a:extLst>
              <a:ext uri="{FF2B5EF4-FFF2-40B4-BE49-F238E27FC236}">
                <a16:creationId xmlns:a16="http://schemas.microsoft.com/office/drawing/2014/main" id="{68C1B503-0291-4E82-A65E-72D604D9F6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accent1"/>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2" name="Rectangle 11">
            <a:extLst>
              <a:ext uri="{FF2B5EF4-FFF2-40B4-BE49-F238E27FC236}">
                <a16:creationId xmlns:a16="http://schemas.microsoft.com/office/drawing/2014/main" id="{B3F836C5-9601-4982-A121-CCA49BF7B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bg2"/>
            </a:solidFill>
            <a:miter lim="800000"/>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 name="Title 1">
            <a:extLst>
              <a:ext uri="{FF2B5EF4-FFF2-40B4-BE49-F238E27FC236}">
                <a16:creationId xmlns:a16="http://schemas.microsoft.com/office/drawing/2014/main" id="{87AB501A-69B4-4490-A59C-6F2DD8FC1961}"/>
              </a:ext>
            </a:extLst>
          </p:cNvPr>
          <p:cNvSpPr>
            <a:spLocks noGrp="1"/>
          </p:cNvSpPr>
          <p:nvPr>
            <p:ph type="title"/>
          </p:nvPr>
        </p:nvSpPr>
        <p:spPr>
          <a:xfrm>
            <a:off x="952108" y="954756"/>
            <a:ext cx="2730414" cy="4946003"/>
          </a:xfrm>
        </p:spPr>
        <p:txBody>
          <a:bodyPr>
            <a:normAutofit/>
          </a:bodyPr>
          <a:lstStyle/>
          <a:p>
            <a:r>
              <a:rPr lang="en-GB" dirty="0">
                <a:solidFill>
                  <a:srgbClr val="FFFFFF"/>
                </a:solidFill>
              </a:rPr>
              <a:t>A Secure Place in the Music Curriculum is Crucial for Music.</a:t>
            </a:r>
          </a:p>
        </p:txBody>
      </p:sp>
      <p:sp>
        <p:nvSpPr>
          <p:cNvPr id="14" name="Rectangle 13">
            <a:extLst>
              <a:ext uri="{FF2B5EF4-FFF2-40B4-BE49-F238E27FC236}">
                <a16:creationId xmlns:a16="http://schemas.microsoft.com/office/drawing/2014/main" id="{46CD0D05-FF47-4ABB-841C-0600CADC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solidFill>
            <a:schemeClr val="bg2">
              <a:lumMod val="25000"/>
            </a:schemeClr>
          </a:soli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3" name="Content Placeholder 2">
            <a:extLst>
              <a:ext uri="{FF2B5EF4-FFF2-40B4-BE49-F238E27FC236}">
                <a16:creationId xmlns:a16="http://schemas.microsoft.com/office/drawing/2014/main" id="{4171C862-C8B0-4E81-997D-ED957693DEB5}"/>
              </a:ext>
            </a:extLst>
          </p:cNvPr>
          <p:cNvSpPr>
            <a:spLocks noGrp="1"/>
          </p:cNvSpPr>
          <p:nvPr>
            <p:ph idx="1"/>
          </p:nvPr>
        </p:nvSpPr>
        <p:spPr>
          <a:xfrm>
            <a:off x="5150360" y="469900"/>
            <a:ext cx="5953630" cy="5405968"/>
          </a:xfrm>
        </p:spPr>
        <p:txBody>
          <a:bodyPr anchor="ctr">
            <a:normAutofit/>
          </a:bodyPr>
          <a:lstStyle/>
          <a:p>
            <a:pPr marL="0" indent="0">
              <a:buNone/>
            </a:pPr>
            <a:r>
              <a:rPr lang="en-GB" i="1" dirty="0">
                <a:solidFill>
                  <a:schemeClr val="bg1"/>
                </a:solidFill>
              </a:rPr>
              <a:t>‘There is a strong sense that the statutory requirement of being included in the National Curriculum provides a basis for all other music provision in and out of school. </a:t>
            </a:r>
            <a:r>
              <a:rPr lang="en-GB" b="1" i="1" dirty="0">
                <a:solidFill>
                  <a:schemeClr val="bg1"/>
                </a:solidFill>
              </a:rPr>
              <a:t>Without the obligation for music lessons to be a part of the school curriculum, there is a very real concern that the subject might well wither away in many schools – and in the worst case scenario, could all but disappear in others.’ </a:t>
            </a:r>
            <a:endParaRPr lang="en-GB" b="1" dirty="0">
              <a:solidFill>
                <a:schemeClr val="bg1"/>
              </a:solidFill>
            </a:endParaRPr>
          </a:p>
          <a:p>
            <a:r>
              <a:rPr lang="en-US" dirty="0">
                <a:solidFill>
                  <a:schemeClr val="bg1"/>
                </a:solidFill>
              </a:rPr>
              <a:t>Darren Henley (2011)</a:t>
            </a:r>
          </a:p>
          <a:p>
            <a:pPr marL="0" indent="0">
              <a:buNone/>
            </a:pPr>
            <a:r>
              <a:rPr lang="en-GB" dirty="0">
                <a:solidFill>
                  <a:srgbClr val="FF0000"/>
                </a:solidFill>
              </a:rPr>
              <a:t>However, according to APPG this principle has been eroded by policy. EBacc a significant factor</a:t>
            </a:r>
          </a:p>
        </p:txBody>
      </p:sp>
    </p:spTree>
    <p:extLst>
      <p:ext uri="{BB962C8B-B14F-4D97-AF65-F5344CB8AC3E}">
        <p14:creationId xmlns:p14="http://schemas.microsoft.com/office/powerpoint/2010/main" val="5283959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E517A-C151-4831-BC1D-51A52AABD54C}"/>
              </a:ext>
            </a:extLst>
          </p:cNvPr>
          <p:cNvSpPr>
            <a:spLocks noGrp="1"/>
          </p:cNvSpPr>
          <p:nvPr>
            <p:ph type="title"/>
          </p:nvPr>
        </p:nvSpPr>
        <p:spPr>
          <a:xfrm>
            <a:off x="2152650" y="365127"/>
            <a:ext cx="7886700" cy="1325563"/>
          </a:xfrm>
        </p:spPr>
        <p:txBody>
          <a:bodyPr/>
          <a:lstStyle/>
          <a:p>
            <a:r>
              <a:rPr lang="en-GB"/>
              <a:t>EBACC</a:t>
            </a:r>
            <a:endParaRPr lang="en-GB" dirty="0"/>
          </a:p>
        </p:txBody>
      </p:sp>
      <p:pic>
        <p:nvPicPr>
          <p:cNvPr id="8" name="Content Placeholder 7" descr="A screenshot of a cell phone&#10;&#10;Description automatically generated">
            <a:extLst>
              <a:ext uri="{FF2B5EF4-FFF2-40B4-BE49-F238E27FC236}">
                <a16:creationId xmlns:a16="http://schemas.microsoft.com/office/drawing/2014/main" id="{E4908F66-FD24-4F94-833B-8E09DDE73F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54318" y="1576553"/>
            <a:ext cx="6905297" cy="4246179"/>
          </a:xfrm>
        </p:spPr>
      </p:pic>
    </p:spTree>
    <p:extLst>
      <p:ext uri="{BB962C8B-B14F-4D97-AF65-F5344CB8AC3E}">
        <p14:creationId xmlns:p14="http://schemas.microsoft.com/office/powerpoint/2010/main" val="9895904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a:xfrm>
            <a:off x="1925411" y="2239347"/>
            <a:ext cx="8142514" cy="3498980"/>
          </a:xfrm>
        </p:spPr>
        <p:txBody>
          <a:bodyPr>
            <a:normAutofit/>
          </a:bodyPr>
          <a:lstStyle/>
          <a:p>
            <a:pPr marL="342900" indent="-342900">
              <a:spcAft>
                <a:spcPts val="1200"/>
              </a:spcAft>
              <a:buFont typeface="Arial" panose="020B0604020202020204" pitchFamily="34" charset="0"/>
              <a:buChar char="•"/>
            </a:pPr>
            <a:r>
              <a:rPr lang="en-GB" sz="2000" dirty="0"/>
              <a:t>In 2018/19, more schools reported Year 9 music being optional than compulsory, despite the requirements of the National Curriculum: </a:t>
            </a:r>
          </a:p>
          <a:p>
            <a:pPr marL="342900" indent="-342900">
              <a:spcAft>
                <a:spcPts val="1200"/>
              </a:spcAft>
              <a:buFont typeface="Arial" panose="020B0604020202020204" pitchFamily="34" charset="0"/>
              <a:buChar char="•"/>
            </a:pPr>
            <a:endParaRPr lang="en-US" sz="2000" dirty="0"/>
          </a:p>
        </p:txBody>
      </p:sp>
      <p:sp>
        <p:nvSpPr>
          <p:cNvPr id="3" name="Subtitle 2"/>
          <p:cNvSpPr>
            <a:spLocks noGrp="1"/>
          </p:cNvSpPr>
          <p:nvPr>
            <p:ph type="subTitle" idx="1"/>
          </p:nvPr>
        </p:nvSpPr>
        <p:spPr>
          <a:xfrm>
            <a:off x="780532" y="337213"/>
            <a:ext cx="10611368" cy="447975"/>
          </a:xfrm>
        </p:spPr>
        <p:txBody>
          <a:bodyPr>
            <a:normAutofit fontScale="55000" lnSpcReduction="20000"/>
          </a:bodyPr>
          <a:lstStyle/>
          <a:p>
            <a:r>
              <a:rPr lang="en-GB" dirty="0"/>
              <a:t>Year 9 Provision	</a:t>
            </a:r>
            <a:endParaRPr lang="en-US" dirty="0"/>
          </a:p>
        </p:txBody>
      </p:sp>
      <p:sp>
        <p:nvSpPr>
          <p:cNvPr id="5" name="Rectangle 4">
            <a:extLst>
              <a:ext uri="{FF2B5EF4-FFF2-40B4-BE49-F238E27FC236}">
                <a16:creationId xmlns:a16="http://schemas.microsoft.com/office/drawing/2014/main" id="{9BFF9314-A4FA-4EF7-95A1-CEF202087CAA}"/>
              </a:ext>
            </a:extLst>
          </p:cNvPr>
          <p:cNvSpPr/>
          <p:nvPr/>
        </p:nvSpPr>
        <p:spPr>
          <a:xfrm>
            <a:off x="1928951" y="6013047"/>
            <a:ext cx="8321856" cy="707886"/>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Garamond" panose="02020404030301010803"/>
                <a:ea typeface="+mn-ea"/>
                <a:cs typeface="+mn-cs"/>
              </a:rPr>
              <a:t>Increasingly, it is either optional (48.4%) or not taught at all as a curriculum subject.  </a:t>
            </a:r>
            <a:endParaRPr kumimoji="0" lang="en-US" sz="20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graphicFrame>
        <p:nvGraphicFramePr>
          <p:cNvPr id="7" name="Chart 6">
            <a:extLst>
              <a:ext uri="{FF2B5EF4-FFF2-40B4-BE49-F238E27FC236}">
                <a16:creationId xmlns:a16="http://schemas.microsoft.com/office/drawing/2014/main" id="{B6E72B5A-F62D-45F5-8C6F-3749BE1B7230}"/>
              </a:ext>
            </a:extLst>
          </p:cNvPr>
          <p:cNvGraphicFramePr>
            <a:graphicFrameLocks/>
          </p:cNvGraphicFramePr>
          <p:nvPr/>
        </p:nvGraphicFramePr>
        <p:xfrm>
          <a:off x="2582091" y="3429000"/>
          <a:ext cx="6962503" cy="26438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978172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rot="16200000">
            <a:off x="1666035" y="4468889"/>
            <a:ext cx="2130134"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Garamond" panose="02020404030301010803"/>
                <a:ea typeface="+mn-ea"/>
                <a:cs typeface="+mn-cs"/>
              </a:rPr>
              <a:t>Number of responses</a:t>
            </a:r>
          </a:p>
        </p:txBody>
      </p:sp>
      <p:graphicFrame>
        <p:nvGraphicFramePr>
          <p:cNvPr id="8" name="Chart 7">
            <a:extLst>
              <a:ext uri="{FF2B5EF4-FFF2-40B4-BE49-F238E27FC236}">
                <a16:creationId xmlns:a16="http://schemas.microsoft.com/office/drawing/2014/main" id="{7E41AA6A-BE40-49AE-A6AC-58F3CC1D9EBC}"/>
              </a:ext>
            </a:extLst>
          </p:cNvPr>
          <p:cNvGraphicFramePr>
            <a:graphicFrameLocks/>
          </p:cNvGraphicFramePr>
          <p:nvPr/>
        </p:nvGraphicFramePr>
        <p:xfrm>
          <a:off x="2900379" y="2859574"/>
          <a:ext cx="6147827" cy="3648151"/>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C0BD8114-F73A-4672-B2B9-2B7EDACCB5FF}"/>
              </a:ext>
            </a:extLst>
          </p:cNvPr>
          <p:cNvSpPr txBox="1"/>
          <p:nvPr/>
        </p:nvSpPr>
        <p:spPr>
          <a:xfrm>
            <a:off x="4136573" y="6475475"/>
            <a:ext cx="670957" cy="349702"/>
          </a:xfrm>
          <a:prstGeom prst="rect">
            <a:avLst/>
          </a:prstGeom>
          <a:noFill/>
        </p:spPr>
        <p:txBody>
          <a:bodyPr wrap="square" lIns="0" tIns="36000" rIns="0" bIns="36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Garamond" panose="02020404030301010803"/>
                <a:ea typeface="+mn-ea"/>
                <a:cs typeface="+mn-cs"/>
              </a:rPr>
              <a:t>2.5%</a:t>
            </a:r>
          </a:p>
        </p:txBody>
      </p:sp>
      <p:sp>
        <p:nvSpPr>
          <p:cNvPr id="9" name="TextBox 8">
            <a:extLst>
              <a:ext uri="{FF2B5EF4-FFF2-40B4-BE49-F238E27FC236}">
                <a16:creationId xmlns:a16="http://schemas.microsoft.com/office/drawing/2014/main" id="{36A6A42C-F236-45CF-A81C-97AD39E5C8A5}"/>
              </a:ext>
            </a:extLst>
          </p:cNvPr>
          <p:cNvSpPr txBox="1"/>
          <p:nvPr/>
        </p:nvSpPr>
        <p:spPr>
          <a:xfrm>
            <a:off x="5895132" y="6467344"/>
            <a:ext cx="670957" cy="349702"/>
          </a:xfrm>
          <a:prstGeom prst="rect">
            <a:avLst/>
          </a:prstGeom>
          <a:noFill/>
        </p:spPr>
        <p:txBody>
          <a:bodyPr wrap="square" lIns="0" tIns="36000" rIns="0" bIns="36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Garamond" panose="02020404030301010803"/>
                <a:ea typeface="+mn-ea"/>
                <a:cs typeface="+mn-cs"/>
              </a:rPr>
              <a:t>37.5%</a:t>
            </a:r>
          </a:p>
        </p:txBody>
      </p:sp>
      <p:sp>
        <p:nvSpPr>
          <p:cNvPr id="10" name="TextBox 9">
            <a:extLst>
              <a:ext uri="{FF2B5EF4-FFF2-40B4-BE49-F238E27FC236}">
                <a16:creationId xmlns:a16="http://schemas.microsoft.com/office/drawing/2014/main" id="{BBDBAB9D-9B77-43B2-9D6C-CE194307A182}"/>
              </a:ext>
            </a:extLst>
          </p:cNvPr>
          <p:cNvSpPr txBox="1"/>
          <p:nvPr/>
        </p:nvSpPr>
        <p:spPr>
          <a:xfrm>
            <a:off x="7790852" y="6467344"/>
            <a:ext cx="670957" cy="349702"/>
          </a:xfrm>
          <a:prstGeom prst="rect">
            <a:avLst/>
          </a:prstGeom>
          <a:noFill/>
        </p:spPr>
        <p:txBody>
          <a:bodyPr wrap="square" lIns="0" tIns="36000" rIns="0" bIns="36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Garamond" panose="02020404030301010803"/>
                <a:ea typeface="+mn-ea"/>
                <a:cs typeface="+mn-cs"/>
              </a:rPr>
              <a:t>60%</a:t>
            </a:r>
          </a:p>
        </p:txBody>
      </p:sp>
      <p:sp>
        <p:nvSpPr>
          <p:cNvPr id="7" name="Rectangle 6"/>
          <p:cNvSpPr/>
          <p:nvPr/>
        </p:nvSpPr>
        <p:spPr>
          <a:xfrm>
            <a:off x="1613648" y="1329768"/>
            <a:ext cx="8949765" cy="6574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3" name="Subtitle 2"/>
          <p:cNvSpPr>
            <a:spLocks noGrp="1"/>
          </p:cNvSpPr>
          <p:nvPr>
            <p:ph type="subTitle" idx="1"/>
          </p:nvPr>
        </p:nvSpPr>
        <p:spPr>
          <a:xfrm>
            <a:off x="1852706" y="217685"/>
            <a:ext cx="8411882" cy="1620081"/>
          </a:xfrm>
        </p:spPr>
        <p:txBody>
          <a:bodyPr>
            <a:noAutofit/>
          </a:bodyPr>
          <a:lstStyle/>
          <a:p>
            <a:pPr>
              <a:lnSpc>
                <a:spcPct val="100000"/>
              </a:lnSpc>
            </a:pPr>
            <a:r>
              <a:rPr lang="en-GB" sz="2400" i="1" dirty="0"/>
              <a:t>Are any changes to the provision / uptake of music in your school (within and beyond the curriculum) as a result of the introduction of the English Baccalaureate (</a:t>
            </a:r>
            <a:r>
              <a:rPr lang="en-GB" sz="2400" i="1" dirty="0" err="1"/>
              <a:t>EBacc</a:t>
            </a:r>
            <a:r>
              <a:rPr lang="en-GB" sz="2400" i="1" dirty="0"/>
              <a:t>) performance measure, positive, neutral, or negative?</a:t>
            </a:r>
            <a:endParaRPr lang="en-GB" sz="2400" i="1" dirty="0">
              <a:solidFill>
                <a:srgbClr val="FF0000"/>
              </a:solidFill>
            </a:endParaRPr>
          </a:p>
        </p:txBody>
      </p:sp>
    </p:spTree>
    <p:extLst>
      <p:ext uri="{BB962C8B-B14F-4D97-AF65-F5344CB8AC3E}">
        <p14:creationId xmlns:p14="http://schemas.microsoft.com/office/powerpoint/2010/main" val="2872013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A0B6-2AD7-4221-DF0A-59AD5009834B}"/>
              </a:ext>
            </a:extLst>
          </p:cNvPr>
          <p:cNvSpPr>
            <a:spLocks noGrp="1"/>
          </p:cNvSpPr>
          <p:nvPr>
            <p:ph type="title"/>
          </p:nvPr>
        </p:nvSpPr>
        <p:spPr/>
        <p:txBody>
          <a:bodyPr/>
          <a:lstStyle/>
          <a:p>
            <a:r>
              <a:rPr lang="en-GB" dirty="0"/>
              <a:t>General Decline in GCSE Entries</a:t>
            </a:r>
          </a:p>
        </p:txBody>
      </p:sp>
      <p:pic>
        <p:nvPicPr>
          <p:cNvPr id="1026" name="Picture 2">
            <a:extLst>
              <a:ext uri="{FF2B5EF4-FFF2-40B4-BE49-F238E27FC236}">
                <a16:creationId xmlns:a16="http://schemas.microsoft.com/office/drawing/2014/main" id="{888D6391-BA83-EA4C-6B8B-4900FE78597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61313" y="2557463"/>
            <a:ext cx="6127845" cy="3317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6363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B992A-7E27-109A-3D7E-CBA73969A10E}"/>
              </a:ext>
            </a:extLst>
          </p:cNvPr>
          <p:cNvSpPr>
            <a:spLocks noGrp="1"/>
          </p:cNvSpPr>
          <p:nvPr>
            <p:ph type="title"/>
          </p:nvPr>
        </p:nvSpPr>
        <p:spPr/>
        <p:txBody>
          <a:bodyPr>
            <a:normAutofit fontScale="90000"/>
          </a:bodyPr>
          <a:lstStyle/>
          <a:p>
            <a:r>
              <a:rPr lang="en-GB" dirty="0"/>
              <a:t>Significant decline in A Level Music Entries (2023)</a:t>
            </a:r>
          </a:p>
        </p:txBody>
      </p:sp>
      <p:pic>
        <p:nvPicPr>
          <p:cNvPr id="5" name="Content Placeholder 4" descr="A graph with a line going up&#10;&#10;AI-generated content may be incorrect.">
            <a:extLst>
              <a:ext uri="{FF2B5EF4-FFF2-40B4-BE49-F238E27FC236}">
                <a16:creationId xmlns:a16="http://schemas.microsoft.com/office/drawing/2014/main" id="{C39D90C8-AB8E-A2FE-E7BE-D71ADA7B05E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58021" y="2557993"/>
            <a:ext cx="4979924" cy="3317875"/>
          </a:xfrm>
        </p:spPr>
      </p:pic>
    </p:spTree>
    <p:extLst>
      <p:ext uri="{BB962C8B-B14F-4D97-AF65-F5344CB8AC3E}">
        <p14:creationId xmlns:p14="http://schemas.microsoft.com/office/powerpoint/2010/main" val="19713142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B1763907-76E5-9A4D-A500-9A30EBE47BB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8703" b="8703"/>
          <a:stretch>
            <a:fillRect/>
          </a:stretch>
        </p:blipFill>
        <p:spPr>
          <a:xfrm>
            <a:off x="6096000" y="2332892"/>
            <a:ext cx="5912891" cy="4705478"/>
          </a:xfrm>
        </p:spPr>
      </p:pic>
      <p:sp>
        <p:nvSpPr>
          <p:cNvPr id="5" name="Text Placeholder 4">
            <a:extLst>
              <a:ext uri="{FF2B5EF4-FFF2-40B4-BE49-F238E27FC236}">
                <a16:creationId xmlns:a16="http://schemas.microsoft.com/office/drawing/2014/main" id="{F1D6834B-C75E-E142-BB00-E978A801B842}"/>
              </a:ext>
            </a:extLst>
          </p:cNvPr>
          <p:cNvSpPr>
            <a:spLocks noGrp="1"/>
          </p:cNvSpPr>
          <p:nvPr>
            <p:ph type="body" sz="quarter" idx="11"/>
          </p:nvPr>
        </p:nvSpPr>
        <p:spPr>
          <a:xfrm>
            <a:off x="1861791" y="1783317"/>
            <a:ext cx="3958909" cy="3597369"/>
          </a:xfrm>
        </p:spPr>
        <p:txBody>
          <a:bodyPr>
            <a:noAutofit/>
          </a:bodyPr>
          <a:lstStyle/>
          <a:p>
            <a:r>
              <a:rPr lang="en-US" sz="2000" dirty="0"/>
              <a:t>In terms of ABRSM exams, the difference between 2012 and 2017 equates to 42,000 less students in 2017 than 2012.</a:t>
            </a:r>
          </a:p>
          <a:p>
            <a:endParaRPr lang="en-US" sz="2000" dirty="0"/>
          </a:p>
          <a:p>
            <a:r>
              <a:rPr lang="en-US" sz="2000" dirty="0"/>
              <a:t>There is also a 14% drop in the number of students taking ABRSM Grade 5 theory 2012-17.  This potentially inhibits the progression routes of certain students. The drop is only very partially made up by the other exam boards. </a:t>
            </a:r>
          </a:p>
        </p:txBody>
      </p:sp>
      <p:sp>
        <p:nvSpPr>
          <p:cNvPr id="3" name="Subtitle 2">
            <a:extLst>
              <a:ext uri="{FF2B5EF4-FFF2-40B4-BE49-F238E27FC236}">
                <a16:creationId xmlns:a16="http://schemas.microsoft.com/office/drawing/2014/main" id="{353B2F0B-DC79-A144-9BED-661DF44856B8}"/>
              </a:ext>
            </a:extLst>
          </p:cNvPr>
          <p:cNvSpPr>
            <a:spLocks noGrp="1"/>
          </p:cNvSpPr>
          <p:nvPr>
            <p:ph type="subTitle" idx="1"/>
          </p:nvPr>
        </p:nvSpPr>
        <p:spPr>
          <a:xfrm>
            <a:off x="790316" y="103948"/>
            <a:ext cx="10611368" cy="806302"/>
          </a:xfrm>
        </p:spPr>
        <p:txBody>
          <a:bodyPr>
            <a:normAutofit/>
          </a:bodyPr>
          <a:lstStyle/>
          <a:p>
            <a:r>
              <a:rPr lang="en-US" dirty="0"/>
              <a:t>It isn’t just ‘school’ qualifications!</a:t>
            </a:r>
          </a:p>
        </p:txBody>
      </p:sp>
    </p:spTree>
    <p:extLst>
      <p:ext uri="{BB962C8B-B14F-4D97-AF65-F5344CB8AC3E}">
        <p14:creationId xmlns:p14="http://schemas.microsoft.com/office/powerpoint/2010/main" val="15783487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2F6802-8C3D-4141-AA1E-D4C055CA35EA}"/>
              </a:ext>
            </a:extLst>
          </p:cNvPr>
          <p:cNvSpPr>
            <a:spLocks noGrp="1"/>
          </p:cNvSpPr>
          <p:nvPr>
            <p:ph type="body" sz="quarter" idx="16"/>
          </p:nvPr>
        </p:nvSpPr>
        <p:spPr>
          <a:xfrm>
            <a:off x="1808552" y="4542119"/>
            <a:ext cx="8660149" cy="2118299"/>
          </a:xfrm>
          <a:solidFill>
            <a:schemeClr val="bg1"/>
          </a:solidFill>
        </p:spPr>
        <p:txBody>
          <a:bodyPr>
            <a:noAutofit/>
          </a:bodyPr>
          <a:lstStyle/>
          <a:p>
            <a:r>
              <a:rPr lang="en-GB" sz="2100" dirty="0"/>
              <a:t>In 2017, only 3.5% (15 students from a cohort of 430) of entrants to UK music conservatoires were from Quintile 1 backgrounds (a drop of 1.7% from the previous year) compared to 39.5% from Quintile 5. The data from UCAS shows that there is a direct correlation between socio-economic grouping and likelihood gaining a place to study music at a conservatoire. </a:t>
            </a:r>
            <a:endParaRPr lang="en-US" sz="2100" dirty="0"/>
          </a:p>
          <a:p>
            <a:endParaRPr lang="en-US" sz="2100" dirty="0"/>
          </a:p>
        </p:txBody>
      </p:sp>
      <p:sp>
        <p:nvSpPr>
          <p:cNvPr id="5" name="Text Placeholder 4">
            <a:extLst>
              <a:ext uri="{FF2B5EF4-FFF2-40B4-BE49-F238E27FC236}">
                <a16:creationId xmlns:a16="http://schemas.microsoft.com/office/drawing/2014/main" id="{B53B0DBA-3F47-8A4A-B3B1-778609DBF6A0}"/>
              </a:ext>
            </a:extLst>
          </p:cNvPr>
          <p:cNvSpPr>
            <a:spLocks noGrp="1"/>
          </p:cNvSpPr>
          <p:nvPr>
            <p:ph type="body" sz="quarter" idx="18"/>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ubtitle 3">
            <a:extLst>
              <a:ext uri="{FF2B5EF4-FFF2-40B4-BE49-F238E27FC236}">
                <a16:creationId xmlns:a16="http://schemas.microsoft.com/office/drawing/2014/main" id="{8E9FF5B7-AAD4-464C-AEFD-13334D86FE07}"/>
              </a:ext>
            </a:extLst>
          </p:cNvPr>
          <p:cNvSpPr>
            <a:spLocks noGrp="1"/>
          </p:cNvSpPr>
          <p:nvPr>
            <p:ph type="subTitle" idx="1"/>
          </p:nvPr>
        </p:nvSpPr>
        <p:spPr>
          <a:xfrm>
            <a:off x="2109399" y="262508"/>
            <a:ext cx="7958526" cy="806302"/>
          </a:xfrm>
        </p:spPr>
        <p:txBody>
          <a:bodyPr>
            <a:noAutofit/>
          </a:bodyPr>
          <a:lstStyle/>
          <a:p>
            <a:pPr>
              <a:lnSpc>
                <a:spcPct val="100000"/>
              </a:lnSpc>
            </a:pPr>
            <a:r>
              <a:rPr lang="en-US" sz="3600" dirty="0"/>
              <a:t>Another link between postcode and access</a:t>
            </a:r>
          </a:p>
        </p:txBody>
      </p:sp>
      <p:graphicFrame>
        <p:nvGraphicFramePr>
          <p:cNvPr id="6" name="Chart 5">
            <a:extLst>
              <a:ext uri="{FF2B5EF4-FFF2-40B4-BE49-F238E27FC236}">
                <a16:creationId xmlns:a16="http://schemas.microsoft.com/office/drawing/2014/main" id="{765B46FB-1DBA-F847-895A-3EB698B185CD}"/>
              </a:ext>
            </a:extLst>
          </p:cNvPr>
          <p:cNvGraphicFramePr>
            <a:graphicFrameLocks/>
          </p:cNvGraphicFramePr>
          <p:nvPr/>
        </p:nvGraphicFramePr>
        <p:xfrm>
          <a:off x="3402096" y="1487195"/>
          <a:ext cx="4979905" cy="296527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387220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DFB5D1BB-0703-437B-BD1E-1D07F8A27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35" name="Picture 34">
              <a:extLst>
                <a:ext uri="{FF2B5EF4-FFF2-40B4-BE49-F238E27FC236}">
                  <a16:creationId xmlns:a16="http://schemas.microsoft.com/office/drawing/2014/main" id="{3886586B-3F0F-4593-B272-AE75AD0F09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6" name="Rectangle 35">
              <a:extLst>
                <a:ext uri="{FF2B5EF4-FFF2-40B4-BE49-F238E27FC236}">
                  <a16:creationId xmlns:a16="http://schemas.microsoft.com/office/drawing/2014/main" id="{020DEB59-BF94-41B5-8F16-8B10442EE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37" name="Picture 36">
              <a:extLst>
                <a:ext uri="{FF2B5EF4-FFF2-40B4-BE49-F238E27FC236}">
                  <a16:creationId xmlns:a16="http://schemas.microsoft.com/office/drawing/2014/main" id="{9A3BEF6F-FC03-43B1-8D1B-8DA3A360DB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8" name="Picture 37">
              <a:extLst>
                <a:ext uri="{FF2B5EF4-FFF2-40B4-BE49-F238E27FC236}">
                  <a16:creationId xmlns:a16="http://schemas.microsoft.com/office/drawing/2014/main" id="{0F49BA32-A501-4C79-9A72-92587AB9EE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40" name="Straight Connector 39">
            <a:extLst>
              <a:ext uri="{FF2B5EF4-FFF2-40B4-BE49-F238E27FC236}">
                <a16:creationId xmlns:a16="http://schemas.microsoft.com/office/drawing/2014/main" id="{883F92AF-2403-4558-B1D7-72130A1E4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42" name="Rectangle 41">
            <a:extLst>
              <a:ext uri="{FF2B5EF4-FFF2-40B4-BE49-F238E27FC236}">
                <a16:creationId xmlns:a16="http://schemas.microsoft.com/office/drawing/2014/main" id="{A440FBE6-72B7-43D4-A8EB-FDBC35FE56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grpSp>
        <p:nvGrpSpPr>
          <p:cNvPr id="44" name="Group 43">
            <a:extLst>
              <a:ext uri="{FF2B5EF4-FFF2-40B4-BE49-F238E27FC236}">
                <a16:creationId xmlns:a16="http://schemas.microsoft.com/office/drawing/2014/main" id="{647B8492-BC4D-4046-B35A-C38E03494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45" name="Picture 44">
              <a:extLst>
                <a:ext uri="{FF2B5EF4-FFF2-40B4-BE49-F238E27FC236}">
                  <a16:creationId xmlns:a16="http://schemas.microsoft.com/office/drawing/2014/main" id="{47264A7B-BD07-443B-B4AE-B7D112274D0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6" name="Rectangle 45">
              <a:extLst>
                <a:ext uri="{FF2B5EF4-FFF2-40B4-BE49-F238E27FC236}">
                  <a16:creationId xmlns:a16="http://schemas.microsoft.com/office/drawing/2014/main" id="{8D9B85B4-ACC6-412B-BC6B-2163BCCDF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7" name="Picture 46">
              <a:extLst>
                <a:ext uri="{FF2B5EF4-FFF2-40B4-BE49-F238E27FC236}">
                  <a16:creationId xmlns:a16="http://schemas.microsoft.com/office/drawing/2014/main" id="{17D5E57D-F913-44D3-9AF3-FCDFAE64F7E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48" name="Picture 47">
              <a:extLst>
                <a:ext uri="{FF2B5EF4-FFF2-40B4-BE49-F238E27FC236}">
                  <a16:creationId xmlns:a16="http://schemas.microsoft.com/office/drawing/2014/main" id="{BCF01E4E-4102-455A-BC41-D5F848B9417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50" name="Straight Connector 49">
            <a:extLst>
              <a:ext uri="{FF2B5EF4-FFF2-40B4-BE49-F238E27FC236}">
                <a16:creationId xmlns:a16="http://schemas.microsoft.com/office/drawing/2014/main" id="{16652DC1-CA18-4263-AC06-BAB0B05EC78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039F30F5-AB79-2DFC-DFBD-BEEC8D946526}"/>
              </a:ext>
            </a:extLst>
          </p:cNvPr>
          <p:cNvSpPr txBox="1"/>
          <p:nvPr/>
        </p:nvSpPr>
        <p:spPr>
          <a:xfrm>
            <a:off x="1295401" y="2493774"/>
            <a:ext cx="3660057" cy="3382094"/>
          </a:xfrm>
          <a:prstGeom prst="rect">
            <a:avLst/>
          </a:prstGeom>
        </p:spPr>
        <p:txBody>
          <a:bodyPr vert="horz" lIns="91440" tIns="45720" rIns="91440" bIns="45720" rtlCol="0" anchor="t">
            <a:normAutofit/>
          </a:bodyPr>
          <a:lstStyle/>
          <a:p>
            <a:pPr marL="0" marR="0" lvl="0" indent="0" algn="ctr" defTabSz="457200" rtl="0" eaLnBrk="1" fontAlgn="auto" latinLnBrk="0" hangingPunct="1">
              <a:lnSpc>
                <a:spcPct val="100000"/>
              </a:lnSpc>
              <a:spcBef>
                <a:spcPct val="20000"/>
              </a:spcBef>
              <a:spcAft>
                <a:spcPts val="600"/>
              </a:spcAft>
              <a:buClr>
                <a:srgbClr val="83992A"/>
              </a:buClr>
              <a:buSzPct val="115000"/>
              <a:buFontTx/>
              <a:buNone/>
              <a:tabLst/>
              <a:defRPr/>
            </a:pPr>
            <a:r>
              <a:rPr lang="en-US" sz="2400" dirty="0">
                <a:ln w="3175" cmpd="sng">
                  <a:noFill/>
                </a:ln>
                <a:solidFill>
                  <a:srgbClr val="FF0000"/>
                </a:solidFill>
                <a:latin typeface="Garamond" panose="02020404030301010803"/>
              </a:rPr>
              <a:t>Discussion</a:t>
            </a:r>
            <a:r>
              <a:rPr lang="en-US" sz="2400" dirty="0">
                <a:ln w="3175" cmpd="sng">
                  <a:noFill/>
                </a:ln>
                <a:solidFill>
                  <a:srgbClr val="00B0F0"/>
                </a:solidFill>
                <a:latin typeface="Garamond" panose="02020404030301010803"/>
              </a:rPr>
              <a:t> : </a:t>
            </a:r>
            <a:r>
              <a:rPr kumimoji="0" lang="en-US" sz="2400" b="0" i="0" u="none" strike="noStrike" kern="1200" cap="none" spc="0" normalizeH="0" baseline="0" noProof="0" dirty="0">
                <a:ln w="3175" cmpd="sng">
                  <a:noFill/>
                </a:ln>
                <a:solidFill>
                  <a:srgbClr val="00B0F0"/>
                </a:solidFill>
                <a:effectLst/>
                <a:uLnTx/>
                <a:uFillTx/>
                <a:latin typeface="Garamond" panose="02020404030301010803"/>
                <a:ea typeface="+mn-ea"/>
                <a:cs typeface="+mn-cs"/>
              </a:rPr>
              <a:t>What can instrumental music teachers do to support and promote music in schools?</a:t>
            </a:r>
            <a:br>
              <a:rPr kumimoji="0" lang="en-US" sz="2400" b="0" i="0" u="none" strike="noStrike" kern="1200" cap="none" spc="0" normalizeH="0" baseline="0" noProof="0" dirty="0">
                <a:ln w="3175" cmpd="sng">
                  <a:noFill/>
                </a:ln>
                <a:solidFill>
                  <a:srgbClr val="00B0F0"/>
                </a:solidFill>
                <a:effectLst/>
                <a:uLnTx/>
                <a:uFillTx/>
                <a:latin typeface="Garamond" panose="02020404030301010803"/>
                <a:ea typeface="+mn-ea"/>
                <a:cs typeface="+mn-cs"/>
              </a:rPr>
            </a:br>
            <a:br>
              <a:rPr kumimoji="0" lang="en-US" sz="2400" b="0" i="0" u="none" strike="noStrike" kern="1200" cap="none" spc="0" normalizeH="0" baseline="0" noProof="0" dirty="0">
                <a:ln w="3175" cmpd="sng">
                  <a:noFill/>
                </a:ln>
                <a:solidFill>
                  <a:prstClr val="black">
                    <a:lumMod val="85000"/>
                    <a:lumOff val="15000"/>
                  </a:prstClr>
                </a:solidFill>
                <a:effectLst/>
                <a:uLnTx/>
                <a:uFillTx/>
                <a:latin typeface="Garamond" panose="02020404030301010803"/>
                <a:ea typeface="+mn-ea"/>
                <a:cs typeface="+mn-cs"/>
              </a:rPr>
            </a:br>
            <a:endParaRPr kumimoji="0" lang="en-US" sz="2400" b="0" i="0" u="none" strike="noStrike" kern="1200" cap="none" spc="0" normalizeH="0" baseline="0" noProof="0" dirty="0">
              <a:ln>
                <a:noFill/>
              </a:ln>
              <a:solidFill>
                <a:srgbClr val="0070C0"/>
              </a:solidFill>
              <a:effectLst/>
              <a:uLnTx/>
              <a:uFillTx/>
              <a:latin typeface="Garamond" panose="02020404030301010803"/>
              <a:ea typeface="+mn-ea"/>
              <a:cs typeface="+mn-cs"/>
            </a:endParaRPr>
          </a:p>
        </p:txBody>
      </p:sp>
      <p:pic>
        <p:nvPicPr>
          <p:cNvPr id="6" name="Picture 5">
            <a:extLst>
              <a:ext uri="{FF2B5EF4-FFF2-40B4-BE49-F238E27FC236}">
                <a16:creationId xmlns:a16="http://schemas.microsoft.com/office/drawing/2014/main" id="{5E67D6E2-A720-41F4-52C1-4D132E468CA7}"/>
              </a:ext>
            </a:extLst>
          </p:cNvPr>
          <p:cNvPicPr>
            <a:picLocks noChangeAspect="1"/>
          </p:cNvPicPr>
          <p:nvPr/>
        </p:nvPicPr>
        <p:blipFill rotWithShape="1">
          <a:blip r:embed="rId5"/>
          <a:srcRect t="4555" r="2" b="5973"/>
          <a:stretch/>
        </p:blipFill>
        <p:spPr>
          <a:xfrm>
            <a:off x="5418668" y="982131"/>
            <a:ext cx="5469466" cy="4893735"/>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3357339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33" name="Picture 32">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4" name="Rectangle 33">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35" name="Picture 34">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36" name="Picture 35">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38" name="Straight Connector 37">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40" name="Rectangle 39">
            <a:extLst>
              <a:ext uri="{FF2B5EF4-FFF2-40B4-BE49-F238E27FC236}">
                <a16:creationId xmlns:a16="http://schemas.microsoft.com/office/drawing/2014/main" id="{575E71FA-50BD-43F8-8C98-04339283A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grpSp>
        <p:nvGrpSpPr>
          <p:cNvPr id="42" name="Group 41">
            <a:extLst>
              <a:ext uri="{FF2B5EF4-FFF2-40B4-BE49-F238E27FC236}">
                <a16:creationId xmlns:a16="http://schemas.microsoft.com/office/drawing/2014/main" id="{CF1AA7F6-A589-4BC8-BC72-2CA6DC9083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43" name="Picture 42">
              <a:extLst>
                <a:ext uri="{FF2B5EF4-FFF2-40B4-BE49-F238E27FC236}">
                  <a16:creationId xmlns:a16="http://schemas.microsoft.com/office/drawing/2014/main" id="{53F5243F-7E41-439E-8991-C4F246D88F6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4" name="Rectangle 43">
              <a:extLst>
                <a:ext uri="{FF2B5EF4-FFF2-40B4-BE49-F238E27FC236}">
                  <a16:creationId xmlns:a16="http://schemas.microsoft.com/office/drawing/2014/main" id="{401A6B5F-1CF1-43AD-9E85-94E187210C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5" name="Picture 44">
              <a:extLst>
                <a:ext uri="{FF2B5EF4-FFF2-40B4-BE49-F238E27FC236}">
                  <a16:creationId xmlns:a16="http://schemas.microsoft.com/office/drawing/2014/main" id="{2F682A59-7E20-407C-A7F8-582295AC687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46" name="Picture 45">
              <a:extLst>
                <a:ext uri="{FF2B5EF4-FFF2-40B4-BE49-F238E27FC236}">
                  <a16:creationId xmlns:a16="http://schemas.microsoft.com/office/drawing/2014/main" id="{5E4AC24E-0670-406E-822F-AAA6DA2010D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extBox 1">
            <a:extLst>
              <a:ext uri="{FF2B5EF4-FFF2-40B4-BE49-F238E27FC236}">
                <a16:creationId xmlns:a16="http://schemas.microsoft.com/office/drawing/2014/main" id="{83B29264-43D3-1D6A-74B3-5C6A315190DA}"/>
              </a:ext>
            </a:extLst>
          </p:cNvPr>
          <p:cNvSpPr txBox="1"/>
          <p:nvPr/>
        </p:nvSpPr>
        <p:spPr>
          <a:xfrm>
            <a:off x="8013290" y="1041401"/>
            <a:ext cx="3079006" cy="2345264"/>
          </a:xfrm>
          <a:prstGeom prst="rect">
            <a:avLst/>
          </a:prstGeom>
        </p:spPr>
        <p:txBody>
          <a:bodyPr vert="horz" lIns="91440" tIns="45720" rIns="91440" bIns="45720" rtlCol="0" anchor="b">
            <a:normAutofit/>
          </a:bodyPr>
          <a:lstStyle/>
          <a:p>
            <a:pPr marL="0" marR="0" lvl="0" indent="0" algn="ctr" defTabSz="4572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noProof="0">
                <a:ln w="3175" cmpd="sng">
                  <a:noFill/>
                </a:ln>
                <a:solidFill>
                  <a:srgbClr val="262626"/>
                </a:solidFill>
                <a:effectLst/>
                <a:uLnTx/>
                <a:uFillTx/>
                <a:latin typeface="Garamond" panose="02020404030301010803"/>
                <a:ea typeface="+mn-ea"/>
                <a:cs typeface="+mn-cs"/>
              </a:rPr>
              <a:t>EXPLORING THE NATIONAL CURRICULUM PROGRAMMES OF STUDY IN MUSIC.</a:t>
            </a:r>
          </a:p>
        </p:txBody>
      </p:sp>
      <p:sp>
        <p:nvSpPr>
          <p:cNvPr id="48" name="Rectangle 47">
            <a:extLst>
              <a:ext uri="{FF2B5EF4-FFF2-40B4-BE49-F238E27FC236}">
                <a16:creationId xmlns:a16="http://schemas.microsoft.com/office/drawing/2014/main" id="{E89B1776-F953-4C0F-8E85-E9C66B1EF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6432130"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 name="Picture 3" descr="A close-up of a musical instrument&#10;&#10;Description automatically generated">
            <a:extLst>
              <a:ext uri="{FF2B5EF4-FFF2-40B4-BE49-F238E27FC236}">
                <a16:creationId xmlns:a16="http://schemas.microsoft.com/office/drawing/2014/main" id="{CF3EB04E-0E99-1E07-A8D5-62FBAA472B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12683" y="1618833"/>
            <a:ext cx="5784083" cy="3441529"/>
          </a:xfrm>
          <a:prstGeom prst="rect">
            <a:avLst/>
          </a:prstGeom>
        </p:spPr>
      </p:pic>
      <p:cxnSp>
        <p:nvCxnSpPr>
          <p:cNvPr id="50" name="Straight Connector 49">
            <a:extLst>
              <a:ext uri="{FF2B5EF4-FFF2-40B4-BE49-F238E27FC236}">
                <a16:creationId xmlns:a16="http://schemas.microsoft.com/office/drawing/2014/main" id="{997356D0-D934-42B9-8291-DF34A3AC0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9431" y="3509772"/>
            <a:ext cx="3074977" cy="12359"/>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00719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D55F562-BC4C-2C4F-B79B-40DBB148E826}"/>
              </a:ext>
            </a:extLst>
          </p:cNvPr>
          <p:cNvSpPr>
            <a:spLocks noGrp="1"/>
          </p:cNvSpPr>
          <p:nvPr>
            <p:ph type="subTitle" idx="1"/>
          </p:nvPr>
        </p:nvSpPr>
        <p:spPr>
          <a:xfrm>
            <a:off x="2109399" y="337213"/>
            <a:ext cx="8057858" cy="856886"/>
          </a:xfrm>
        </p:spPr>
        <p:txBody>
          <a:bodyPr>
            <a:noAutofit/>
          </a:bodyPr>
          <a:lstStyle/>
          <a:p>
            <a:r>
              <a:rPr lang="en-US" sz="2800" dirty="0"/>
              <a:t>Schools need to be vibrant musical communities, drawing upon great teachers based in schools to facilitate this</a:t>
            </a:r>
          </a:p>
        </p:txBody>
      </p:sp>
      <p:sp>
        <p:nvSpPr>
          <p:cNvPr id="5" name="Rectangle 4"/>
          <p:cNvSpPr/>
          <p:nvPr/>
        </p:nvSpPr>
        <p:spPr>
          <a:xfrm>
            <a:off x="6315152" y="5339984"/>
            <a:ext cx="4214872" cy="400110"/>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Garamond" panose="02020404030301010803"/>
                <a:ea typeface="+mn-ea"/>
                <a:cs typeface="+mn-cs"/>
              </a:rPr>
              <a:t>Music teacher, Sussex 2016-2018 study</a:t>
            </a:r>
          </a:p>
        </p:txBody>
      </p:sp>
      <p:graphicFrame>
        <p:nvGraphicFramePr>
          <p:cNvPr id="7" name="Text Placeholder 1">
            <a:extLst>
              <a:ext uri="{FF2B5EF4-FFF2-40B4-BE49-F238E27FC236}">
                <a16:creationId xmlns:a16="http://schemas.microsoft.com/office/drawing/2014/main" id="{28C40CAC-A38E-4B9C-BA00-DDF41D71C8EB}"/>
              </a:ext>
            </a:extLst>
          </p:cNvPr>
          <p:cNvGraphicFramePr/>
          <p:nvPr/>
        </p:nvGraphicFramePr>
        <p:xfrm>
          <a:off x="709985" y="2312827"/>
          <a:ext cx="10856685" cy="3427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333026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C0CE89-548D-FA49-BF26-67CF3285F473}"/>
              </a:ext>
            </a:extLst>
          </p:cNvPr>
          <p:cNvSpPr>
            <a:spLocks noGrp="1"/>
          </p:cNvSpPr>
          <p:nvPr>
            <p:ph type="body" sz="quarter" idx="17"/>
          </p:nvPr>
        </p:nvSpPr>
        <p:spPr>
          <a:xfrm>
            <a:off x="2024743" y="2369976"/>
            <a:ext cx="8142514" cy="3037239"/>
          </a:xfrm>
        </p:spPr>
        <p:txBody>
          <a:bodyPr>
            <a:normAutofit fontScale="92500" lnSpcReduction="10000"/>
          </a:bodyPr>
          <a:lstStyle/>
          <a:p>
            <a:r>
              <a:rPr lang="en-GB" sz="2800" dirty="0"/>
              <a:t>“Offering as much extra-curricular opportunities as possible and a really good recruitment programme for instrumental lessons - we recruited nearly 50% of our current Year 7 cohort into instrumental lessons at the beginning of the year.   This was partly through persuading the school to invest in DA students [in receipt of PP] lessons and working with [our MEH] to able to deliver these at an appropriate cost.”</a:t>
            </a:r>
          </a:p>
        </p:txBody>
      </p:sp>
      <p:sp>
        <p:nvSpPr>
          <p:cNvPr id="3" name="Subtitle 2">
            <a:extLst>
              <a:ext uri="{FF2B5EF4-FFF2-40B4-BE49-F238E27FC236}">
                <a16:creationId xmlns:a16="http://schemas.microsoft.com/office/drawing/2014/main" id="{950F0320-43EA-094C-81A6-8D36987FF44B}"/>
              </a:ext>
            </a:extLst>
          </p:cNvPr>
          <p:cNvSpPr>
            <a:spLocks noGrp="1"/>
          </p:cNvSpPr>
          <p:nvPr>
            <p:ph type="subTitle" idx="1"/>
          </p:nvPr>
        </p:nvSpPr>
        <p:spPr/>
        <p:txBody>
          <a:bodyPr/>
          <a:lstStyle/>
          <a:p>
            <a:r>
              <a:rPr lang="en-US" dirty="0"/>
              <a:t>What else works?</a:t>
            </a:r>
          </a:p>
        </p:txBody>
      </p:sp>
      <p:sp>
        <p:nvSpPr>
          <p:cNvPr id="4" name="Rectangle 3"/>
          <p:cNvSpPr/>
          <p:nvPr/>
        </p:nvSpPr>
        <p:spPr>
          <a:xfrm>
            <a:off x="6195623" y="5310098"/>
            <a:ext cx="4214872" cy="400110"/>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Garamond" panose="02020404030301010803"/>
                <a:ea typeface="+mn-ea"/>
                <a:cs typeface="+mn-cs"/>
              </a:rPr>
              <a:t>Music teacher, Sussex 2016-2018 study</a:t>
            </a:r>
          </a:p>
        </p:txBody>
      </p:sp>
    </p:spTree>
    <p:extLst>
      <p:ext uri="{BB962C8B-B14F-4D97-AF65-F5344CB8AC3E}">
        <p14:creationId xmlns:p14="http://schemas.microsoft.com/office/powerpoint/2010/main" val="37573388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E9311-795A-36A6-7471-E5BEF56E52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D349C1-6EF9-093E-1859-21C7C3D37BBE}"/>
              </a:ext>
            </a:extLst>
          </p:cNvPr>
          <p:cNvSpPr>
            <a:spLocks noGrp="1"/>
          </p:cNvSpPr>
          <p:nvPr>
            <p:ph type="title"/>
          </p:nvPr>
        </p:nvSpPr>
        <p:spPr/>
        <p:txBody>
          <a:bodyPr/>
          <a:lstStyle/>
          <a:p>
            <a:r>
              <a:rPr lang="en-GB" dirty="0"/>
              <a:t>Discussion Point</a:t>
            </a:r>
          </a:p>
        </p:txBody>
      </p:sp>
      <p:sp>
        <p:nvSpPr>
          <p:cNvPr id="3" name="Content Placeholder 2">
            <a:extLst>
              <a:ext uri="{FF2B5EF4-FFF2-40B4-BE49-F238E27FC236}">
                <a16:creationId xmlns:a16="http://schemas.microsoft.com/office/drawing/2014/main" id="{80FCED86-BC71-4FE6-0B5A-19E21B9CE982}"/>
              </a:ext>
            </a:extLst>
          </p:cNvPr>
          <p:cNvSpPr>
            <a:spLocks noGrp="1"/>
          </p:cNvSpPr>
          <p:nvPr>
            <p:ph idx="1"/>
          </p:nvPr>
        </p:nvSpPr>
        <p:spPr/>
        <p:txBody>
          <a:bodyPr/>
          <a:lstStyle/>
          <a:p>
            <a:pPr marL="0" indent="0">
              <a:buNone/>
            </a:pPr>
            <a:r>
              <a:rPr lang="en-GB" dirty="0"/>
              <a:t> Drawing on your experience and learning in this session, what one change to music education policy would you make and why?</a:t>
            </a:r>
          </a:p>
          <a:p>
            <a:pPr marL="0" indent="0">
              <a:buNone/>
            </a:pPr>
            <a:r>
              <a:rPr lang="en-GB" dirty="0"/>
              <a:t>Justify your choice in terms of the impact that it will have on:</a:t>
            </a:r>
          </a:p>
          <a:p>
            <a:pPr>
              <a:buFontTx/>
              <a:buChar char="-"/>
            </a:pPr>
            <a:r>
              <a:rPr lang="en-GB" dirty="0"/>
              <a:t>Young people’s music education.</a:t>
            </a:r>
          </a:p>
          <a:p>
            <a:pPr>
              <a:buFontTx/>
              <a:buChar char="-"/>
            </a:pPr>
            <a:r>
              <a:rPr lang="en-GB" dirty="0"/>
              <a:t>Your work in schools.</a:t>
            </a:r>
          </a:p>
          <a:p>
            <a:pPr>
              <a:buFontTx/>
              <a:buChar char="-"/>
            </a:pPr>
            <a:r>
              <a:rPr lang="en-GB" dirty="0"/>
              <a:t>The wider context of music education. </a:t>
            </a:r>
          </a:p>
        </p:txBody>
      </p:sp>
    </p:spTree>
    <p:extLst>
      <p:ext uri="{BB962C8B-B14F-4D97-AF65-F5344CB8AC3E}">
        <p14:creationId xmlns:p14="http://schemas.microsoft.com/office/powerpoint/2010/main" val="17800715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575D7A7-3C36-4508-9BC6-70A93BD3C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8" name="Picture 7">
              <a:extLst>
                <a:ext uri="{FF2B5EF4-FFF2-40B4-BE49-F238E27FC236}">
                  <a16:creationId xmlns:a16="http://schemas.microsoft.com/office/drawing/2014/main" id="{BC964A0D-06B7-4C16-AC9F-20ADDA8059E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a:extLst>
                <a:ext uri="{FF2B5EF4-FFF2-40B4-BE49-F238E27FC236}">
                  <a16:creationId xmlns:a16="http://schemas.microsoft.com/office/drawing/2014/main" id="{F5703F5C-55DF-45CD-BC3F-3BE8F1033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0" name="Picture 9">
              <a:extLst>
                <a:ext uri="{FF2B5EF4-FFF2-40B4-BE49-F238E27FC236}">
                  <a16:creationId xmlns:a16="http://schemas.microsoft.com/office/drawing/2014/main" id="{A8C7134F-70F9-4826-A97E-9B39AEA08F5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1" name="Picture 10">
              <a:extLst>
                <a:ext uri="{FF2B5EF4-FFF2-40B4-BE49-F238E27FC236}">
                  <a16:creationId xmlns:a16="http://schemas.microsoft.com/office/drawing/2014/main" id="{39351E73-B6DD-4B56-8EE9-C16B5711C46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3" name="Straight Connector 12">
            <a:extLst>
              <a:ext uri="{FF2B5EF4-FFF2-40B4-BE49-F238E27FC236}">
                <a16:creationId xmlns:a16="http://schemas.microsoft.com/office/drawing/2014/main" id="{AE446D0E-6531-40B7-A182-FB86024397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5" name="Rectangle 14">
            <a:extLst>
              <a:ext uri="{FF2B5EF4-FFF2-40B4-BE49-F238E27FC236}">
                <a16:creationId xmlns:a16="http://schemas.microsoft.com/office/drawing/2014/main" id="{C8BABCA7-C1E0-41BA-A822-5F61251AA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stretch/>
          </a:blipFill>
          <a:ln w="15875" cap="flat" cmpd="sng" algn="ctr">
            <a:solidFill>
              <a:srgbClr val="B15E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panose="02020404030301010803"/>
              <a:ea typeface="+mn-ea"/>
              <a:cs typeface="+mn-cs"/>
            </a:endParaRPr>
          </a:p>
        </p:txBody>
      </p:sp>
      <p:grpSp>
        <p:nvGrpSpPr>
          <p:cNvPr id="17" name="Group 16">
            <a:extLst>
              <a:ext uri="{FF2B5EF4-FFF2-40B4-BE49-F238E27FC236}">
                <a16:creationId xmlns:a16="http://schemas.microsoft.com/office/drawing/2014/main" id="{2E5D6EB5-6FDB-477A-98F5-7409CD5375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72226"/>
            <a:chOff x="0" y="0"/>
            <a:chExt cx="12188825" cy="6872226"/>
          </a:xfrm>
        </p:grpSpPr>
        <p:pic>
          <p:nvPicPr>
            <p:cNvPr id="18" name="Picture 17">
              <a:extLst>
                <a:ext uri="{FF2B5EF4-FFF2-40B4-BE49-F238E27FC236}">
                  <a16:creationId xmlns:a16="http://schemas.microsoft.com/office/drawing/2014/main" id="{5BB75167-5757-4E5F-869B-5A350BF43A8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9" name="Rectangle 18">
              <a:extLst>
                <a:ext uri="{FF2B5EF4-FFF2-40B4-BE49-F238E27FC236}">
                  <a16:creationId xmlns:a16="http://schemas.microsoft.com/office/drawing/2014/main" id="{C8338DAE-FFCB-472B-A9EE-77E42FDBD3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0" name="Picture 19">
              <a:extLst>
                <a:ext uri="{FF2B5EF4-FFF2-40B4-BE49-F238E27FC236}">
                  <a16:creationId xmlns:a16="http://schemas.microsoft.com/office/drawing/2014/main" id="{52B2E0A0-4D94-4C05-97C1-32B5D88A2E8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21" name="Picture 20">
              <a:extLst>
                <a:ext uri="{FF2B5EF4-FFF2-40B4-BE49-F238E27FC236}">
                  <a16:creationId xmlns:a16="http://schemas.microsoft.com/office/drawing/2014/main" id="{A91E75C9-3350-4F0B-993E-89D3DBD76CC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sp>
        <p:nvSpPr>
          <p:cNvPr id="2" name="TextBox 1">
            <a:extLst>
              <a:ext uri="{FF2B5EF4-FFF2-40B4-BE49-F238E27FC236}">
                <a16:creationId xmlns:a16="http://schemas.microsoft.com/office/drawing/2014/main" id="{14C42312-0F9F-4865-9CAD-C6AE5AA06E9B}"/>
              </a:ext>
            </a:extLst>
          </p:cNvPr>
          <p:cNvSpPr txBox="1"/>
          <p:nvPr/>
        </p:nvSpPr>
        <p:spPr>
          <a:xfrm>
            <a:off x="2692398" y="1871131"/>
            <a:ext cx="6815669" cy="1515533"/>
          </a:xfrm>
          <a:prstGeom prst="rect">
            <a:avLst/>
          </a:prstGeom>
        </p:spPr>
        <p:txBody>
          <a:bodyPr vert="horz" lIns="91440" tIns="45720" rIns="91440" bIns="45720" rtlCol="0" anchor="b">
            <a:normAutofit/>
          </a:bodyPr>
          <a:lstStyle/>
          <a:p>
            <a:pPr marL="0" marR="0" lvl="0" indent="0" algn="ctr" defTabSz="457200" rtl="0" eaLnBrk="1" fontAlgn="auto" latinLnBrk="0" hangingPunct="1">
              <a:lnSpc>
                <a:spcPct val="90000"/>
              </a:lnSpc>
              <a:spcBef>
                <a:spcPct val="0"/>
              </a:spcBef>
              <a:spcAft>
                <a:spcPts val="600"/>
              </a:spcAft>
              <a:buClrTx/>
              <a:buSzTx/>
              <a:buFontTx/>
              <a:buNone/>
              <a:tabLst/>
              <a:defRPr/>
            </a:pPr>
            <a:r>
              <a:rPr kumimoji="0" lang="en-US" sz="5000" b="0" i="0" u="none" strike="noStrike" kern="1200" cap="none" spc="0" normalizeH="0" baseline="0" noProof="0" dirty="0">
                <a:ln w="3175" cmpd="sng">
                  <a:noFill/>
                </a:ln>
                <a:solidFill>
                  <a:prstClr val="black">
                    <a:lumMod val="85000"/>
                    <a:lumOff val="15000"/>
                  </a:prstClr>
                </a:solidFill>
                <a:effectLst/>
                <a:uLnTx/>
                <a:uFillTx/>
                <a:latin typeface="Garamond" panose="02020404030301010803"/>
                <a:ea typeface="+mn-ea"/>
                <a:cs typeface="+mn-cs"/>
              </a:rPr>
              <a:t>Other Music Education  Organisations </a:t>
            </a:r>
          </a:p>
        </p:txBody>
      </p:sp>
      <p:cxnSp>
        <p:nvCxnSpPr>
          <p:cNvPr id="23" name="Straight Connector 22">
            <a:extLst>
              <a:ext uri="{FF2B5EF4-FFF2-40B4-BE49-F238E27FC236}">
                <a16:creationId xmlns:a16="http://schemas.microsoft.com/office/drawing/2014/main" id="{889FB2CC-C7A1-4A53-A088-636FB487FE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59396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F4A35-B9EC-4263-B967-3F80CD660580}"/>
              </a:ext>
            </a:extLst>
          </p:cNvPr>
          <p:cNvSpPr>
            <a:spLocks noGrp="1"/>
          </p:cNvSpPr>
          <p:nvPr>
            <p:ph type="title"/>
          </p:nvPr>
        </p:nvSpPr>
        <p:spPr/>
        <p:txBody>
          <a:bodyPr/>
          <a:lstStyle/>
          <a:p>
            <a:r>
              <a:rPr lang="en-GB" dirty="0"/>
              <a:t>Youth Music. </a:t>
            </a:r>
          </a:p>
        </p:txBody>
      </p:sp>
      <p:pic>
        <p:nvPicPr>
          <p:cNvPr id="5" name="Content Placeholder 4" descr="A picture containing shape&#10;&#10;Description automatically generated">
            <a:extLst>
              <a:ext uri="{FF2B5EF4-FFF2-40B4-BE49-F238E27FC236}">
                <a16:creationId xmlns:a16="http://schemas.microsoft.com/office/drawing/2014/main" id="{6E84F1F9-76C7-4768-83F4-658E0F137FA4}"/>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98377" y="2369976"/>
            <a:ext cx="4806805" cy="2327859"/>
          </a:xfrm>
        </p:spPr>
      </p:pic>
      <p:sp>
        <p:nvSpPr>
          <p:cNvPr id="7" name="TextBox 6">
            <a:extLst>
              <a:ext uri="{FF2B5EF4-FFF2-40B4-BE49-F238E27FC236}">
                <a16:creationId xmlns:a16="http://schemas.microsoft.com/office/drawing/2014/main" id="{A4210E5F-F3CD-479D-8EED-320EDEEFD249}"/>
              </a:ext>
            </a:extLst>
          </p:cNvPr>
          <p:cNvSpPr txBox="1"/>
          <p:nvPr/>
        </p:nvSpPr>
        <p:spPr>
          <a:xfrm>
            <a:off x="1090569" y="5025006"/>
            <a:ext cx="4714613" cy="1600438"/>
          </a:xfrm>
          <a:prstGeom prst="rect">
            <a:avLst/>
          </a:prstGeom>
          <a:noFill/>
        </p:spPr>
        <p:txBody>
          <a:bodyPr wrap="squar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6B6B6B"/>
                </a:solidFill>
                <a:effectLst/>
                <a:uLnTx/>
                <a:uFillTx/>
                <a:latin typeface="Arial" panose="020B0604020202020204" pitchFamily="34" charset="0"/>
                <a:ea typeface="+mn-ea"/>
                <a:cs typeface="+mn-cs"/>
              </a:rPr>
              <a:t>We're a national charity investing in music-making projects which support children and young people aged 0-25 to develop personally and socially as well as musically.</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6B6B6B"/>
                </a:solidFill>
                <a:effectLst/>
                <a:uLnTx/>
                <a:uFillTx/>
                <a:latin typeface="Arial" panose="020B0604020202020204" pitchFamily="34" charset="0"/>
                <a:ea typeface="+mn-ea"/>
                <a:cs typeface="+mn-cs"/>
              </a:rPr>
              <a:t>We work particularly with those who don’t get to make music because of who they are, where they live, or what they’re going through.</a:t>
            </a:r>
          </a:p>
        </p:txBody>
      </p:sp>
      <p:sp>
        <p:nvSpPr>
          <p:cNvPr id="8" name="TextBox 7">
            <a:extLst>
              <a:ext uri="{FF2B5EF4-FFF2-40B4-BE49-F238E27FC236}">
                <a16:creationId xmlns:a16="http://schemas.microsoft.com/office/drawing/2014/main" id="{35F449CB-F5E5-4CC3-8EFA-8B7832D52D61}"/>
              </a:ext>
            </a:extLst>
          </p:cNvPr>
          <p:cNvSpPr txBox="1"/>
          <p:nvPr/>
        </p:nvSpPr>
        <p:spPr>
          <a:xfrm>
            <a:off x="5981350" y="2759978"/>
            <a:ext cx="5553513" cy="341632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Garamond" panose="02020404030301010803"/>
                <a:ea typeface="+mn-ea"/>
                <a:cs typeface="+mn-cs"/>
              </a:rPr>
              <a:t>A Grant Awarding Body focusing on supporting music education organisations that work with young people out of school.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Garamond" panose="02020404030301010803"/>
                <a:ea typeface="+mn-ea"/>
                <a:cs typeface="+mn-cs"/>
              </a:rPr>
              <a:t>Particularly focuses on young people who cannot access music making and music education opportunities.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Garamond" panose="02020404030301010803"/>
                <a:ea typeface="+mn-ea"/>
                <a:cs typeface="+mn-cs"/>
              </a:rPr>
              <a:t>Has published a number of significant reports into barriers to music education.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Garamond" panose="02020404030301010803"/>
                <a:ea typeface="+mn-ea"/>
                <a:cs typeface="+mn-cs"/>
              </a:rPr>
              <a:t>Close links with the ‘music industry’.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Garamond" panose="02020404030301010803"/>
                <a:ea typeface="+mn-ea"/>
                <a:cs typeface="+mn-cs"/>
                <a:hlinkClick r:id="rId4"/>
              </a:rPr>
              <a:t>https://youthmusic.org.uk/</a:t>
            </a:r>
            <a:endParaRPr kumimoji="0" lang="en-GB" sz="1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Garamond" panose="02020404030301010803"/>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5821503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58B37-9F79-428E-AC8D-32D87924D6FF}"/>
              </a:ext>
            </a:extLst>
          </p:cNvPr>
          <p:cNvSpPr>
            <a:spLocks noGrp="1"/>
          </p:cNvSpPr>
          <p:nvPr>
            <p:ph type="title"/>
          </p:nvPr>
        </p:nvSpPr>
        <p:spPr/>
        <p:txBody>
          <a:bodyPr/>
          <a:lstStyle/>
          <a:p>
            <a:r>
              <a:rPr lang="en-GB" dirty="0"/>
              <a:t>Sound Connections</a:t>
            </a:r>
          </a:p>
        </p:txBody>
      </p:sp>
      <p:pic>
        <p:nvPicPr>
          <p:cNvPr id="1026" name="Picture 2" descr="Image result for sound connections music education">
            <a:extLst>
              <a:ext uri="{FF2B5EF4-FFF2-40B4-BE49-F238E27FC236}">
                <a16:creationId xmlns:a16="http://schemas.microsoft.com/office/drawing/2014/main" id="{E590E50B-79B0-4563-99EC-AA12E406BE8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85185" y="2369975"/>
            <a:ext cx="3162300" cy="23191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BBBCE32-DC2C-49AC-B20E-7B309E73A5C9}"/>
              </a:ext>
            </a:extLst>
          </p:cNvPr>
          <p:cNvSpPr txBox="1"/>
          <p:nvPr/>
        </p:nvSpPr>
        <p:spPr>
          <a:xfrm>
            <a:off x="5637402" y="2965508"/>
            <a:ext cx="914400" cy="91440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
        <p:nvSpPr>
          <p:cNvPr id="7" name="TextBox 6">
            <a:extLst>
              <a:ext uri="{FF2B5EF4-FFF2-40B4-BE49-F238E27FC236}">
                <a16:creationId xmlns:a16="http://schemas.microsoft.com/office/drawing/2014/main" id="{B51AD265-3CF3-46F9-A5A8-9EB0DA32E585}"/>
              </a:ext>
            </a:extLst>
          </p:cNvPr>
          <p:cNvSpPr txBox="1"/>
          <p:nvPr/>
        </p:nvSpPr>
        <p:spPr>
          <a:xfrm>
            <a:off x="457200" y="4954555"/>
            <a:ext cx="4991878" cy="16421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
        <p:nvSpPr>
          <p:cNvPr id="8" name="TextBox 7">
            <a:extLst>
              <a:ext uri="{FF2B5EF4-FFF2-40B4-BE49-F238E27FC236}">
                <a16:creationId xmlns:a16="http://schemas.microsoft.com/office/drawing/2014/main" id="{E75A351B-9FF2-4678-AFE9-614C1FE54B64}"/>
              </a:ext>
            </a:extLst>
          </p:cNvPr>
          <p:cNvSpPr txBox="1"/>
          <p:nvPr/>
        </p:nvSpPr>
        <p:spPr>
          <a:xfrm>
            <a:off x="609600" y="5106955"/>
            <a:ext cx="5740866" cy="1615827"/>
          </a:xfrm>
          <a:prstGeom prst="rect">
            <a:avLst/>
          </a:prstGeom>
          <a:noFill/>
        </p:spPr>
        <p:txBody>
          <a:bodyPr wrap="squar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333333"/>
                </a:solidFill>
                <a:effectLst/>
                <a:uLnTx/>
                <a:uFillTx/>
                <a:latin typeface="ff-dax-web-pro"/>
                <a:ea typeface="+mn-ea"/>
                <a:cs typeface="+mn-cs"/>
              </a:rPr>
              <a:t>Sound Connections exists to create change. We work across the music community to achieve inclusion, equity and social justice with young people.</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333333"/>
                </a:solidFill>
                <a:effectLst/>
                <a:uLnTx/>
                <a:uFillTx/>
                <a:latin typeface="ff-dax-web-pro"/>
                <a:ea typeface="+mn-ea"/>
                <a:cs typeface="+mn-cs"/>
              </a:rPr>
              <a:t>We focus on four strands of work</a:t>
            </a:r>
          </a:p>
          <a:p>
            <a:pPr marL="0" marR="0" lvl="0" indent="0" algn="l" defTabSz="457200" rtl="0" eaLnBrk="1" fontAlgn="base" latinLnBrk="0" hangingPunct="1">
              <a:lnSpc>
                <a:spcPct val="100000"/>
              </a:lnSpc>
              <a:spcBef>
                <a:spcPts val="0"/>
              </a:spcBef>
              <a:spcAft>
                <a:spcPts val="0"/>
              </a:spcAft>
              <a:buClrTx/>
              <a:buSzTx/>
              <a:buFont typeface="+mj-lt"/>
              <a:buAutoNum type="arabicPeriod"/>
              <a:tabLst/>
              <a:defRPr/>
            </a:pPr>
            <a:r>
              <a:rPr kumimoji="0" lang="en-GB" sz="1100" b="0" i="0" u="none" strike="noStrike" kern="1200" cap="none" spc="0" normalizeH="0" baseline="0" noProof="0" dirty="0">
                <a:ln>
                  <a:noFill/>
                </a:ln>
                <a:solidFill>
                  <a:srgbClr val="333333"/>
                </a:solidFill>
                <a:effectLst/>
                <a:uLnTx/>
                <a:uFillTx/>
                <a:latin typeface="ff-dax-web-pro"/>
                <a:ea typeface="+mn-ea"/>
                <a:cs typeface="+mn-cs"/>
              </a:rPr>
              <a:t>Youth Voice and Participation</a:t>
            </a:r>
          </a:p>
          <a:p>
            <a:pPr marL="0" marR="0" lvl="0" indent="0" algn="l" defTabSz="457200" rtl="0" eaLnBrk="1" fontAlgn="base" latinLnBrk="0" hangingPunct="1">
              <a:lnSpc>
                <a:spcPct val="100000"/>
              </a:lnSpc>
              <a:spcBef>
                <a:spcPts val="0"/>
              </a:spcBef>
              <a:spcAft>
                <a:spcPts val="0"/>
              </a:spcAft>
              <a:buClrTx/>
              <a:buSzTx/>
              <a:buFont typeface="+mj-lt"/>
              <a:buAutoNum type="arabicPeriod"/>
              <a:tabLst/>
              <a:defRPr/>
            </a:pPr>
            <a:r>
              <a:rPr kumimoji="0" lang="en-GB" sz="1100" b="0" i="0" u="none" strike="noStrike" kern="1200" cap="none" spc="0" normalizeH="0" baseline="0" noProof="0" dirty="0">
                <a:ln>
                  <a:noFill/>
                </a:ln>
                <a:solidFill>
                  <a:srgbClr val="333333"/>
                </a:solidFill>
                <a:effectLst/>
                <a:uLnTx/>
                <a:uFillTx/>
                <a:latin typeface="ff-dax-web-pro"/>
                <a:ea typeface="+mn-ea"/>
                <a:cs typeface="+mn-cs"/>
              </a:rPr>
              <a:t>Training and professional development</a:t>
            </a:r>
          </a:p>
          <a:p>
            <a:pPr marL="0" marR="0" lvl="0" indent="0" algn="l" defTabSz="457200" rtl="0" eaLnBrk="1" fontAlgn="base" latinLnBrk="0" hangingPunct="1">
              <a:lnSpc>
                <a:spcPct val="100000"/>
              </a:lnSpc>
              <a:spcBef>
                <a:spcPts val="0"/>
              </a:spcBef>
              <a:spcAft>
                <a:spcPts val="0"/>
              </a:spcAft>
              <a:buClrTx/>
              <a:buSzTx/>
              <a:buFont typeface="+mj-lt"/>
              <a:buAutoNum type="arabicPeriod"/>
              <a:tabLst/>
              <a:defRPr/>
            </a:pPr>
            <a:r>
              <a:rPr kumimoji="0" lang="en-GB" sz="1100" b="0" i="0" u="none" strike="noStrike" kern="1200" cap="none" spc="0" normalizeH="0" baseline="0" noProof="0" dirty="0">
                <a:ln>
                  <a:noFill/>
                </a:ln>
                <a:solidFill>
                  <a:srgbClr val="333333"/>
                </a:solidFill>
                <a:effectLst/>
                <a:uLnTx/>
                <a:uFillTx/>
                <a:latin typeface="ff-dax-web-pro"/>
                <a:ea typeface="+mn-ea"/>
                <a:cs typeface="+mn-cs"/>
              </a:rPr>
              <a:t>Advocacy</a:t>
            </a:r>
          </a:p>
          <a:p>
            <a:pPr marL="0" marR="0" lvl="0" indent="0" algn="l" defTabSz="457200" rtl="0" eaLnBrk="1" fontAlgn="base" latinLnBrk="0" hangingPunct="1">
              <a:lnSpc>
                <a:spcPct val="100000"/>
              </a:lnSpc>
              <a:spcBef>
                <a:spcPts val="0"/>
              </a:spcBef>
              <a:spcAft>
                <a:spcPts val="0"/>
              </a:spcAft>
              <a:buClrTx/>
              <a:buSzTx/>
              <a:buFont typeface="+mj-lt"/>
              <a:buAutoNum type="arabicPeriod"/>
              <a:tabLst/>
              <a:defRPr/>
            </a:pPr>
            <a:r>
              <a:rPr kumimoji="0" lang="en-GB" sz="1100" b="0" i="0" u="none" strike="noStrike" kern="1200" cap="none" spc="0" normalizeH="0" baseline="0" noProof="0" dirty="0">
                <a:ln>
                  <a:noFill/>
                </a:ln>
                <a:solidFill>
                  <a:srgbClr val="333333"/>
                </a:solidFill>
                <a:effectLst/>
                <a:uLnTx/>
                <a:uFillTx/>
                <a:latin typeface="ff-dax-web-pro"/>
                <a:ea typeface="+mn-ea"/>
                <a:cs typeface="+mn-cs"/>
              </a:rPr>
              <a:t>Consultancy</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333333"/>
                </a:solidFill>
                <a:effectLst/>
                <a:uLnTx/>
                <a:uFillTx/>
                <a:latin typeface="ff-dax-web-pro"/>
                <a:ea typeface="+mn-ea"/>
                <a:cs typeface="+mn-cs"/>
              </a:rPr>
              <a:t>Together, these strands ensure that all children and young people age 0 to 25 can access music opportunities and progression routes.</a:t>
            </a:r>
          </a:p>
        </p:txBody>
      </p:sp>
      <p:sp>
        <p:nvSpPr>
          <p:cNvPr id="10" name="TextBox 9">
            <a:extLst>
              <a:ext uri="{FF2B5EF4-FFF2-40B4-BE49-F238E27FC236}">
                <a16:creationId xmlns:a16="http://schemas.microsoft.com/office/drawing/2014/main" id="{20F4C59F-DB82-45D0-9C6C-7F9440FA6F43}"/>
              </a:ext>
            </a:extLst>
          </p:cNvPr>
          <p:cNvSpPr txBox="1"/>
          <p:nvPr/>
        </p:nvSpPr>
        <p:spPr>
          <a:xfrm>
            <a:off x="7692705" y="2592198"/>
            <a:ext cx="3976381" cy="313932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Garamond" panose="02020404030301010803"/>
                <a:ea typeface="+mn-ea"/>
                <a:cs typeface="+mn-cs"/>
              </a:rPr>
              <a:t>Mainly London-based but now with a more national reach.</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Garamond" panose="02020404030301010803"/>
                <a:ea typeface="+mn-ea"/>
                <a:cs typeface="+mn-cs"/>
              </a:rPr>
              <a:t>Adopts a broad approach to music making.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Garamond" panose="02020404030301010803"/>
                <a:ea typeface="+mn-ea"/>
                <a:cs typeface="+mn-cs"/>
              </a:rPr>
              <a:t>Good recent materials for Early Years Music.</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Garamond" panose="02020404030301010803"/>
                <a:ea typeface="+mn-ea"/>
                <a:cs typeface="+mn-cs"/>
                <a:hlinkClick r:id="rId3"/>
              </a:rPr>
              <a:t>https://www.sound-connections.org.uk/</a:t>
            </a:r>
            <a:endParaRPr kumimoji="0" lang="en-GB" sz="1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9828997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D4DF5-D70B-4751-9240-7F9BEC93D365}"/>
              </a:ext>
            </a:extLst>
          </p:cNvPr>
          <p:cNvSpPr>
            <a:spLocks noGrp="1"/>
          </p:cNvSpPr>
          <p:nvPr>
            <p:ph type="title"/>
          </p:nvPr>
        </p:nvSpPr>
        <p:spPr/>
        <p:txBody>
          <a:bodyPr/>
          <a:lstStyle/>
          <a:p>
            <a:r>
              <a:rPr lang="en-GB" dirty="0"/>
              <a:t>Sound Sense</a:t>
            </a:r>
          </a:p>
        </p:txBody>
      </p:sp>
      <p:pic>
        <p:nvPicPr>
          <p:cNvPr id="2052" name="Picture 4" descr="Sound Sense logo">
            <a:extLst>
              <a:ext uri="{FF2B5EF4-FFF2-40B4-BE49-F238E27FC236}">
                <a16:creationId xmlns:a16="http://schemas.microsoft.com/office/drawing/2014/main" id="{CAFD9F12-D8A3-4530-84BB-6E5BB37D5FE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5110" y="2836506"/>
            <a:ext cx="4711959" cy="27451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7A89F62-AAAE-4E93-98A2-E3471698B795}"/>
              </a:ext>
            </a:extLst>
          </p:cNvPr>
          <p:cNvSpPr txBox="1"/>
          <p:nvPr/>
        </p:nvSpPr>
        <p:spPr>
          <a:xfrm>
            <a:off x="6727371" y="3125755"/>
            <a:ext cx="4833258"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Garamond" panose="02020404030301010803"/>
                <a:ea typeface="+mn-ea"/>
                <a:cs typeface="+mn-cs"/>
              </a:rPr>
              <a:t>The professional association for community organisations.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Garamond" panose="02020404030301010803"/>
                <a:ea typeface="+mn-ea"/>
                <a:cs typeface="+mn-cs"/>
              </a:rPr>
              <a:t>https://www.soundsense.org/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415279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7A484-17B4-4EC3-A1EC-E801322BF0FC}"/>
              </a:ext>
            </a:extLst>
          </p:cNvPr>
          <p:cNvSpPr>
            <a:spLocks noGrp="1"/>
          </p:cNvSpPr>
          <p:nvPr>
            <p:ph type="title"/>
          </p:nvPr>
        </p:nvSpPr>
        <p:spPr/>
        <p:txBody>
          <a:bodyPr/>
          <a:lstStyle/>
          <a:p>
            <a:r>
              <a:rPr lang="en-GB" dirty="0"/>
              <a:t>Musical Futures/Informal Learning</a:t>
            </a:r>
          </a:p>
        </p:txBody>
      </p:sp>
      <p:pic>
        <p:nvPicPr>
          <p:cNvPr id="5" name="Content Placeholder 4" descr="Logo&#10;&#10;Description automatically generated">
            <a:extLst>
              <a:ext uri="{FF2B5EF4-FFF2-40B4-BE49-F238E27FC236}">
                <a16:creationId xmlns:a16="http://schemas.microsoft.com/office/drawing/2014/main" id="{4BC475D0-211A-4E45-903F-8169D9ED0151}"/>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667428" y="2892591"/>
            <a:ext cx="2857143" cy="2647619"/>
          </a:xfrm>
        </p:spPr>
      </p:pic>
    </p:spTree>
    <p:extLst>
      <p:ext uri="{BB962C8B-B14F-4D97-AF65-F5344CB8AC3E}">
        <p14:creationId xmlns:p14="http://schemas.microsoft.com/office/powerpoint/2010/main" val="25895470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279D5F45-E9C6-1FC6-8059-3B9107028F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8477"/>
            <a:ext cx="12192000" cy="6061046"/>
          </a:xfrm>
          <a:prstGeom prst="rect">
            <a:avLst/>
          </a:prstGeom>
        </p:spPr>
      </p:pic>
    </p:spTree>
    <p:extLst>
      <p:ext uri="{BB962C8B-B14F-4D97-AF65-F5344CB8AC3E}">
        <p14:creationId xmlns:p14="http://schemas.microsoft.com/office/powerpoint/2010/main" val="41728766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E23DBDA5-DA72-4687-4F50-BA16CEC141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7998"/>
            <a:ext cx="12192000" cy="5682003"/>
          </a:xfrm>
          <a:prstGeom prst="rect">
            <a:avLst/>
          </a:prstGeom>
        </p:spPr>
      </p:pic>
    </p:spTree>
    <p:extLst>
      <p:ext uri="{BB962C8B-B14F-4D97-AF65-F5344CB8AC3E}">
        <p14:creationId xmlns:p14="http://schemas.microsoft.com/office/powerpoint/2010/main" val="3739368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66" name="Group 46">
            <a:extLst>
              <a:ext uri="{FF2B5EF4-FFF2-40B4-BE49-F238E27FC236}">
                <a16:creationId xmlns:a16="http://schemas.microsoft.com/office/drawing/2014/main" id="{B99C5CFC-075D-4F3F-9F9F-661FE5402C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48" name="Picture 47">
              <a:extLst>
                <a:ext uri="{FF2B5EF4-FFF2-40B4-BE49-F238E27FC236}">
                  <a16:creationId xmlns:a16="http://schemas.microsoft.com/office/drawing/2014/main" id="{DC8D7C43-09CE-4135-B728-76800AC3509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67" name="Rectangle 48">
              <a:extLst>
                <a:ext uri="{FF2B5EF4-FFF2-40B4-BE49-F238E27FC236}">
                  <a16:creationId xmlns:a16="http://schemas.microsoft.com/office/drawing/2014/main" id="{1EF55059-E28F-4AFA-9147-69F50C4E64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50" name="Picture 49">
              <a:extLst>
                <a:ext uri="{FF2B5EF4-FFF2-40B4-BE49-F238E27FC236}">
                  <a16:creationId xmlns:a16="http://schemas.microsoft.com/office/drawing/2014/main" id="{E583B832-AA89-4082-98A3-E5AA78763CA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51" name="Picture 50">
              <a:extLst>
                <a:ext uri="{FF2B5EF4-FFF2-40B4-BE49-F238E27FC236}">
                  <a16:creationId xmlns:a16="http://schemas.microsoft.com/office/drawing/2014/main" id="{E591C4AB-3C35-4B64-BB09-94D736BD494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68" name="Straight Connector 52">
            <a:extLst>
              <a:ext uri="{FF2B5EF4-FFF2-40B4-BE49-F238E27FC236}">
                <a16:creationId xmlns:a16="http://schemas.microsoft.com/office/drawing/2014/main" id="{CEED47D7-3B89-48AD-96EB-9331E99785B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69" name="Rectangle 54">
            <a:extLst>
              <a:ext uri="{FF2B5EF4-FFF2-40B4-BE49-F238E27FC236}">
                <a16:creationId xmlns:a16="http://schemas.microsoft.com/office/drawing/2014/main" id="{71B91E85-CDB4-4C8E-B726-CD3A3D16E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grpSp>
        <p:nvGrpSpPr>
          <p:cNvPr id="70" name="Group 56">
            <a:extLst>
              <a:ext uri="{FF2B5EF4-FFF2-40B4-BE49-F238E27FC236}">
                <a16:creationId xmlns:a16="http://schemas.microsoft.com/office/drawing/2014/main" id="{0273F91E-3134-4AC7-9283-19083396C1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12229962" cy="6856214"/>
            <a:chOff x="-15736" y="0"/>
            <a:chExt cx="12229962" cy="6856214"/>
          </a:xfrm>
        </p:grpSpPr>
        <p:pic>
          <p:nvPicPr>
            <p:cNvPr id="58" name="Picture 57">
              <a:extLst>
                <a:ext uri="{FF2B5EF4-FFF2-40B4-BE49-F238E27FC236}">
                  <a16:creationId xmlns:a16="http://schemas.microsoft.com/office/drawing/2014/main" id="{75D5D60B-A0DD-4EFF-A5DB-D341822DF9C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59" name="Rectangle 58">
              <a:extLst>
                <a:ext uri="{FF2B5EF4-FFF2-40B4-BE49-F238E27FC236}">
                  <a16:creationId xmlns:a16="http://schemas.microsoft.com/office/drawing/2014/main" id="{C179E6F6-18CD-41CE-AA0A-B192F19774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60" name="Picture 59">
              <a:extLst>
                <a:ext uri="{FF2B5EF4-FFF2-40B4-BE49-F238E27FC236}">
                  <a16:creationId xmlns:a16="http://schemas.microsoft.com/office/drawing/2014/main" id="{0A2686C0-36E5-4A15-857E-A19050A44A5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71" name="Picture 60">
              <a:extLst>
                <a:ext uri="{FF2B5EF4-FFF2-40B4-BE49-F238E27FC236}">
                  <a16:creationId xmlns:a16="http://schemas.microsoft.com/office/drawing/2014/main" id="{C1B7B1B9-1FA9-440D-9BA2-2AC6193F48B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extBox 1">
            <a:extLst>
              <a:ext uri="{FF2B5EF4-FFF2-40B4-BE49-F238E27FC236}">
                <a16:creationId xmlns:a16="http://schemas.microsoft.com/office/drawing/2014/main" id="{9C11BA1D-12F1-E699-32AA-384F2CC501D4}"/>
              </a:ext>
            </a:extLst>
          </p:cNvPr>
          <p:cNvSpPr txBox="1"/>
          <p:nvPr/>
        </p:nvSpPr>
        <p:spPr>
          <a:xfrm>
            <a:off x="1102619" y="4404852"/>
            <a:ext cx="9989677" cy="1054745"/>
          </a:xfrm>
          <a:prstGeom prst="rect">
            <a:avLst/>
          </a:prstGeom>
        </p:spPr>
        <p:txBody>
          <a:bodyPr vert="horz" lIns="91440" tIns="45720" rIns="91440" bIns="45720" rtlCol="0" anchor="b">
            <a:normAutofit/>
          </a:bodyPr>
          <a:lstStyle/>
          <a:p>
            <a:pPr marL="0" marR="0" lvl="0" indent="0" algn="ctr" defTabSz="457200" rtl="0" eaLnBrk="1" fontAlgn="auto" latinLnBrk="0" hangingPunct="1">
              <a:lnSpc>
                <a:spcPct val="90000"/>
              </a:lnSpc>
              <a:spcBef>
                <a:spcPct val="0"/>
              </a:spcBef>
              <a:spcAft>
                <a:spcPts val="600"/>
              </a:spcAft>
              <a:buClrTx/>
              <a:buSzTx/>
              <a:buFontTx/>
              <a:buNone/>
              <a:tabLst/>
              <a:defRPr/>
            </a:pPr>
            <a:r>
              <a:rPr kumimoji="0" lang="en-US" sz="3400" b="0" i="0" u="none" strike="noStrike" kern="1200" cap="none" spc="0" normalizeH="0" baseline="0" noProof="0" dirty="0">
                <a:ln w="3175" cmpd="sng">
                  <a:noFill/>
                </a:ln>
                <a:solidFill>
                  <a:prstClr val="black">
                    <a:lumMod val="85000"/>
                    <a:lumOff val="15000"/>
                  </a:prstClr>
                </a:solidFill>
                <a:effectLst/>
                <a:uLnTx/>
                <a:uFillTx/>
                <a:latin typeface="Garamond" panose="02020404030301010803"/>
                <a:ea typeface="+mn-ea"/>
                <a:cs typeface="+mn-cs"/>
              </a:rPr>
              <a:t>FIVE MAIN POLICY DOCUMENTS IN MUSIC EDUCATION.</a:t>
            </a:r>
          </a:p>
        </p:txBody>
      </p:sp>
      <p:sp>
        <p:nvSpPr>
          <p:cNvPr id="72" name="Rectangle 62">
            <a:extLst>
              <a:ext uri="{FF2B5EF4-FFF2-40B4-BE49-F238E27FC236}">
                <a16:creationId xmlns:a16="http://schemas.microsoft.com/office/drawing/2014/main" id="{3BC1981E-AB48-4C7D-B260-7FDA534252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11086" y="1092200"/>
            <a:ext cx="8962768"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 name="Picture 3" descr="A white paper with black text&#10;&#10;Description automatically generated">
            <a:extLst>
              <a:ext uri="{FF2B5EF4-FFF2-40B4-BE49-F238E27FC236}">
                <a16:creationId xmlns:a16="http://schemas.microsoft.com/office/drawing/2014/main" id="{E2A7E1E5-C5DC-D33F-8A9D-2F9BF18865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6504" y="1301186"/>
            <a:ext cx="2032781" cy="2710374"/>
          </a:xfrm>
          <a:prstGeom prst="rect">
            <a:avLst/>
          </a:prstGeom>
        </p:spPr>
      </p:pic>
      <p:pic>
        <p:nvPicPr>
          <p:cNvPr id="12" name="Picture 11" descr="A group of people with a guitar&#10;&#10;Description automatically generated">
            <a:extLst>
              <a:ext uri="{FF2B5EF4-FFF2-40B4-BE49-F238E27FC236}">
                <a16:creationId xmlns:a16="http://schemas.microsoft.com/office/drawing/2014/main" id="{1F733DF1-1D4D-C302-30E0-BE83529767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4703" y="1637435"/>
            <a:ext cx="2032782" cy="2037876"/>
          </a:xfrm>
          <a:prstGeom prst="rect">
            <a:avLst/>
          </a:prstGeom>
        </p:spPr>
      </p:pic>
      <p:pic>
        <p:nvPicPr>
          <p:cNvPr id="6" name="Picture 5" descr="A close-up of a musical instrument&#10;&#10;Description automatically generated">
            <a:extLst>
              <a:ext uri="{FF2B5EF4-FFF2-40B4-BE49-F238E27FC236}">
                <a16:creationId xmlns:a16="http://schemas.microsoft.com/office/drawing/2014/main" id="{DB29735F-81BB-3F2E-25F0-BC2C092A77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72903" y="2051621"/>
            <a:ext cx="2032782" cy="1209505"/>
          </a:xfrm>
          <a:prstGeom prst="rect">
            <a:avLst/>
          </a:prstGeom>
        </p:spPr>
      </p:pic>
      <p:pic>
        <p:nvPicPr>
          <p:cNvPr id="10" name="Picture 9" descr="A blue and white rectangle with white text&#10;&#10;Description automatically generated">
            <a:extLst>
              <a:ext uri="{FF2B5EF4-FFF2-40B4-BE49-F238E27FC236}">
                <a16:creationId xmlns:a16="http://schemas.microsoft.com/office/drawing/2014/main" id="{8D5BEF47-B373-3D93-8BF2-E5FDA787896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71102" y="2242539"/>
            <a:ext cx="2037335" cy="827667"/>
          </a:xfrm>
          <a:prstGeom prst="rect">
            <a:avLst/>
          </a:prstGeom>
        </p:spPr>
      </p:pic>
      <p:cxnSp>
        <p:nvCxnSpPr>
          <p:cNvPr id="65" name="Straight Connector 64">
            <a:extLst>
              <a:ext uri="{FF2B5EF4-FFF2-40B4-BE49-F238E27FC236}">
                <a16:creationId xmlns:a16="http://schemas.microsoft.com/office/drawing/2014/main" id="{A74C0DAF-43CA-40A8-B867-6E17661FD0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64080" y="5518838"/>
            <a:ext cx="7863840" cy="0"/>
          </a:xfrm>
          <a:prstGeom prst="line">
            <a:avLst/>
          </a:prstGeom>
        </p:spPr>
        <p:style>
          <a:lnRef idx="2">
            <a:schemeClr val="accent1"/>
          </a:lnRef>
          <a:fillRef idx="0">
            <a:schemeClr val="accent1"/>
          </a:fillRef>
          <a:effectRef idx="1">
            <a:schemeClr val="accent1"/>
          </a:effectRef>
          <a:fontRef idx="minor">
            <a:schemeClr val="tx1"/>
          </a:fontRef>
        </p:style>
      </p:cxnSp>
      <p:pic>
        <p:nvPicPr>
          <p:cNvPr id="5" name="Picture 4" descr="A blue rectangle with white text">
            <a:extLst>
              <a:ext uri="{FF2B5EF4-FFF2-40B4-BE49-F238E27FC236}">
                <a16:creationId xmlns:a16="http://schemas.microsoft.com/office/drawing/2014/main" id="{6EBDFB6C-C8AC-85EB-3F5D-A4DEF490617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62749" y="3306011"/>
            <a:ext cx="3161213" cy="847823"/>
          </a:xfrm>
          <a:prstGeom prst="rect">
            <a:avLst/>
          </a:prstGeom>
        </p:spPr>
      </p:pic>
    </p:spTree>
    <p:extLst>
      <p:ext uri="{BB962C8B-B14F-4D97-AF65-F5344CB8AC3E}">
        <p14:creationId xmlns:p14="http://schemas.microsoft.com/office/powerpoint/2010/main" val="30208609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2EDBC-0D68-4B0D-91DA-69E6DE66932A}"/>
              </a:ext>
            </a:extLst>
          </p:cNvPr>
          <p:cNvSpPr>
            <a:spLocks noGrp="1"/>
          </p:cNvSpPr>
          <p:nvPr>
            <p:ph type="title"/>
          </p:nvPr>
        </p:nvSpPr>
        <p:spPr>
          <a:xfrm>
            <a:off x="1295402" y="982132"/>
            <a:ext cx="9601196" cy="1303867"/>
          </a:xfrm>
        </p:spPr>
        <p:txBody>
          <a:bodyPr>
            <a:normAutofit fontScale="90000"/>
          </a:bodyPr>
          <a:lstStyle/>
          <a:p>
            <a:r>
              <a:rPr lang="en-GB" dirty="0">
                <a:solidFill>
                  <a:srgbClr val="262626"/>
                </a:solidFill>
              </a:rPr>
              <a:t>Discussion Point: Music’s Transformative Powers</a:t>
            </a:r>
          </a:p>
        </p:txBody>
      </p:sp>
      <p:graphicFrame>
        <p:nvGraphicFramePr>
          <p:cNvPr id="5" name="Content Placeholder 2">
            <a:extLst>
              <a:ext uri="{FF2B5EF4-FFF2-40B4-BE49-F238E27FC236}">
                <a16:creationId xmlns:a16="http://schemas.microsoft.com/office/drawing/2014/main" id="{2DBE4B0A-1661-5B01-D123-752F1D19575E}"/>
              </a:ext>
            </a:extLst>
          </p:cNvPr>
          <p:cNvGraphicFramePr>
            <a:graphicFrameLocks noGrp="1"/>
          </p:cNvGraphicFramePr>
          <p:nvPr>
            <p:ph idx="1"/>
            <p:extLst>
              <p:ext uri="{D42A27DB-BD31-4B8C-83A1-F6EECF244321}">
                <p14:modId xmlns:p14="http://schemas.microsoft.com/office/powerpoint/2010/main" val="1082792105"/>
              </p:ext>
            </p:extLst>
          </p:nvPr>
        </p:nvGraphicFramePr>
        <p:xfrm>
          <a:off x="1295400" y="2772384"/>
          <a:ext cx="9601197" cy="28748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895148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098F6-0E47-E8E5-1341-3D625194A824}"/>
              </a:ext>
            </a:extLst>
          </p:cNvPr>
          <p:cNvSpPr>
            <a:spLocks noGrp="1"/>
          </p:cNvSpPr>
          <p:nvPr>
            <p:ph type="title"/>
          </p:nvPr>
        </p:nvSpPr>
        <p:spPr/>
        <p:txBody>
          <a:bodyPr/>
          <a:lstStyle/>
          <a:p>
            <a:r>
              <a:rPr lang="en-GB" dirty="0"/>
              <a:t>Useful Weblinks</a:t>
            </a:r>
          </a:p>
        </p:txBody>
      </p:sp>
      <p:sp>
        <p:nvSpPr>
          <p:cNvPr id="3" name="Content Placeholder 2">
            <a:extLst>
              <a:ext uri="{FF2B5EF4-FFF2-40B4-BE49-F238E27FC236}">
                <a16:creationId xmlns:a16="http://schemas.microsoft.com/office/drawing/2014/main" id="{04584797-0426-C20A-158B-0CB3C5A36177}"/>
              </a:ext>
            </a:extLst>
          </p:cNvPr>
          <p:cNvSpPr>
            <a:spLocks noGrp="1"/>
          </p:cNvSpPr>
          <p:nvPr>
            <p:ph idx="1"/>
          </p:nvPr>
        </p:nvSpPr>
        <p:spPr>
          <a:xfrm>
            <a:off x="1295401" y="2560320"/>
            <a:ext cx="9601196" cy="3315548"/>
          </a:xfrm>
        </p:spPr>
        <p:txBody>
          <a:bodyPr>
            <a:normAutofit fontScale="55000" lnSpcReduction="20000"/>
          </a:bodyPr>
          <a:lstStyle/>
          <a:p>
            <a:pPr marL="0" indent="0">
              <a:buNone/>
            </a:pPr>
            <a:r>
              <a:rPr lang="en-GB" dirty="0"/>
              <a:t>National Plan for Music Education + resources (2) </a:t>
            </a:r>
            <a:r>
              <a:rPr lang="en-GB" dirty="0">
                <a:hlinkClick r:id="rId2"/>
              </a:rPr>
              <a:t>https://www.musicmark.org.uk/resources/national-plan-for-music-education-2022-the-power-of-music-to-change-lives/</a:t>
            </a:r>
            <a:endParaRPr lang="en-GB" dirty="0"/>
          </a:p>
          <a:p>
            <a:pPr marL="0" indent="0">
              <a:buNone/>
            </a:pPr>
            <a:r>
              <a:rPr lang="en-GB" dirty="0"/>
              <a:t>National Curriculum for Music </a:t>
            </a:r>
            <a:r>
              <a:rPr lang="en-GB" dirty="0">
                <a:hlinkClick r:id="rId3"/>
              </a:rPr>
              <a:t>https://www.gov.uk/government/publications/national-curriculum-in-england-music-programmes-of-study/national-curriculum-in-england-music-programmes-of-study</a:t>
            </a:r>
            <a:endParaRPr lang="en-GB" dirty="0"/>
          </a:p>
          <a:p>
            <a:pPr marL="0" indent="0">
              <a:buNone/>
            </a:pPr>
            <a:r>
              <a:rPr lang="en-GB" dirty="0"/>
              <a:t>Model Music Curriculum </a:t>
            </a:r>
            <a:r>
              <a:rPr lang="en-GB" dirty="0">
                <a:hlinkClick r:id="rId4"/>
              </a:rPr>
              <a:t>https://assets.publishing.service.gov.uk/government/uploads/system/uploads/attachment_data/file/974366/Model_Music_Curriculum_Full.pdf</a:t>
            </a:r>
            <a:endParaRPr lang="en-GB" dirty="0"/>
          </a:p>
          <a:p>
            <a:pPr marL="0" indent="0">
              <a:buNone/>
            </a:pPr>
            <a:r>
              <a:rPr lang="en-GB" dirty="0"/>
              <a:t>Ofsted Research Review: </a:t>
            </a:r>
            <a:r>
              <a:rPr lang="en-GB" dirty="0">
                <a:hlinkClick r:id="rId5"/>
              </a:rPr>
              <a:t>https://www.gov.uk/government/news/simply-doing-music-is-not-enough</a:t>
            </a:r>
            <a:endParaRPr lang="en-GB" dirty="0"/>
          </a:p>
          <a:p>
            <a:pPr marL="0" indent="0">
              <a:buNone/>
            </a:pPr>
            <a:r>
              <a:rPr lang="en-GB" dirty="0"/>
              <a:t>Striking the Right Note </a:t>
            </a:r>
            <a:r>
              <a:rPr lang="en-GB"/>
              <a:t>(Ofsted Music Report) </a:t>
            </a:r>
            <a:r>
              <a:rPr lang="en-GB">
                <a:hlinkClick r:id="rId6"/>
              </a:rPr>
              <a:t>Striking the right note: the music subject report - GOV.UK (www.gov.uk)</a:t>
            </a:r>
            <a:endParaRPr lang="en-GB" dirty="0"/>
          </a:p>
          <a:p>
            <a:pPr marL="0" indent="0">
              <a:buNone/>
            </a:pPr>
            <a:r>
              <a:rPr lang="en-GB" dirty="0"/>
              <a:t>ISM </a:t>
            </a:r>
            <a:r>
              <a:rPr lang="en-GB" dirty="0">
                <a:hlinkClick r:id="rId7"/>
              </a:rPr>
              <a:t>https://www.ism.org/</a:t>
            </a:r>
            <a:endParaRPr lang="en-GB" dirty="0"/>
          </a:p>
          <a:p>
            <a:pPr marL="0" indent="0">
              <a:buNone/>
            </a:pPr>
            <a:r>
              <a:rPr lang="en-GB" dirty="0"/>
              <a:t>MusicMark </a:t>
            </a:r>
            <a:r>
              <a:rPr lang="en-GB" dirty="0">
                <a:hlinkClick r:id="rId8"/>
              </a:rPr>
              <a:t>https://www.musicmark.org.uk/</a:t>
            </a:r>
            <a:endParaRPr lang="en-GB" dirty="0"/>
          </a:p>
          <a:p>
            <a:pPr marL="0" indent="0">
              <a:buNone/>
            </a:pPr>
            <a:r>
              <a:rPr lang="en-GB" dirty="0"/>
              <a:t>Music Teachers Association </a:t>
            </a:r>
            <a:r>
              <a:rPr lang="en-GB" dirty="0">
                <a:hlinkClick r:id="rId9"/>
              </a:rPr>
              <a:t>https://www.musicteachers.org/</a:t>
            </a:r>
            <a:endParaRPr lang="en-GB" dirty="0"/>
          </a:p>
          <a:p>
            <a:pPr marL="0" indent="0">
              <a:buNone/>
            </a:pPr>
            <a:r>
              <a:rPr lang="en-GB" dirty="0"/>
              <a:t>Music Education State of the Nation Report </a:t>
            </a:r>
            <a:r>
              <a:rPr lang="en-GB" dirty="0">
                <a:hlinkClick r:id="rId10"/>
              </a:rPr>
              <a:t>https://www.ism.org/images/images/State-of-the-Nation-Music-Education-WEB.pdf</a:t>
            </a: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2557575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07457-5963-D1DC-1772-4652D633B5F0}"/>
              </a:ext>
            </a:extLst>
          </p:cNvPr>
          <p:cNvSpPr>
            <a:spLocks noGrp="1"/>
          </p:cNvSpPr>
          <p:nvPr>
            <p:ph type="title"/>
          </p:nvPr>
        </p:nvSpPr>
        <p:spPr/>
        <p:txBody>
          <a:bodyPr/>
          <a:lstStyle/>
          <a:p>
            <a:r>
              <a:rPr lang="en-GB" dirty="0"/>
              <a:t>References</a:t>
            </a:r>
          </a:p>
        </p:txBody>
      </p:sp>
      <p:sp>
        <p:nvSpPr>
          <p:cNvPr id="3" name="Content Placeholder 2">
            <a:extLst>
              <a:ext uri="{FF2B5EF4-FFF2-40B4-BE49-F238E27FC236}">
                <a16:creationId xmlns:a16="http://schemas.microsoft.com/office/drawing/2014/main" id="{F236CC0A-4FAC-A4A6-EADA-3DA299BAEE7C}"/>
              </a:ext>
            </a:extLst>
          </p:cNvPr>
          <p:cNvSpPr>
            <a:spLocks noGrp="1"/>
          </p:cNvSpPr>
          <p:nvPr>
            <p:ph idx="1"/>
          </p:nvPr>
        </p:nvSpPr>
        <p:spPr/>
        <p:txBody>
          <a:bodyPr/>
          <a:lstStyle/>
          <a:p>
            <a:pPr marL="0" indent="0">
              <a:lnSpc>
                <a:spcPct val="107000"/>
              </a:lnSpc>
              <a:spcAft>
                <a:spcPts val="800"/>
              </a:spcAft>
              <a:buNone/>
            </a:pPr>
            <a:r>
              <a:rPr lang="en-GB" sz="1800" dirty="0">
                <a:effectLst/>
                <a:latin typeface="Arial" panose="020B0604020202020204" pitchFamily="34" charset="0"/>
                <a:ea typeface="Calibri" panose="020F0502020204030204" pitchFamily="34" charset="0"/>
                <a:cs typeface="Times New Roman" panose="02020603050405020304" pitchFamily="18" charset="0"/>
              </a:rPr>
              <a:t>Department for Culture, Media and Sport; Department for Education (2022</a:t>
            </a:r>
            <a:r>
              <a:rPr lang="en-GB" sz="1800" b="1" dirty="0">
                <a:effectLst/>
                <a:latin typeface="Arial" panose="020B0604020202020204" pitchFamily="34" charset="0"/>
                <a:ea typeface="Calibri" panose="020F0502020204030204" pitchFamily="34" charset="0"/>
                <a:cs typeface="Times New Roman" panose="02020603050405020304" pitchFamily="18" charset="0"/>
              </a:rPr>
              <a:t>) </a:t>
            </a:r>
            <a:r>
              <a:rPr lang="en-GB" sz="1800" i="1" dirty="0">
                <a:effectLst/>
                <a:latin typeface="Arial" panose="020B0604020202020204" pitchFamily="34" charset="0"/>
                <a:ea typeface="Calibri" panose="020F0502020204030204" pitchFamily="34" charset="0"/>
                <a:cs typeface="Times New Roman" panose="02020603050405020304" pitchFamily="18" charset="0"/>
              </a:rPr>
              <a:t>The power of music to change lives: a national plan for music education</a:t>
            </a:r>
            <a:r>
              <a:rPr lang="en-GB" sz="1800" dirty="0">
                <a:effectLst/>
                <a:latin typeface="Arial" panose="020B0604020202020204" pitchFamily="34" charset="0"/>
                <a:ea typeface="Calibri" panose="020F0502020204030204" pitchFamily="34" charset="0"/>
                <a:cs typeface="Times New Roman" panose="02020603050405020304" pitchFamily="18" charset="0"/>
              </a:rPr>
              <a:t>.  London: Crown Copyright  </a:t>
            </a:r>
          </a:p>
          <a:p>
            <a:pPr marL="0" indent="0">
              <a:lnSpc>
                <a:spcPct val="107000"/>
              </a:lnSpc>
              <a:spcAft>
                <a:spcPts val="800"/>
              </a:spcAft>
              <a:buNone/>
            </a:pPr>
            <a:r>
              <a:rPr lang="en-GB" sz="1800" dirty="0">
                <a:effectLst/>
                <a:latin typeface="Arial" panose="020B0604020202020204" pitchFamily="34" charset="0"/>
                <a:ea typeface="Calibri" panose="020F0502020204030204" pitchFamily="34" charset="0"/>
                <a:cs typeface="Times New Roman" panose="02020603050405020304" pitchFamily="18" charset="0"/>
              </a:rPr>
              <a:t>Department for Education (2021) </a:t>
            </a:r>
            <a:r>
              <a:rPr lang="en-GB" sz="1800" i="1" dirty="0">
                <a:effectLst/>
                <a:latin typeface="Arial" panose="020B0604020202020204" pitchFamily="34" charset="0"/>
                <a:ea typeface="Calibri" panose="020F0502020204030204" pitchFamily="34" charset="0"/>
                <a:cs typeface="Times New Roman" panose="02020603050405020304" pitchFamily="18" charset="0"/>
              </a:rPr>
              <a:t>The Model Music Curriculum,</a:t>
            </a:r>
            <a:r>
              <a:rPr lang="en-GB" sz="1800" dirty="0">
                <a:effectLst/>
                <a:latin typeface="Arial" panose="020B0604020202020204" pitchFamily="34" charset="0"/>
                <a:ea typeface="Calibri" panose="020F0502020204030204" pitchFamily="34" charset="0"/>
                <a:cs typeface="Times New Roman" panose="02020603050405020304" pitchFamily="18" charset="0"/>
              </a:rPr>
              <a:t> London: Department </a:t>
            </a:r>
            <a:r>
              <a:rPr lang="en-GB" sz="1800">
                <a:effectLst/>
                <a:latin typeface="Arial" panose="020B0604020202020204" pitchFamily="34" charset="0"/>
                <a:ea typeface="Calibri" panose="020F0502020204030204" pitchFamily="34" charset="0"/>
                <a:cs typeface="Times New Roman" panose="02020603050405020304" pitchFamily="18" charset="0"/>
              </a:rPr>
              <a:t>for Education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sz="1800" dirty="0">
                <a:effectLst/>
                <a:latin typeface="Arial" panose="020B0604020202020204" pitchFamily="34" charset="0"/>
                <a:ea typeface="Calibri" panose="020F0502020204030204" pitchFamily="34" charset="0"/>
                <a:cs typeface="Times New Roman" panose="02020603050405020304" pitchFamily="18" charset="0"/>
              </a:rPr>
              <a:t>Department for Education (2013) </a:t>
            </a:r>
            <a:r>
              <a:rPr lang="en-GB" sz="1800" i="1" dirty="0">
                <a:effectLst/>
                <a:latin typeface="Arial" panose="020B0604020202020204" pitchFamily="34" charset="0"/>
                <a:ea typeface="Calibri" panose="020F0502020204030204" pitchFamily="34" charset="0"/>
                <a:cs typeface="Times New Roman" panose="02020603050405020304" pitchFamily="18" charset="0"/>
              </a:rPr>
              <a:t>National Curriculum in England: Music Programmes of Study.</a:t>
            </a:r>
            <a:r>
              <a:rPr lang="en-GB" sz="1800" dirty="0">
                <a:effectLst/>
                <a:latin typeface="Arial" panose="020B0604020202020204" pitchFamily="34" charset="0"/>
                <a:ea typeface="Calibri" panose="020F0502020204030204" pitchFamily="34" charset="0"/>
                <a:cs typeface="Times New Roman" panose="02020603050405020304" pitchFamily="18" charset="0"/>
              </a:rPr>
              <a:t> London: Department for Education. </a:t>
            </a:r>
            <a:r>
              <a:rPr lang="en-GB" sz="18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2"/>
              </a:rPr>
              <a:t>National curriculum in England: music programmes of study - GOV.UK (www.gov.uk)</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1800" dirty="0">
                <a:effectLst/>
                <a:latin typeface="Arial" panose="020B0604020202020204" pitchFamily="34" charset="0"/>
                <a:ea typeface="Calibri" panose="020F0502020204030204" pitchFamily="34" charset="0"/>
              </a:rPr>
              <a:t>Ofsted (2021) </a:t>
            </a:r>
            <a:r>
              <a:rPr lang="en-GB" sz="1800" i="1" dirty="0">
                <a:effectLst/>
                <a:latin typeface="Arial" panose="020B0604020202020204" pitchFamily="34" charset="0"/>
                <a:ea typeface="Calibri" panose="020F0502020204030204" pitchFamily="34" charset="0"/>
              </a:rPr>
              <a:t>Research review series: music</a:t>
            </a:r>
            <a:r>
              <a:rPr lang="en-GB" sz="1800" dirty="0">
                <a:effectLst/>
                <a:latin typeface="Arial" panose="020B0604020202020204" pitchFamily="34" charset="0"/>
                <a:ea typeface="Calibri" panose="020F0502020204030204" pitchFamily="34" charset="0"/>
              </a:rPr>
              <a:t>. London: Crown Copyright.</a:t>
            </a:r>
          </a:p>
          <a:p>
            <a:pPr marL="0" indent="0">
              <a:buNone/>
            </a:pPr>
            <a:endParaRPr lang="en-GB" dirty="0"/>
          </a:p>
        </p:txBody>
      </p:sp>
    </p:spTree>
    <p:extLst>
      <p:ext uri="{BB962C8B-B14F-4D97-AF65-F5344CB8AC3E}">
        <p14:creationId xmlns:p14="http://schemas.microsoft.com/office/powerpoint/2010/main" val="23176358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0" name="Picture 9">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2" name="Picture 11">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3" name="Picture 12">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5" name="Straight Connector 14">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pic>
        <p:nvPicPr>
          <p:cNvPr id="4" name="Picture 3" descr="Glasses on top of a book">
            <a:extLst>
              <a:ext uri="{FF2B5EF4-FFF2-40B4-BE49-F238E27FC236}">
                <a16:creationId xmlns:a16="http://schemas.microsoft.com/office/drawing/2014/main" id="{087B1144-97E8-6AC3-5C40-FBFB134CB788}"/>
              </a:ext>
            </a:extLst>
          </p:cNvPr>
          <p:cNvPicPr>
            <a:picLocks noChangeAspect="1"/>
          </p:cNvPicPr>
          <p:nvPr/>
        </p:nvPicPr>
        <p:blipFill rotWithShape="1">
          <a:blip r:embed="rId5"/>
          <a:srcRect t="13324" b="1770"/>
          <a:stretch/>
        </p:blipFill>
        <p:spPr>
          <a:xfrm>
            <a:off x="20" y="10"/>
            <a:ext cx="12191980" cy="6857990"/>
          </a:xfrm>
          <a:prstGeom prst="rect">
            <a:avLst/>
          </a:prstGeom>
        </p:spPr>
      </p:pic>
      <p:sp>
        <p:nvSpPr>
          <p:cNvPr id="17" name="Rectangle 16">
            <a:extLst>
              <a:ext uri="{FF2B5EF4-FFF2-40B4-BE49-F238E27FC236}">
                <a16:creationId xmlns:a16="http://schemas.microsoft.com/office/drawing/2014/main" id="{C9D262D4-AE8B-4620-949A-609FC366FC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2616" y="1411015"/>
            <a:ext cx="7808159" cy="4103960"/>
          </a:xfrm>
          <a:prstGeom prst="rect">
            <a:avLst/>
          </a:prstGeom>
          <a:blipFill dpi="0" rotWithShape="1">
            <a:blip r:embed="rId6">
              <a:alphaModFix amt="86000"/>
              <a:duotone>
                <a:schemeClr val="bg2">
                  <a:shade val="45000"/>
                  <a:satMod val="135000"/>
                </a:schemeClr>
                <a:prstClr val="white"/>
              </a:duotone>
            </a:blip>
            <a:srcRect/>
            <a:tile tx="0" ty="0" sx="90000" sy="100000" flip="none" algn="ctr"/>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9" name="Rectangle 18">
            <a:extLst>
              <a:ext uri="{FF2B5EF4-FFF2-40B4-BE49-F238E27FC236}">
                <a16:creationId xmlns:a16="http://schemas.microsoft.com/office/drawing/2014/main" id="{3605853C-E63A-49E2-84A4-4B7DD77A56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grpSp>
        <p:nvGrpSpPr>
          <p:cNvPr id="21" name="Group 20">
            <a:extLst>
              <a:ext uri="{FF2B5EF4-FFF2-40B4-BE49-F238E27FC236}">
                <a16:creationId xmlns:a16="http://schemas.microsoft.com/office/drawing/2014/main" id="{9500549F-5B68-400C-A605-BDF102BDBB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3631"/>
            <a:ext cx="12231160" cy="659658"/>
            <a:chOff x="-16934" y="3123631"/>
            <a:chExt cx="12231160" cy="659658"/>
          </a:xfrm>
        </p:grpSpPr>
        <p:sp>
          <p:nvSpPr>
            <p:cNvPr id="22" name="Rounded Rectangle 17">
              <a:extLst>
                <a:ext uri="{FF2B5EF4-FFF2-40B4-BE49-F238E27FC236}">
                  <a16:creationId xmlns:a16="http://schemas.microsoft.com/office/drawing/2014/main" id="{CE12C213-76C6-4953-849D-69BD0C074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30976" y="312363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3" name="Picture 22">
              <a:extLst>
                <a:ext uri="{FF2B5EF4-FFF2-40B4-BE49-F238E27FC236}">
                  <a16:creationId xmlns:a16="http://schemas.microsoft.com/office/drawing/2014/main" id="{85D5C439-F0A9-41AB-BF38-FB38EB00B7C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5536"/>
              <a:ext cx="2478024" cy="612648"/>
            </a:xfrm>
            <a:prstGeom prst="rect">
              <a:avLst/>
            </a:prstGeom>
          </p:spPr>
        </p:pic>
        <p:sp>
          <p:nvSpPr>
            <p:cNvPr id="24" name="Rounded Rectangle 20">
              <a:extLst>
                <a:ext uri="{FF2B5EF4-FFF2-40B4-BE49-F238E27FC236}">
                  <a16:creationId xmlns:a16="http://schemas.microsoft.com/office/drawing/2014/main" id="{CE714C63-2EB2-4CE0-8982-994E7A37AA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17803" y="312492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5" name="Picture 24">
              <a:extLst>
                <a:ext uri="{FF2B5EF4-FFF2-40B4-BE49-F238E27FC236}">
                  <a16:creationId xmlns:a16="http://schemas.microsoft.com/office/drawing/2014/main" id="{CE568286-7D0B-4E62-BC33-A99A0FD743D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5536"/>
              <a:ext cx="2478024" cy="612648"/>
            </a:xfrm>
            <a:prstGeom prst="rect">
              <a:avLst/>
            </a:prstGeom>
          </p:spPr>
        </p:pic>
      </p:grpSp>
      <p:sp>
        <p:nvSpPr>
          <p:cNvPr id="2" name="TextBox 1">
            <a:extLst>
              <a:ext uri="{FF2B5EF4-FFF2-40B4-BE49-F238E27FC236}">
                <a16:creationId xmlns:a16="http://schemas.microsoft.com/office/drawing/2014/main" id="{3626F40E-0223-3517-A838-AACE5108B4E2}"/>
              </a:ext>
            </a:extLst>
          </p:cNvPr>
          <p:cNvSpPr txBox="1"/>
          <p:nvPr/>
        </p:nvSpPr>
        <p:spPr>
          <a:xfrm>
            <a:off x="2692398" y="1871131"/>
            <a:ext cx="6815669" cy="1515533"/>
          </a:xfrm>
          <a:prstGeom prst="rect">
            <a:avLst/>
          </a:prstGeom>
        </p:spPr>
        <p:txBody>
          <a:bodyPr vert="horz" lIns="91440" tIns="45720" rIns="91440" bIns="45720" rtlCol="0" anchor="b">
            <a:normAutofit/>
          </a:bodyPr>
          <a:lstStyle/>
          <a:p>
            <a:pPr marL="0" marR="0" lvl="0" indent="0" algn="ctr" defTabSz="457200" rtl="0" eaLnBrk="1" fontAlgn="auto" latinLnBrk="0" hangingPunct="1">
              <a:lnSpc>
                <a:spcPct val="90000"/>
              </a:lnSpc>
              <a:spcBef>
                <a:spcPct val="0"/>
              </a:spcBef>
              <a:spcAft>
                <a:spcPts val="600"/>
              </a:spcAft>
              <a:buClrTx/>
              <a:buSzTx/>
              <a:buFontTx/>
              <a:buNone/>
              <a:tabLst/>
              <a:defRPr/>
            </a:pPr>
            <a:r>
              <a:rPr kumimoji="0" lang="en-US" sz="4600" b="0" i="0" u="none" strike="noStrike" kern="1200" cap="none" spc="0" normalizeH="0" baseline="0" noProof="0">
                <a:ln w="3175" cmpd="sng">
                  <a:noFill/>
                </a:ln>
                <a:solidFill>
                  <a:prstClr val="black">
                    <a:lumMod val="85000"/>
                    <a:lumOff val="15000"/>
                  </a:prstClr>
                </a:solidFill>
                <a:effectLst/>
                <a:uLnTx/>
                <a:uFillTx/>
                <a:latin typeface="Garamond" panose="02020404030301010803"/>
                <a:ea typeface="+mn-ea"/>
                <a:cs typeface="+mn-cs"/>
              </a:rPr>
              <a:t>A BRIEF LOOK AT THE TEACHERS’ STANDARDS</a:t>
            </a:r>
          </a:p>
        </p:txBody>
      </p:sp>
      <p:cxnSp>
        <p:nvCxnSpPr>
          <p:cNvPr id="27" name="Straight Connector 26">
            <a:extLst>
              <a:ext uri="{FF2B5EF4-FFF2-40B4-BE49-F238E27FC236}">
                <a16:creationId xmlns:a16="http://schemas.microsoft.com/office/drawing/2014/main" id="{1E22DAF0-5C05-4D01-A6C7-2832665773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951845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12E3E-6DC5-5C7D-0E59-684F88CAE691}"/>
              </a:ext>
            </a:extLst>
          </p:cNvPr>
          <p:cNvSpPr>
            <a:spLocks noGrp="1"/>
          </p:cNvSpPr>
          <p:nvPr>
            <p:ph type="title"/>
          </p:nvPr>
        </p:nvSpPr>
        <p:spPr/>
        <p:txBody>
          <a:bodyPr/>
          <a:lstStyle/>
          <a:p>
            <a:r>
              <a:rPr lang="en-GB" dirty="0"/>
              <a:t>What are the Teachers’ Standards.</a:t>
            </a:r>
          </a:p>
        </p:txBody>
      </p:sp>
      <p:pic>
        <p:nvPicPr>
          <p:cNvPr id="7" name="Content Placeholder 6" descr="Words on a white background&#10;&#10;Description automatically generated">
            <a:extLst>
              <a:ext uri="{FF2B5EF4-FFF2-40B4-BE49-F238E27FC236}">
                <a16:creationId xmlns:a16="http://schemas.microsoft.com/office/drawing/2014/main" id="{5C310726-4E40-7318-6F78-107DCCCD4B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89220" y="3429000"/>
            <a:ext cx="8009344" cy="1630235"/>
          </a:xfrm>
        </p:spPr>
      </p:pic>
    </p:spTree>
    <p:extLst>
      <p:ext uri="{BB962C8B-B14F-4D97-AF65-F5344CB8AC3E}">
        <p14:creationId xmlns:p14="http://schemas.microsoft.com/office/powerpoint/2010/main" val="31961507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CD40-8FF2-E1AA-A814-3E522178EF98}"/>
              </a:ext>
            </a:extLst>
          </p:cNvPr>
          <p:cNvSpPr>
            <a:spLocks noGrp="1"/>
          </p:cNvSpPr>
          <p:nvPr>
            <p:ph type="title"/>
          </p:nvPr>
        </p:nvSpPr>
        <p:spPr/>
        <p:txBody>
          <a:bodyPr/>
          <a:lstStyle/>
          <a:p>
            <a:r>
              <a:rPr lang="en-GB" dirty="0"/>
              <a:t>Preamble: The Teachers’ Standards</a:t>
            </a:r>
          </a:p>
        </p:txBody>
      </p:sp>
      <p:pic>
        <p:nvPicPr>
          <p:cNvPr id="11" name="Content Placeholder 10" descr="A close-up of a website&#10;&#10;Description automatically generated">
            <a:extLst>
              <a:ext uri="{FF2B5EF4-FFF2-40B4-BE49-F238E27FC236}">
                <a16:creationId xmlns:a16="http://schemas.microsoft.com/office/drawing/2014/main" id="{64F83D78-3D67-F3CA-DC03-1336F52A68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5400" y="2885848"/>
            <a:ext cx="9601200" cy="2661105"/>
          </a:xfrm>
        </p:spPr>
      </p:pic>
    </p:spTree>
    <p:extLst>
      <p:ext uri="{BB962C8B-B14F-4D97-AF65-F5344CB8AC3E}">
        <p14:creationId xmlns:p14="http://schemas.microsoft.com/office/powerpoint/2010/main" val="959286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C05AEC-CECA-054E-3AB8-8D5E5487FDE0}"/>
              </a:ext>
            </a:extLst>
          </p:cNvPr>
          <p:cNvSpPr txBox="1"/>
          <p:nvPr/>
        </p:nvSpPr>
        <p:spPr>
          <a:xfrm>
            <a:off x="804930" y="972355"/>
            <a:ext cx="719929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Garamond" panose="02020404030301010803"/>
                <a:ea typeface="+mn-ea"/>
                <a:cs typeface="+mn-cs"/>
              </a:rPr>
              <a:t>The Teachers’ Standards set out what all teachers </a:t>
            </a:r>
            <a:r>
              <a:rPr kumimoji="0" lang="en-GB" sz="1800" b="1" i="0" u="none" strike="noStrike" kern="1200" cap="none" spc="0" normalizeH="0" baseline="0" noProof="0">
                <a:ln>
                  <a:noFill/>
                </a:ln>
                <a:solidFill>
                  <a:prstClr val="black"/>
                </a:solidFill>
                <a:effectLst/>
                <a:uLnTx/>
                <a:uFillTx/>
                <a:latin typeface="Garamond" panose="02020404030301010803"/>
                <a:ea typeface="+mn-ea"/>
                <a:cs typeface="+mn-cs"/>
              </a:rPr>
              <a:t>must</a:t>
            </a:r>
            <a:r>
              <a:rPr kumimoji="0" lang="en-GB" sz="1800" b="0" i="0" u="none" strike="noStrike" kern="1200" cap="none" spc="0" normalizeH="0" baseline="0" noProof="0">
                <a:ln>
                  <a:noFill/>
                </a:ln>
                <a:solidFill>
                  <a:prstClr val="black"/>
                </a:solidFill>
                <a:effectLst/>
                <a:uLnTx/>
                <a:uFillTx/>
                <a:latin typeface="Garamond" panose="02020404030301010803"/>
                <a:ea typeface="+mn-ea"/>
                <a:cs typeface="+mn-cs"/>
              </a:rPr>
              <a:t> do:. They are in two parts  </a:t>
            </a:r>
            <a:endParaRPr kumimoji="0" lang="en-GB"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
        <p:nvSpPr>
          <p:cNvPr id="3" name="TextBox 2">
            <a:extLst>
              <a:ext uri="{FF2B5EF4-FFF2-40B4-BE49-F238E27FC236}">
                <a16:creationId xmlns:a16="http://schemas.microsoft.com/office/drawing/2014/main" id="{605C16C5-B1FC-F017-3660-316AF5E391CB}"/>
              </a:ext>
            </a:extLst>
          </p:cNvPr>
          <p:cNvSpPr txBox="1"/>
          <p:nvPr/>
        </p:nvSpPr>
        <p:spPr>
          <a:xfrm>
            <a:off x="1088265" y="1854558"/>
            <a:ext cx="7276563" cy="618630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Garamond" panose="02020404030301010803"/>
                <a:ea typeface="+mn-ea"/>
                <a:cs typeface="+mn-cs"/>
              </a:rPr>
              <a:t>Part 1 (Relating to teaching).  Teachers Must: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1200" cap="none" spc="0" normalizeH="0" baseline="0" noProof="0" dirty="0">
                <a:ln>
                  <a:noFill/>
                </a:ln>
                <a:solidFill>
                  <a:prstClr val="black"/>
                </a:solidFill>
                <a:effectLst/>
                <a:uLnTx/>
                <a:uFillTx/>
                <a:latin typeface="Garamond" panose="02020404030301010803"/>
                <a:ea typeface="+mn-ea"/>
                <a:cs typeface="+mn-cs"/>
              </a:rPr>
              <a:t>Set high expectations which inspire motivate and challenge pupils.</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1200" cap="none" spc="0" normalizeH="0" baseline="0" noProof="0" dirty="0">
                <a:ln>
                  <a:noFill/>
                </a:ln>
                <a:solidFill>
                  <a:prstClr val="black"/>
                </a:solidFill>
                <a:effectLst/>
                <a:uLnTx/>
                <a:uFillTx/>
                <a:latin typeface="Garamond" panose="02020404030301010803"/>
                <a:ea typeface="+mn-ea"/>
                <a:cs typeface="+mn-cs"/>
              </a:rPr>
              <a:t>Promote good progress and outcomes by pupils.</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1200" cap="none" spc="0" normalizeH="0" baseline="0" noProof="0" dirty="0">
                <a:ln>
                  <a:noFill/>
                </a:ln>
                <a:solidFill>
                  <a:prstClr val="black"/>
                </a:solidFill>
                <a:effectLst/>
                <a:uLnTx/>
                <a:uFillTx/>
                <a:latin typeface="Garamond" panose="02020404030301010803"/>
                <a:ea typeface="+mn-ea"/>
                <a:cs typeface="+mn-cs"/>
              </a:rPr>
              <a:t>Demonstrate good subject and curriculum knowledge</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1200" cap="none" spc="0" normalizeH="0" baseline="0" noProof="0" dirty="0">
                <a:ln>
                  <a:noFill/>
                </a:ln>
                <a:solidFill>
                  <a:prstClr val="black"/>
                </a:solidFill>
                <a:effectLst/>
                <a:uLnTx/>
                <a:uFillTx/>
                <a:latin typeface="Garamond" panose="02020404030301010803"/>
                <a:ea typeface="+mn-ea"/>
                <a:cs typeface="+mn-cs"/>
              </a:rPr>
              <a:t>Plan and teach well-structured lessons</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1200" cap="none" spc="0" normalizeH="0" baseline="0" noProof="0" dirty="0">
                <a:ln>
                  <a:noFill/>
                </a:ln>
                <a:solidFill>
                  <a:prstClr val="black"/>
                </a:solidFill>
                <a:effectLst/>
                <a:uLnTx/>
                <a:uFillTx/>
                <a:latin typeface="Garamond" panose="02020404030301010803"/>
                <a:ea typeface="+mn-ea"/>
                <a:cs typeface="+mn-cs"/>
              </a:rPr>
              <a:t>Adapt teaching to respond to the strengths and needs of all pupils. </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1200" cap="none" spc="0" normalizeH="0" baseline="0" noProof="0" dirty="0">
                <a:ln>
                  <a:noFill/>
                </a:ln>
                <a:solidFill>
                  <a:prstClr val="black"/>
                </a:solidFill>
                <a:effectLst/>
                <a:uLnTx/>
                <a:uFillTx/>
                <a:latin typeface="Garamond" panose="02020404030301010803"/>
                <a:ea typeface="+mn-ea"/>
                <a:cs typeface="+mn-cs"/>
              </a:rPr>
              <a:t>Make accurate and productive use of assessment</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1200" cap="none" spc="0" normalizeH="0" baseline="0" noProof="0" dirty="0">
                <a:ln>
                  <a:noFill/>
                </a:ln>
                <a:solidFill>
                  <a:prstClr val="black"/>
                </a:solidFill>
                <a:effectLst/>
                <a:uLnTx/>
                <a:uFillTx/>
                <a:latin typeface="Garamond" panose="02020404030301010803"/>
                <a:ea typeface="+mn-ea"/>
                <a:cs typeface="+mn-cs"/>
              </a:rPr>
              <a:t>Manage behaviour effectively to ensure a good and safe learning environment.</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1200" cap="none" spc="0" normalizeH="0" baseline="0" noProof="0" dirty="0">
                <a:ln>
                  <a:noFill/>
                </a:ln>
                <a:solidFill>
                  <a:prstClr val="black"/>
                </a:solidFill>
                <a:effectLst/>
                <a:uLnTx/>
                <a:uFillTx/>
                <a:latin typeface="Garamond" panose="02020404030301010803"/>
                <a:ea typeface="+mn-ea"/>
                <a:cs typeface="+mn-cs"/>
              </a:rPr>
              <a:t>Fulfil wider professional responsibilities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41605889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C0A1EB-E22B-8A68-91DA-6A2A9A1C2CCC}"/>
              </a:ext>
            </a:extLst>
          </p:cNvPr>
          <p:cNvSpPr txBox="1"/>
          <p:nvPr/>
        </p:nvSpPr>
        <p:spPr>
          <a:xfrm>
            <a:off x="998112" y="1010992"/>
            <a:ext cx="453336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Garamond" panose="02020404030301010803"/>
                <a:ea typeface="+mn-ea"/>
                <a:cs typeface="+mn-cs"/>
              </a:rPr>
              <a:t>Part 2: Personal and Professional Conduct</a:t>
            </a:r>
            <a:r>
              <a:rPr kumimoji="0" lang="en-GB" sz="1800" b="0" i="0" u="none" strike="noStrike" kern="1200" cap="none" spc="0" normalizeH="0" baseline="0" noProof="0" dirty="0">
                <a:ln>
                  <a:noFill/>
                </a:ln>
                <a:solidFill>
                  <a:prstClr val="black"/>
                </a:solidFill>
                <a:effectLst/>
                <a:uLnTx/>
                <a:uFillTx/>
                <a:latin typeface="Garamond" panose="02020404030301010803"/>
                <a:ea typeface="+mn-ea"/>
                <a:cs typeface="+mn-cs"/>
              </a:rPr>
              <a:t>:</a:t>
            </a:r>
          </a:p>
        </p:txBody>
      </p:sp>
      <p:pic>
        <p:nvPicPr>
          <p:cNvPr id="5" name="Picture 4" descr="A screenshot of a document&#10;&#10;Description automatically generated">
            <a:extLst>
              <a:ext uri="{FF2B5EF4-FFF2-40B4-BE49-F238E27FC236}">
                <a16:creationId xmlns:a16="http://schemas.microsoft.com/office/drawing/2014/main" id="{2493C4CB-BA9F-EB93-BC2E-3AA3ADD655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9273" y="1569686"/>
            <a:ext cx="4858428" cy="4277322"/>
          </a:xfrm>
          <a:prstGeom prst="rect">
            <a:avLst/>
          </a:prstGeom>
        </p:spPr>
      </p:pic>
    </p:spTree>
    <p:extLst>
      <p:ext uri="{BB962C8B-B14F-4D97-AF65-F5344CB8AC3E}">
        <p14:creationId xmlns:p14="http://schemas.microsoft.com/office/powerpoint/2010/main" val="24404148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5F307C-A139-DFD1-2944-71B5FF3D9FA7}"/>
              </a:ext>
            </a:extLst>
          </p:cNvPr>
          <p:cNvSpPr txBox="1"/>
          <p:nvPr/>
        </p:nvSpPr>
        <p:spPr>
          <a:xfrm>
            <a:off x="920838" y="920839"/>
            <a:ext cx="3496615"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C00000"/>
                </a:solidFill>
                <a:effectLst/>
                <a:uLnTx/>
                <a:uFillTx/>
                <a:latin typeface="Garamond" panose="02020404030301010803"/>
                <a:ea typeface="+mn-ea"/>
                <a:cs typeface="+mn-cs"/>
              </a:rPr>
              <a:t>Activity</a:t>
            </a:r>
          </a:p>
        </p:txBody>
      </p:sp>
      <p:sp>
        <p:nvSpPr>
          <p:cNvPr id="4" name="TextBox 3">
            <a:extLst>
              <a:ext uri="{FF2B5EF4-FFF2-40B4-BE49-F238E27FC236}">
                <a16:creationId xmlns:a16="http://schemas.microsoft.com/office/drawing/2014/main" id="{6FC6220A-7DAC-EE6A-1B3A-730713CF0581}"/>
              </a:ext>
            </a:extLst>
          </p:cNvPr>
          <p:cNvSpPr txBox="1"/>
          <p:nvPr/>
        </p:nvSpPr>
        <p:spPr>
          <a:xfrm>
            <a:off x="1081825" y="1603420"/>
            <a:ext cx="9362941"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Garamond" panose="02020404030301010803"/>
                <a:ea typeface="+mn-ea"/>
                <a:cs typeface="+mn-cs"/>
              </a:rPr>
              <a:t>With the aid of the prompt sheet identify</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1200" cap="none" spc="0" normalizeH="0" baseline="0" noProof="0" dirty="0">
                <a:ln>
                  <a:noFill/>
                </a:ln>
                <a:solidFill>
                  <a:prstClr val="black"/>
                </a:solidFill>
                <a:effectLst/>
                <a:uLnTx/>
                <a:uFillTx/>
                <a:latin typeface="Garamond" panose="02020404030301010803"/>
                <a:ea typeface="+mn-ea"/>
                <a:cs typeface="+mn-cs"/>
              </a:rPr>
              <a:t>One teaching standard where you think you have particular strengths, and why. </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1200" cap="none" spc="0" normalizeH="0" baseline="0" noProof="0" dirty="0">
                <a:ln>
                  <a:noFill/>
                </a:ln>
                <a:solidFill>
                  <a:prstClr val="black"/>
                </a:solidFill>
                <a:effectLst/>
                <a:uLnTx/>
                <a:uFillTx/>
                <a:latin typeface="Garamond" panose="02020404030301010803"/>
                <a:ea typeface="+mn-ea"/>
                <a:cs typeface="+mn-cs"/>
              </a:rPr>
              <a:t>One teaching standard which you feel you particularly need to develop further. What aspects need development? </a:t>
            </a:r>
          </a:p>
          <a:p>
            <a:pPr marL="285750" marR="0" lvl="0" indent="-285750" algn="l" defTabSz="457200" rtl="0" eaLnBrk="1" fontAlgn="auto" latinLnBrk="0" hangingPunct="1">
              <a:lnSpc>
                <a:spcPct val="100000"/>
              </a:lnSpc>
              <a:spcBef>
                <a:spcPts val="0"/>
              </a:spcBef>
              <a:spcAft>
                <a:spcPts val="0"/>
              </a:spcAft>
              <a:buClrTx/>
              <a:buSzTx/>
              <a:buFontTx/>
              <a:buChar char="-"/>
              <a:tabLst/>
              <a:defRPr/>
            </a:pPr>
            <a:endParaRPr kumimoji="0" lang="en-GB"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
        <p:nvSpPr>
          <p:cNvPr id="6" name="TextBox 5">
            <a:extLst>
              <a:ext uri="{FF2B5EF4-FFF2-40B4-BE49-F238E27FC236}">
                <a16:creationId xmlns:a16="http://schemas.microsoft.com/office/drawing/2014/main" id="{602F06EC-CC2B-FA58-284E-D5D3316F546F}"/>
              </a:ext>
            </a:extLst>
          </p:cNvPr>
          <p:cNvSpPr txBox="1"/>
          <p:nvPr/>
        </p:nvSpPr>
        <p:spPr>
          <a:xfrm>
            <a:off x="1081825" y="3357746"/>
            <a:ext cx="10245144" cy="2630930"/>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1200" cap="none" spc="0" normalizeH="0" baseline="0" noProof="0" dirty="0">
                <a:ln>
                  <a:noFill/>
                </a:ln>
                <a:solidFill>
                  <a:prstClr val="black"/>
                </a:solidFill>
                <a:effectLst/>
                <a:uLnTx/>
                <a:uFillTx/>
                <a:latin typeface="Garamond" panose="02020404030301010803"/>
                <a:ea typeface="+mn-ea"/>
                <a:cs typeface="+mn-cs"/>
              </a:rPr>
              <a:t>Set high expectations which inspire motivate and challenge pupils.</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1200" cap="none" spc="0" normalizeH="0" baseline="0" noProof="0" dirty="0">
                <a:ln>
                  <a:noFill/>
                </a:ln>
                <a:solidFill>
                  <a:prstClr val="black"/>
                </a:solidFill>
                <a:effectLst/>
                <a:uLnTx/>
                <a:uFillTx/>
                <a:latin typeface="Garamond" panose="02020404030301010803"/>
                <a:ea typeface="+mn-ea"/>
                <a:cs typeface="+mn-cs"/>
              </a:rPr>
              <a:t>Promote good progress and outcomes by pupils.</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1200" cap="none" spc="0" normalizeH="0" baseline="0" noProof="0" dirty="0">
                <a:ln>
                  <a:noFill/>
                </a:ln>
                <a:solidFill>
                  <a:prstClr val="black"/>
                </a:solidFill>
                <a:effectLst/>
                <a:uLnTx/>
                <a:uFillTx/>
                <a:latin typeface="Garamond" panose="02020404030301010803"/>
                <a:ea typeface="+mn-ea"/>
                <a:cs typeface="+mn-cs"/>
              </a:rPr>
              <a:t>Demonstrate good subject and curriculum knowledge</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1200" cap="none" spc="0" normalizeH="0" baseline="0" noProof="0" dirty="0">
                <a:ln>
                  <a:noFill/>
                </a:ln>
                <a:solidFill>
                  <a:prstClr val="black"/>
                </a:solidFill>
                <a:effectLst/>
                <a:uLnTx/>
                <a:uFillTx/>
                <a:latin typeface="Garamond" panose="02020404030301010803"/>
                <a:ea typeface="+mn-ea"/>
                <a:cs typeface="+mn-cs"/>
              </a:rPr>
              <a:t>Plan and teach well-structured lessons</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1200" cap="none" spc="0" normalizeH="0" baseline="0" noProof="0" dirty="0">
                <a:ln>
                  <a:noFill/>
                </a:ln>
                <a:solidFill>
                  <a:prstClr val="black"/>
                </a:solidFill>
                <a:effectLst/>
                <a:uLnTx/>
                <a:uFillTx/>
                <a:latin typeface="Garamond" panose="02020404030301010803"/>
                <a:ea typeface="+mn-ea"/>
                <a:cs typeface="+mn-cs"/>
              </a:rPr>
              <a:t>Adapt teaching to respond to the strengths and needs of all pupils. </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1200" cap="none" spc="0" normalizeH="0" baseline="0" noProof="0" dirty="0">
                <a:ln>
                  <a:noFill/>
                </a:ln>
                <a:solidFill>
                  <a:prstClr val="black"/>
                </a:solidFill>
                <a:effectLst/>
                <a:uLnTx/>
                <a:uFillTx/>
                <a:latin typeface="Garamond" panose="02020404030301010803"/>
                <a:ea typeface="+mn-ea"/>
                <a:cs typeface="+mn-cs"/>
              </a:rPr>
              <a:t>Make accurate and productive use of assessment</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1200" cap="none" spc="0" normalizeH="0" baseline="0" noProof="0" dirty="0">
                <a:ln>
                  <a:noFill/>
                </a:ln>
                <a:solidFill>
                  <a:prstClr val="black"/>
                </a:solidFill>
                <a:effectLst/>
                <a:uLnTx/>
                <a:uFillTx/>
                <a:latin typeface="Garamond" panose="02020404030301010803"/>
                <a:ea typeface="+mn-ea"/>
                <a:cs typeface="+mn-cs"/>
              </a:rPr>
              <a:t>Manage behaviour effectively to ensure a good and safe learning environment.</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1200" cap="none" spc="0" normalizeH="0" baseline="0" noProof="0" dirty="0">
                <a:ln>
                  <a:noFill/>
                </a:ln>
                <a:solidFill>
                  <a:prstClr val="black"/>
                </a:solidFill>
                <a:effectLst/>
                <a:uLnTx/>
                <a:uFillTx/>
                <a:latin typeface="Garamond" panose="02020404030301010803"/>
                <a:ea typeface="+mn-ea"/>
                <a:cs typeface="+mn-cs"/>
              </a:rPr>
              <a:t>Fulfil wider professional responsibilities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894236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33" name="Picture 32">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4" name="Rectangle 33">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35" name="Picture 34">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36" name="Picture 35">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38" name="Straight Connector 37">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40" name="Rectangle 39">
            <a:extLst>
              <a:ext uri="{FF2B5EF4-FFF2-40B4-BE49-F238E27FC236}">
                <a16:creationId xmlns:a16="http://schemas.microsoft.com/office/drawing/2014/main" id="{575E71FA-50BD-43F8-8C98-04339283A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grpSp>
        <p:nvGrpSpPr>
          <p:cNvPr id="42" name="Group 41">
            <a:extLst>
              <a:ext uri="{FF2B5EF4-FFF2-40B4-BE49-F238E27FC236}">
                <a16:creationId xmlns:a16="http://schemas.microsoft.com/office/drawing/2014/main" id="{CF1AA7F6-A589-4BC8-BC72-2CA6DC9083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43" name="Picture 42">
              <a:extLst>
                <a:ext uri="{FF2B5EF4-FFF2-40B4-BE49-F238E27FC236}">
                  <a16:creationId xmlns:a16="http://schemas.microsoft.com/office/drawing/2014/main" id="{53F5243F-7E41-439E-8991-C4F246D88F6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4" name="Rectangle 43">
              <a:extLst>
                <a:ext uri="{FF2B5EF4-FFF2-40B4-BE49-F238E27FC236}">
                  <a16:creationId xmlns:a16="http://schemas.microsoft.com/office/drawing/2014/main" id="{401A6B5F-1CF1-43AD-9E85-94E187210C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5" name="Picture 44">
              <a:extLst>
                <a:ext uri="{FF2B5EF4-FFF2-40B4-BE49-F238E27FC236}">
                  <a16:creationId xmlns:a16="http://schemas.microsoft.com/office/drawing/2014/main" id="{2F682A59-7E20-407C-A7F8-582295AC687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46" name="Picture 45">
              <a:extLst>
                <a:ext uri="{FF2B5EF4-FFF2-40B4-BE49-F238E27FC236}">
                  <a16:creationId xmlns:a16="http://schemas.microsoft.com/office/drawing/2014/main" id="{5E4AC24E-0670-406E-822F-AAA6DA2010D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extBox 1">
            <a:extLst>
              <a:ext uri="{FF2B5EF4-FFF2-40B4-BE49-F238E27FC236}">
                <a16:creationId xmlns:a16="http://schemas.microsoft.com/office/drawing/2014/main" id="{83B29264-43D3-1D6A-74B3-5C6A315190DA}"/>
              </a:ext>
            </a:extLst>
          </p:cNvPr>
          <p:cNvSpPr txBox="1"/>
          <p:nvPr/>
        </p:nvSpPr>
        <p:spPr>
          <a:xfrm>
            <a:off x="8013290" y="1041401"/>
            <a:ext cx="3079006" cy="2345264"/>
          </a:xfrm>
          <a:prstGeom prst="rect">
            <a:avLst/>
          </a:prstGeom>
        </p:spPr>
        <p:txBody>
          <a:bodyPr vert="horz" lIns="91440" tIns="45720" rIns="91440" bIns="45720" rtlCol="0" anchor="b">
            <a:normAutofit/>
          </a:bodyPr>
          <a:lstStyle/>
          <a:p>
            <a:pPr marL="0" marR="0" lvl="0" indent="0" algn="ctr" defTabSz="4572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noProof="0">
                <a:ln w="3175" cmpd="sng">
                  <a:noFill/>
                </a:ln>
                <a:solidFill>
                  <a:srgbClr val="262626"/>
                </a:solidFill>
                <a:effectLst/>
                <a:uLnTx/>
                <a:uFillTx/>
                <a:latin typeface="Garamond" panose="02020404030301010803"/>
                <a:ea typeface="+mn-ea"/>
                <a:cs typeface="+mn-cs"/>
              </a:rPr>
              <a:t>EXPLORING THE NATIONAL CURRICULUM PROGRAMMES OF STUDY IN MUSIC.</a:t>
            </a:r>
          </a:p>
        </p:txBody>
      </p:sp>
      <p:sp>
        <p:nvSpPr>
          <p:cNvPr id="48" name="Rectangle 47">
            <a:extLst>
              <a:ext uri="{FF2B5EF4-FFF2-40B4-BE49-F238E27FC236}">
                <a16:creationId xmlns:a16="http://schemas.microsoft.com/office/drawing/2014/main" id="{E89B1776-F953-4C0F-8E85-E9C66B1EF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6432130"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 name="Picture 3" descr="A close-up of a musical instrument&#10;&#10;Description automatically generated">
            <a:extLst>
              <a:ext uri="{FF2B5EF4-FFF2-40B4-BE49-F238E27FC236}">
                <a16:creationId xmlns:a16="http://schemas.microsoft.com/office/drawing/2014/main" id="{CF3EB04E-0E99-1E07-A8D5-62FBAA472B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12683" y="1618833"/>
            <a:ext cx="5784083" cy="3441529"/>
          </a:xfrm>
          <a:prstGeom prst="rect">
            <a:avLst/>
          </a:prstGeom>
        </p:spPr>
      </p:pic>
      <p:cxnSp>
        <p:nvCxnSpPr>
          <p:cNvPr id="50" name="Straight Connector 49">
            <a:extLst>
              <a:ext uri="{FF2B5EF4-FFF2-40B4-BE49-F238E27FC236}">
                <a16:creationId xmlns:a16="http://schemas.microsoft.com/office/drawing/2014/main" id="{997356D0-D934-42B9-8291-DF34A3AC0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9431" y="3509772"/>
            <a:ext cx="3074977" cy="12359"/>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6736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FA054-713D-41E6-8018-E0824BA085D6}"/>
              </a:ext>
            </a:extLst>
          </p:cNvPr>
          <p:cNvSpPr>
            <a:spLocks noGrp="1"/>
          </p:cNvSpPr>
          <p:nvPr>
            <p:ph type="title"/>
          </p:nvPr>
        </p:nvSpPr>
        <p:spPr/>
        <p:txBody>
          <a:bodyPr/>
          <a:lstStyle/>
          <a:p>
            <a:r>
              <a:rPr lang="en-GB" dirty="0"/>
              <a:t>The National Curriculum: Overall Aims</a:t>
            </a:r>
          </a:p>
        </p:txBody>
      </p:sp>
      <p:sp>
        <p:nvSpPr>
          <p:cNvPr id="3" name="Content Placeholder 2">
            <a:extLst>
              <a:ext uri="{FF2B5EF4-FFF2-40B4-BE49-F238E27FC236}">
                <a16:creationId xmlns:a16="http://schemas.microsoft.com/office/drawing/2014/main" id="{8668E1EC-9C5F-42F3-8468-339B29924B03}"/>
              </a:ext>
            </a:extLst>
          </p:cNvPr>
          <p:cNvSpPr>
            <a:spLocks noGrp="1"/>
          </p:cNvSpPr>
          <p:nvPr>
            <p:ph idx="1"/>
          </p:nvPr>
        </p:nvSpPr>
        <p:spPr/>
        <p:txBody>
          <a:bodyPr>
            <a:normAutofit fontScale="77500" lnSpcReduction="20000"/>
          </a:bodyPr>
          <a:lstStyle/>
          <a:p>
            <a:pPr marL="0" indent="0" algn="l" fontAlgn="base">
              <a:buNone/>
            </a:pPr>
            <a:r>
              <a:rPr lang="en-GB" b="1" i="0" dirty="0">
                <a:solidFill>
                  <a:srgbClr val="0B0C0C"/>
                </a:solidFill>
                <a:effectLst/>
                <a:latin typeface="nta"/>
              </a:rPr>
              <a:t>Aims</a:t>
            </a:r>
          </a:p>
          <a:p>
            <a:pPr marL="0" indent="0" algn="l">
              <a:buNone/>
            </a:pPr>
            <a:r>
              <a:rPr lang="en-GB" b="0" i="0" dirty="0">
                <a:solidFill>
                  <a:srgbClr val="0B0C0C"/>
                </a:solidFill>
                <a:effectLst/>
                <a:latin typeface="nta"/>
              </a:rPr>
              <a:t>The national curriculum for music aims to ensure that all pupils:</a:t>
            </a:r>
          </a:p>
          <a:p>
            <a:pPr algn="l">
              <a:buFont typeface="Arial" panose="020B0604020202020204" pitchFamily="34" charset="0"/>
              <a:buChar char="•"/>
            </a:pPr>
            <a:r>
              <a:rPr lang="en-GB" b="0" i="0" dirty="0">
                <a:solidFill>
                  <a:srgbClr val="0B0C0C"/>
                </a:solidFill>
                <a:effectLst/>
                <a:latin typeface="nta"/>
              </a:rPr>
              <a:t>perform, listen to, review and evaluate music across a range of historical periods, genres, styles and traditions, including the works of the great composers and musicians</a:t>
            </a:r>
          </a:p>
          <a:p>
            <a:pPr algn="l">
              <a:buFont typeface="Arial" panose="020B0604020202020204" pitchFamily="34" charset="0"/>
              <a:buChar char="•"/>
            </a:pPr>
            <a:r>
              <a:rPr lang="en-GB" b="0" i="0" dirty="0">
                <a:solidFill>
                  <a:srgbClr val="0B0C0C"/>
                </a:solidFill>
                <a:effectLst/>
                <a:latin typeface="nta"/>
              </a:rPr>
              <a:t>learn to sing and to use their voices, to create and compose music on their own and with others, have the opportunity to learn a musical instrument, use technology appropriately and have the opportunity to progress to the next level of musical excellence</a:t>
            </a:r>
          </a:p>
          <a:p>
            <a:pPr algn="l">
              <a:buFont typeface="Arial" panose="020B0604020202020204" pitchFamily="34" charset="0"/>
              <a:buChar char="•"/>
            </a:pPr>
            <a:r>
              <a:rPr lang="en-GB" b="0" i="0" dirty="0">
                <a:solidFill>
                  <a:srgbClr val="0B0C0C"/>
                </a:solidFill>
                <a:effectLst/>
                <a:latin typeface="nta"/>
              </a:rPr>
              <a:t>understand and explore how music is created, produced and communicated, including through the interrelated dimensions: pitch, duration, dynamics, tempo, timbre, texture, structure and appropriate musical notations</a:t>
            </a:r>
          </a:p>
          <a:p>
            <a:endParaRPr lang="en-GB" dirty="0"/>
          </a:p>
        </p:txBody>
      </p:sp>
    </p:spTree>
    <p:extLst>
      <p:ext uri="{BB962C8B-B14F-4D97-AF65-F5344CB8AC3E}">
        <p14:creationId xmlns:p14="http://schemas.microsoft.com/office/powerpoint/2010/main" val="577934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BDE1D-36B2-40A8-8D16-3A5FDC41CEDF}"/>
              </a:ext>
            </a:extLst>
          </p:cNvPr>
          <p:cNvSpPr>
            <a:spLocks noGrp="1"/>
          </p:cNvSpPr>
          <p:nvPr>
            <p:ph type="title"/>
          </p:nvPr>
        </p:nvSpPr>
        <p:spPr/>
        <p:txBody>
          <a:bodyPr/>
          <a:lstStyle/>
          <a:p>
            <a:r>
              <a:rPr lang="en-GB" dirty="0"/>
              <a:t>Attainment Targets for Key Stage 1</a:t>
            </a:r>
          </a:p>
        </p:txBody>
      </p:sp>
      <p:sp>
        <p:nvSpPr>
          <p:cNvPr id="3" name="Content Placeholder 2">
            <a:extLst>
              <a:ext uri="{FF2B5EF4-FFF2-40B4-BE49-F238E27FC236}">
                <a16:creationId xmlns:a16="http://schemas.microsoft.com/office/drawing/2014/main" id="{7C8A8A5E-89B8-4B9F-8751-33D0A4C8A698}"/>
              </a:ext>
            </a:extLst>
          </p:cNvPr>
          <p:cNvSpPr>
            <a:spLocks noGrp="1"/>
          </p:cNvSpPr>
          <p:nvPr>
            <p:ph idx="1"/>
          </p:nvPr>
        </p:nvSpPr>
        <p:spPr/>
        <p:txBody>
          <a:bodyPr>
            <a:normAutofit fontScale="92500" lnSpcReduction="10000"/>
          </a:bodyPr>
          <a:lstStyle/>
          <a:p>
            <a:pPr marL="0" indent="0" algn="l">
              <a:buNone/>
            </a:pPr>
            <a:r>
              <a:rPr lang="en-GB" b="0" i="0" dirty="0">
                <a:solidFill>
                  <a:srgbClr val="0B0C0C"/>
                </a:solidFill>
                <a:effectLst/>
                <a:latin typeface="nta"/>
              </a:rPr>
              <a:t>Pupils should be </a:t>
            </a:r>
            <a:r>
              <a:rPr lang="en-GB" b="0" i="0" dirty="0">
                <a:solidFill>
                  <a:srgbClr val="FF0000"/>
                </a:solidFill>
                <a:effectLst/>
                <a:latin typeface="nta"/>
              </a:rPr>
              <a:t>taught</a:t>
            </a:r>
            <a:r>
              <a:rPr lang="en-GB" b="0" i="0" dirty="0">
                <a:solidFill>
                  <a:srgbClr val="0B0C0C"/>
                </a:solidFill>
                <a:effectLst/>
                <a:latin typeface="nta"/>
              </a:rPr>
              <a:t> to:</a:t>
            </a:r>
          </a:p>
          <a:p>
            <a:pPr algn="l">
              <a:buFont typeface="Arial" panose="020B0604020202020204" pitchFamily="34" charset="0"/>
              <a:buChar char="•"/>
            </a:pPr>
            <a:r>
              <a:rPr lang="en-GB" b="0" i="0" dirty="0">
                <a:solidFill>
                  <a:srgbClr val="0B0C0C"/>
                </a:solidFill>
                <a:effectLst/>
                <a:latin typeface="nta"/>
              </a:rPr>
              <a:t>use their voices expressively and creatively by singing songs and speaking chants and rhymes</a:t>
            </a:r>
          </a:p>
          <a:p>
            <a:pPr algn="l">
              <a:buFont typeface="Arial" panose="020B0604020202020204" pitchFamily="34" charset="0"/>
              <a:buChar char="•"/>
            </a:pPr>
            <a:r>
              <a:rPr lang="en-GB" b="0" i="0" dirty="0">
                <a:solidFill>
                  <a:srgbClr val="0B0C0C"/>
                </a:solidFill>
                <a:effectLst/>
                <a:latin typeface="nta"/>
              </a:rPr>
              <a:t>play tuned and untuned instruments musically</a:t>
            </a:r>
          </a:p>
          <a:p>
            <a:pPr algn="l">
              <a:buFont typeface="Arial" panose="020B0604020202020204" pitchFamily="34" charset="0"/>
              <a:buChar char="•"/>
            </a:pPr>
            <a:r>
              <a:rPr lang="en-GB" b="0" i="0" dirty="0">
                <a:solidFill>
                  <a:srgbClr val="0B0C0C"/>
                </a:solidFill>
                <a:effectLst/>
                <a:latin typeface="nta"/>
              </a:rPr>
              <a:t>listen with concentration and understanding to a range of high-quality live and recorded music</a:t>
            </a:r>
          </a:p>
          <a:p>
            <a:pPr algn="l">
              <a:buFont typeface="Arial" panose="020B0604020202020204" pitchFamily="34" charset="0"/>
              <a:buChar char="•"/>
            </a:pPr>
            <a:r>
              <a:rPr lang="en-GB" b="0" i="0" dirty="0">
                <a:solidFill>
                  <a:srgbClr val="0B0C0C"/>
                </a:solidFill>
                <a:effectLst/>
                <a:latin typeface="nta"/>
              </a:rPr>
              <a:t>experiment with, create, select and combine sounds using the interrelated dimensions of music</a:t>
            </a:r>
          </a:p>
          <a:p>
            <a:pPr marL="0" indent="0">
              <a:buNone/>
            </a:pPr>
            <a:endParaRPr lang="en-GB" dirty="0"/>
          </a:p>
        </p:txBody>
      </p:sp>
    </p:spTree>
    <p:extLst>
      <p:ext uri="{BB962C8B-B14F-4D97-AF65-F5344CB8AC3E}">
        <p14:creationId xmlns:p14="http://schemas.microsoft.com/office/powerpoint/2010/main" val="3762518287"/>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1_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BED1D21A416304B8EE01FEE59FF6172" ma:contentTypeVersion="30" ma:contentTypeDescription="Create a new document." ma:contentTypeScope="" ma:versionID="b9100bf82490bea12c7cccb90ba2865b">
  <xsd:schema xmlns:xsd="http://www.w3.org/2001/XMLSchema" xmlns:xs="http://www.w3.org/2001/XMLSchema" xmlns:p="http://schemas.microsoft.com/office/2006/metadata/properties" xmlns:ns2="8dd27960-f15a-4df3-bad6-d3d0c3f37d8b" xmlns:ns3="31622a6d-2a62-4bc4-9767-fc5f5c5106d0" targetNamespace="http://schemas.microsoft.com/office/2006/metadata/properties" ma:root="true" ma:fieldsID="48becc3ef69505d62e78befff1e9d7d4" ns2:_="" ns3:_="">
    <xsd:import namespace="8dd27960-f15a-4df3-bad6-d3d0c3f37d8b"/>
    <xsd:import namespace="31622a6d-2a62-4bc4-9767-fc5f5c5106d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FileType" minOccurs="0"/>
                <xsd:element ref="ns2:MediaServiceBillingMetadata" minOccurs="0"/>
                <xsd:element ref="ns2:hdcbd3d6f0e54a4e9c8625069f23e362" minOccurs="0"/>
                <xsd:element ref="ns3:n19d2656f54f4b29bbefaded98737593" minOccurs="0"/>
                <xsd:element ref="ns2:ne92b2b147ea4948a159491f499cd0e1" minOccurs="0"/>
                <xsd:element ref="ns2:ae2674345c3d4e9fa362e02d59c10fa6" minOccurs="0"/>
                <xsd:element ref="ns2:a92b30d7ef814d49a773e5852b2f581b"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d27960-f15a-4df3-bad6-d3d0c3f37d8b"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302ef00-e229-46e4-bb0b-edf5f8a2a6e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FileType" ma:index="26" nillable="true" ma:displayName="File Type" ma:format="Dropdown" ma:internalName="FileType">
      <xsd:simpleType>
        <xsd:restriction base="dms:Text">
          <xsd:maxLength value="255"/>
        </xsd:restriction>
      </xsd:simpleType>
    </xsd:element>
    <xsd:element name="MediaServiceBillingMetadata" ma:index="27" nillable="true" ma:displayName="MediaServiceBillingMetadata" ma:hidden="true" ma:internalName="MediaServiceBillingMetadata" ma:readOnly="true">
      <xsd:simpleType>
        <xsd:restriction base="dms:Note"/>
      </xsd:simpleType>
    </xsd:element>
    <xsd:element name="hdcbd3d6f0e54a4e9c8625069f23e362" ma:index="29" nillable="true" ma:taxonomy="true" ma:internalName="hdcbd3d6f0e54a4e9c8625069f23e362" ma:taxonomyFieldName="Labels" ma:displayName="Schools" ma:default="" ma:fieldId="{1dcbd3d6-f0e5-4a4e-9c86-25069f23e362}" ma:taxonomyMulti="true" ma:sspId="6302ef00-e229-46e4-bb0b-edf5f8a2a6e5" ma:termSetId="ceecdf75-112d-4bd4-a281-8d87ed49dd0b" ma:anchorId="00000000-0000-0000-0000-000000000000" ma:open="false" ma:isKeyword="false">
      <xsd:complexType>
        <xsd:sequence>
          <xsd:element ref="pc:Terms" minOccurs="0" maxOccurs="1"/>
        </xsd:sequence>
      </xsd:complexType>
    </xsd:element>
    <xsd:element name="ne92b2b147ea4948a159491f499cd0e1" ma:index="33" nillable="true" ma:taxonomy="true" ma:internalName="ne92b2b147ea4948a159491f499cd0e1" ma:taxonomyFieldName="Categories0" ma:displayName="Categories" ma:default="" ma:fieldId="{7e92b2b1-47ea-4948-a159-491f499cd0e1}" ma:taxonomyMulti="true" ma:sspId="6302ef00-e229-46e4-bb0b-edf5f8a2a6e5" ma:termSetId="f429bd01-968a-4fa0-8b24-aeaeaf250bc7" ma:anchorId="00000000-0000-0000-0000-000000000000" ma:open="false" ma:isKeyword="false">
      <xsd:complexType>
        <xsd:sequence>
          <xsd:element ref="pc:Terms" minOccurs="0" maxOccurs="1"/>
        </xsd:sequence>
      </xsd:complexType>
    </xsd:element>
    <xsd:element name="ae2674345c3d4e9fa362e02d59c10fa6" ma:index="35" nillable="true" ma:taxonomy="true" ma:internalName="ae2674345c3d4e9fa362e02d59c10fa6" ma:taxonomyFieldName="Projects" ma:displayName="Projects" ma:default="" ma:fieldId="{ae267434-5c3d-4e9f-a362-e02d59c10fa6}" ma:taxonomyMulti="true" ma:sspId="6302ef00-e229-46e4-bb0b-edf5f8a2a6e5" ma:termSetId="c4fb7deb-b9f2-4d73-baaf-5ac970d74e5d" ma:anchorId="00000000-0000-0000-0000-000000000000" ma:open="false" ma:isKeyword="false">
      <xsd:complexType>
        <xsd:sequence>
          <xsd:element ref="pc:Terms" minOccurs="0" maxOccurs="1"/>
        </xsd:sequence>
      </xsd:complexType>
    </xsd:element>
    <xsd:element name="a92b30d7ef814d49a773e5852b2f581b" ma:index="37" nillable="true" ma:taxonomy="true" ma:internalName="a92b30d7ef814d49a773e5852b2f581b" ma:taxonomyFieldName="Work_x0020_streams" ma:displayName="Work streams" ma:default="" ma:fieldId="{a92b30d7-ef81-4d49-a773-e5852b2f581b}" ma:taxonomyMulti="true" ma:sspId="6302ef00-e229-46e4-bb0b-edf5f8a2a6e5" ma:termSetId="15f586a7-edbd-441e-8f54-67953084cafd"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1622a6d-2a62-4bc4-9767-fc5f5c5106d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fd05bac-552e-48c9-af47-dff3bed484ce}" ma:internalName="TaxCatchAll" ma:showField="CatchAllData" ma:web="31622a6d-2a62-4bc4-9767-fc5f5c5106d0">
      <xsd:complexType>
        <xsd:complexContent>
          <xsd:extension base="dms:MultiChoiceLookup">
            <xsd:sequence>
              <xsd:element name="Value" type="dms:Lookup" maxOccurs="unbounded" minOccurs="0" nillable="true"/>
            </xsd:sequence>
          </xsd:extension>
        </xsd:complexContent>
      </xsd:complexType>
    </xsd:element>
    <xsd:element name="n19d2656f54f4b29bbefaded98737593" ma:index="31" nillable="true" ma:taxonomy="true" ma:internalName="n19d2656f54f4b29bbefaded98737593" ma:taxonomyFieldName="Tags" ma:displayName="Audience" ma:default="" ma:fieldId="{719d2656-f54f-4b29-bbef-aded98737593}" ma:taxonomyMulti="true" ma:sspId="6302ef00-e229-46e4-bb0b-edf5f8a2a6e5" ma:termSetId="8ed8c9ea-7052-4c1d-a4d7-b9c10bffea6f"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19d2656f54f4b29bbefaded98737593 xmlns="31622a6d-2a62-4bc4-9767-fc5f5c5106d0">
      <Terms xmlns="http://schemas.microsoft.com/office/infopath/2007/PartnerControls"/>
    </n19d2656f54f4b29bbefaded98737593>
    <ne92b2b147ea4948a159491f499cd0e1 xmlns="8dd27960-f15a-4df3-bad6-d3d0c3f37d8b">
      <Terms xmlns="http://schemas.microsoft.com/office/infopath/2007/PartnerControls"/>
    </ne92b2b147ea4948a159491f499cd0e1>
    <TaxCatchAll xmlns="31622a6d-2a62-4bc4-9767-fc5f5c5106d0" xsi:nil="true"/>
    <FileType xmlns="8dd27960-f15a-4df3-bad6-d3d0c3f37d8b" xsi:nil="true"/>
    <a92b30d7ef814d49a773e5852b2f581b xmlns="8dd27960-f15a-4df3-bad6-d3d0c3f37d8b">
      <Terms xmlns="http://schemas.microsoft.com/office/infopath/2007/PartnerControls"/>
    </a92b30d7ef814d49a773e5852b2f581b>
    <hdcbd3d6f0e54a4e9c8625069f23e362 xmlns="8dd27960-f15a-4df3-bad6-d3d0c3f37d8b">
      <Terms xmlns="http://schemas.microsoft.com/office/infopath/2007/PartnerControls"/>
    </hdcbd3d6f0e54a4e9c8625069f23e362>
    <ae2674345c3d4e9fa362e02d59c10fa6 xmlns="8dd27960-f15a-4df3-bad6-d3d0c3f37d8b">
      <Terms xmlns="http://schemas.microsoft.com/office/infopath/2007/PartnerControls"/>
    </ae2674345c3d4e9fa362e02d59c10fa6>
    <lcf76f155ced4ddcb4097134ff3c332f xmlns="8dd27960-f15a-4df3-bad6-d3d0c3f37d8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7309142-1880-4601-BAC6-E3F16DD87002}"/>
</file>

<file path=customXml/itemProps2.xml><?xml version="1.0" encoding="utf-8"?>
<ds:datastoreItem xmlns:ds="http://schemas.openxmlformats.org/officeDocument/2006/customXml" ds:itemID="{9D5E357D-2479-49FD-8AF4-DD4009E0D99E}"/>
</file>

<file path=customXml/itemProps3.xml><?xml version="1.0" encoding="utf-8"?>
<ds:datastoreItem xmlns:ds="http://schemas.openxmlformats.org/officeDocument/2006/customXml" ds:itemID="{0FF30883-BC80-44C2-8F60-6FA73B4EFFE1}"/>
</file>

<file path=docProps/app.xml><?xml version="1.0" encoding="utf-8"?>
<Properties xmlns="http://schemas.openxmlformats.org/officeDocument/2006/extended-properties" xmlns:vt="http://schemas.openxmlformats.org/officeDocument/2006/docPropsVTypes">
  <TotalTime>241</TotalTime>
  <Words>4134</Words>
  <Application>Microsoft Office PowerPoint</Application>
  <PresentationFormat>Widescreen</PresentationFormat>
  <Paragraphs>326</Paragraphs>
  <Slides>68</Slides>
  <Notes>9</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68</vt:i4>
      </vt:variant>
    </vt:vector>
  </HeadingPairs>
  <TitlesOfParts>
    <vt:vector size="76" baseType="lpstr">
      <vt:lpstr>Aptos</vt:lpstr>
      <vt:lpstr>Arial</vt:lpstr>
      <vt:lpstr>Calibri</vt:lpstr>
      <vt:lpstr>ff-dax-web-pro</vt:lpstr>
      <vt:lpstr>Garamond</vt:lpstr>
      <vt:lpstr>nta</vt:lpstr>
      <vt:lpstr>Organic</vt:lpstr>
      <vt:lpstr>1_Organic</vt:lpstr>
      <vt:lpstr>Policy and the wider context of music education.</vt:lpstr>
      <vt:lpstr>Aims of Session</vt:lpstr>
      <vt:lpstr>The Wider Context of Music in School.</vt:lpstr>
      <vt:lpstr>PowerPoint Presentation</vt:lpstr>
      <vt:lpstr>PowerPoint Presentation</vt:lpstr>
      <vt:lpstr>PowerPoint Presentation</vt:lpstr>
      <vt:lpstr>PowerPoint Presentation</vt:lpstr>
      <vt:lpstr>The National Curriculum: Overall Aims</vt:lpstr>
      <vt:lpstr>Attainment Targets for Key Stage 1</vt:lpstr>
      <vt:lpstr>Attainment Targets for Key Stage 2</vt:lpstr>
      <vt:lpstr>Attainment Targets for Key Stage 3</vt:lpstr>
      <vt:lpstr>Activity 1 </vt:lpstr>
      <vt:lpstr>PowerPoint Presentation</vt:lpstr>
      <vt:lpstr>The Model Music Curriculum</vt:lpstr>
      <vt:lpstr>Overview of Model Music Curriculum</vt:lpstr>
      <vt:lpstr>Model Music Curriculum (MMC) and School</vt:lpstr>
      <vt:lpstr>PowerPoint Presentation</vt:lpstr>
      <vt:lpstr>Ofsted Research Review: Music</vt:lpstr>
      <vt:lpstr>BUT….</vt:lpstr>
      <vt:lpstr>Review Identifies Different Forms of Musical Knowledge </vt:lpstr>
      <vt:lpstr>Proposes three forms of musical knowledge or ‘Pillars of Progression’</vt:lpstr>
      <vt:lpstr>PowerPoint Presentation</vt:lpstr>
      <vt:lpstr>Striking the Right Note: Ofsted Music Report 2023</vt:lpstr>
      <vt:lpstr>PowerPoint Presentation</vt:lpstr>
      <vt:lpstr>PowerPoint Presentation</vt:lpstr>
      <vt:lpstr>Goal 1: High Quality Music Education </vt:lpstr>
      <vt:lpstr>Goal 2 Partnership</vt:lpstr>
      <vt:lpstr>Goal 3 Progression. </vt:lpstr>
      <vt:lpstr>PowerPoint Presentation</vt:lpstr>
      <vt:lpstr>Discussion Point.</vt:lpstr>
      <vt:lpstr>Part 2</vt:lpstr>
      <vt:lpstr>PowerPoint Presentation</vt:lpstr>
      <vt:lpstr>The Policy of Music Education in England: A Brief History 2010-19</vt:lpstr>
      <vt:lpstr>Recent Policy Developments in England 2019-2025</vt:lpstr>
      <vt:lpstr>Recent Policy Developments in England 2019-2025</vt:lpstr>
      <vt:lpstr>Policy has in some cases weakened the place of music in the school curriculum.</vt:lpstr>
      <vt:lpstr>The Language of Policy towards Music Education</vt:lpstr>
      <vt:lpstr>Through Accountability Measures.</vt:lpstr>
      <vt:lpstr>PowerPoint Presentation</vt:lpstr>
      <vt:lpstr>APPG Report into Music Education. Issues of Social Justice.   </vt:lpstr>
      <vt:lpstr>A Secure Place in the Music Curriculum is Crucial for Music.</vt:lpstr>
      <vt:lpstr>EBACC</vt:lpstr>
      <vt:lpstr>PowerPoint Presentation</vt:lpstr>
      <vt:lpstr>PowerPoint Presentation</vt:lpstr>
      <vt:lpstr>General Decline in GCSE Entries</vt:lpstr>
      <vt:lpstr>Significant decline in A Level Music Entries (2023)</vt:lpstr>
      <vt:lpstr>PowerPoint Presentation</vt:lpstr>
      <vt:lpstr>PowerPoint Presentation</vt:lpstr>
      <vt:lpstr>PowerPoint Presentation</vt:lpstr>
      <vt:lpstr>PowerPoint Presentation</vt:lpstr>
      <vt:lpstr>PowerPoint Presentation</vt:lpstr>
      <vt:lpstr>Discussion Point</vt:lpstr>
      <vt:lpstr>PowerPoint Presentation</vt:lpstr>
      <vt:lpstr>Youth Music. </vt:lpstr>
      <vt:lpstr>Sound Connections</vt:lpstr>
      <vt:lpstr>Sound Sense</vt:lpstr>
      <vt:lpstr>Musical Futures/Informal Learning</vt:lpstr>
      <vt:lpstr>PowerPoint Presentation</vt:lpstr>
      <vt:lpstr>PowerPoint Presentation</vt:lpstr>
      <vt:lpstr>Discussion Point: Music’s Transformative Powers</vt:lpstr>
      <vt:lpstr>Useful Weblinks</vt:lpstr>
      <vt:lpstr>References</vt:lpstr>
      <vt:lpstr>PowerPoint Presentation</vt:lpstr>
      <vt:lpstr>What are the Teachers’ Standards.</vt:lpstr>
      <vt:lpstr>Preamble: The Teachers’ Standards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gary spruce</dc:creator>
  <cp:lastModifiedBy>gary spruce</cp:lastModifiedBy>
  <cp:revision>4</cp:revision>
  <cp:lastPrinted>2025-08-27T13:41:15Z</cp:lastPrinted>
  <dcterms:created xsi:type="dcterms:W3CDTF">2025-08-25T08:11:42Z</dcterms:created>
  <dcterms:modified xsi:type="dcterms:W3CDTF">2025-08-27T14:58:38Z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0x0101000BED1D21A416304B8EE01FEE59FF6172</vt:lpwstr>
  </property>
</Properties>
</file>