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3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2" r:id="rId2"/>
  </p:sldMasterIdLst>
  <p:notesMasterIdLst>
    <p:notesMasterId r:id="rId42"/>
  </p:notesMasterIdLst>
  <p:sldIdLst>
    <p:sldId id="256" r:id="rId3"/>
    <p:sldId id="349" r:id="rId4"/>
    <p:sldId id="540" r:id="rId5"/>
    <p:sldId id="541" r:id="rId6"/>
    <p:sldId id="437" r:id="rId7"/>
    <p:sldId id="480" r:id="rId8"/>
    <p:sldId id="424" r:id="rId9"/>
    <p:sldId id="483" r:id="rId10"/>
    <p:sldId id="366" r:id="rId11"/>
    <p:sldId id="499" r:id="rId12"/>
    <p:sldId id="422" r:id="rId13"/>
    <p:sldId id="481" r:id="rId14"/>
    <p:sldId id="484" r:id="rId15"/>
    <p:sldId id="486" r:id="rId16"/>
    <p:sldId id="283" r:id="rId17"/>
    <p:sldId id="487" r:id="rId18"/>
    <p:sldId id="490" r:id="rId19"/>
    <p:sldId id="259" r:id="rId20"/>
    <p:sldId id="257" r:id="rId21"/>
    <p:sldId id="286" r:id="rId22"/>
    <p:sldId id="260" r:id="rId23"/>
    <p:sldId id="291" r:id="rId24"/>
    <p:sldId id="492" r:id="rId25"/>
    <p:sldId id="258" r:id="rId26"/>
    <p:sldId id="280" r:id="rId27"/>
    <p:sldId id="287" r:id="rId28"/>
    <p:sldId id="288" r:id="rId29"/>
    <p:sldId id="279" r:id="rId30"/>
    <p:sldId id="263" r:id="rId31"/>
    <p:sldId id="282" r:id="rId32"/>
    <p:sldId id="351" r:id="rId33"/>
    <p:sldId id="539" r:id="rId34"/>
    <p:sldId id="495" r:id="rId35"/>
    <p:sldId id="494" r:id="rId36"/>
    <p:sldId id="496" r:id="rId37"/>
    <p:sldId id="497" r:id="rId38"/>
    <p:sldId id="498" r:id="rId39"/>
    <p:sldId id="350" r:id="rId40"/>
    <p:sldId id="289" r:id="rId41"/>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51" d="100"/>
          <a:sy n="51" d="100"/>
        </p:scale>
        <p:origin x="37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24B2D7-3548-4D15-ACE9-3A101B71A3F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DD4866F-B97C-42E0-9911-983878AF5CF4}">
      <dgm:prSet/>
      <dgm:spPr/>
      <dgm:t>
        <a:bodyPr/>
        <a:lstStyle/>
        <a:p>
          <a:r>
            <a:rPr lang="en-GB"/>
            <a:t>Beliefs about:</a:t>
          </a:r>
          <a:endParaRPr lang="en-US"/>
        </a:p>
      </dgm:t>
    </dgm:pt>
    <dgm:pt modelId="{DF86BAE9-568A-402E-9FDA-1FEBF520757C}" type="parTrans" cxnId="{80071D6C-279A-4E03-A575-619FEF40A26B}">
      <dgm:prSet/>
      <dgm:spPr/>
      <dgm:t>
        <a:bodyPr/>
        <a:lstStyle/>
        <a:p>
          <a:endParaRPr lang="en-US"/>
        </a:p>
      </dgm:t>
    </dgm:pt>
    <dgm:pt modelId="{6E95469F-C081-4014-A49B-92F26BEF81D2}" type="sibTrans" cxnId="{80071D6C-279A-4E03-A575-619FEF40A26B}">
      <dgm:prSet/>
      <dgm:spPr/>
      <dgm:t>
        <a:bodyPr/>
        <a:lstStyle/>
        <a:p>
          <a:endParaRPr lang="en-US"/>
        </a:p>
      </dgm:t>
    </dgm:pt>
    <dgm:pt modelId="{49D69583-55E6-49E4-87A1-57B72085EE54}">
      <dgm:prSet/>
      <dgm:spPr/>
      <dgm:t>
        <a:bodyPr/>
        <a:lstStyle/>
        <a:p>
          <a:r>
            <a:rPr lang="en-GB" dirty="0"/>
            <a:t>What it is to be a musician and what it is to be musical (ontological views)</a:t>
          </a:r>
          <a:endParaRPr lang="en-US" dirty="0"/>
        </a:p>
      </dgm:t>
    </dgm:pt>
    <dgm:pt modelId="{82B7019D-D3CF-476C-AE14-177343B2396B}" type="parTrans" cxnId="{D0F14291-3BDE-4EEF-872E-A1797C7EFA00}">
      <dgm:prSet/>
      <dgm:spPr/>
      <dgm:t>
        <a:bodyPr/>
        <a:lstStyle/>
        <a:p>
          <a:endParaRPr lang="en-US"/>
        </a:p>
      </dgm:t>
    </dgm:pt>
    <dgm:pt modelId="{E1177854-E68A-4BA9-9ED8-C6DF7E423B55}" type="sibTrans" cxnId="{D0F14291-3BDE-4EEF-872E-A1797C7EFA00}">
      <dgm:prSet/>
      <dgm:spPr/>
      <dgm:t>
        <a:bodyPr/>
        <a:lstStyle/>
        <a:p>
          <a:endParaRPr lang="en-US"/>
        </a:p>
      </dgm:t>
    </dgm:pt>
    <dgm:pt modelId="{223985E7-FD82-41A7-934F-1A2F0E1A7B66}">
      <dgm:prSet/>
      <dgm:spPr/>
      <dgm:t>
        <a:bodyPr/>
        <a:lstStyle/>
        <a:p>
          <a:r>
            <a:rPr lang="en-GB"/>
            <a:t>What is important musical knowledge/understanding (epistemological views). </a:t>
          </a:r>
          <a:endParaRPr lang="en-US"/>
        </a:p>
      </dgm:t>
    </dgm:pt>
    <dgm:pt modelId="{687A98B9-7AEC-4E04-AED8-4C455A99F9F8}" type="parTrans" cxnId="{FDB0F3CA-2669-402E-A1A0-B8EB27E28699}">
      <dgm:prSet/>
      <dgm:spPr/>
      <dgm:t>
        <a:bodyPr/>
        <a:lstStyle/>
        <a:p>
          <a:endParaRPr lang="en-US"/>
        </a:p>
      </dgm:t>
    </dgm:pt>
    <dgm:pt modelId="{9310EF36-D49C-49A8-9FC6-6B202A053125}" type="sibTrans" cxnId="{FDB0F3CA-2669-402E-A1A0-B8EB27E28699}">
      <dgm:prSet/>
      <dgm:spPr/>
      <dgm:t>
        <a:bodyPr/>
        <a:lstStyle/>
        <a:p>
          <a:endParaRPr lang="en-US"/>
        </a:p>
      </dgm:t>
    </dgm:pt>
    <dgm:pt modelId="{04485880-B8DE-439B-902D-DBAB782E7D4A}" type="pres">
      <dgm:prSet presAssocID="{AD24B2D7-3548-4D15-ACE9-3A101B71A3FF}" presName="outerComposite" presStyleCnt="0">
        <dgm:presLayoutVars>
          <dgm:chMax val="5"/>
          <dgm:dir/>
          <dgm:resizeHandles val="exact"/>
        </dgm:presLayoutVars>
      </dgm:prSet>
      <dgm:spPr/>
    </dgm:pt>
    <dgm:pt modelId="{695CB33E-2370-4681-B6C7-4D3157F2CA5B}" type="pres">
      <dgm:prSet presAssocID="{AD24B2D7-3548-4D15-ACE9-3A101B71A3FF}" presName="dummyMaxCanvas" presStyleCnt="0">
        <dgm:presLayoutVars/>
      </dgm:prSet>
      <dgm:spPr/>
    </dgm:pt>
    <dgm:pt modelId="{47E9F8CF-984B-4BD5-8CAF-7C242859E774}" type="pres">
      <dgm:prSet presAssocID="{AD24B2D7-3548-4D15-ACE9-3A101B71A3FF}" presName="ThreeNodes_1" presStyleLbl="node1" presStyleIdx="0" presStyleCnt="3">
        <dgm:presLayoutVars>
          <dgm:bulletEnabled val="1"/>
        </dgm:presLayoutVars>
      </dgm:prSet>
      <dgm:spPr/>
    </dgm:pt>
    <dgm:pt modelId="{05436FA0-6C2A-495D-9954-979568B0D577}" type="pres">
      <dgm:prSet presAssocID="{AD24B2D7-3548-4D15-ACE9-3A101B71A3FF}" presName="ThreeNodes_2" presStyleLbl="node1" presStyleIdx="1" presStyleCnt="3">
        <dgm:presLayoutVars>
          <dgm:bulletEnabled val="1"/>
        </dgm:presLayoutVars>
      </dgm:prSet>
      <dgm:spPr/>
    </dgm:pt>
    <dgm:pt modelId="{06943E46-98BA-4835-9E08-1B4F6A14C779}" type="pres">
      <dgm:prSet presAssocID="{AD24B2D7-3548-4D15-ACE9-3A101B71A3FF}" presName="ThreeNodes_3" presStyleLbl="node1" presStyleIdx="2" presStyleCnt="3">
        <dgm:presLayoutVars>
          <dgm:bulletEnabled val="1"/>
        </dgm:presLayoutVars>
      </dgm:prSet>
      <dgm:spPr/>
    </dgm:pt>
    <dgm:pt modelId="{74F6FB9E-6714-43BB-8CEC-78F95162536A}" type="pres">
      <dgm:prSet presAssocID="{AD24B2D7-3548-4D15-ACE9-3A101B71A3FF}" presName="ThreeConn_1-2" presStyleLbl="fgAccFollowNode1" presStyleIdx="0" presStyleCnt="2">
        <dgm:presLayoutVars>
          <dgm:bulletEnabled val="1"/>
        </dgm:presLayoutVars>
      </dgm:prSet>
      <dgm:spPr/>
    </dgm:pt>
    <dgm:pt modelId="{6E668FD7-4814-4554-AF54-881DCE74F196}" type="pres">
      <dgm:prSet presAssocID="{AD24B2D7-3548-4D15-ACE9-3A101B71A3FF}" presName="ThreeConn_2-3" presStyleLbl="fgAccFollowNode1" presStyleIdx="1" presStyleCnt="2">
        <dgm:presLayoutVars>
          <dgm:bulletEnabled val="1"/>
        </dgm:presLayoutVars>
      </dgm:prSet>
      <dgm:spPr/>
    </dgm:pt>
    <dgm:pt modelId="{8F0A71A3-73FC-43E8-AE91-2A5F7CB304C4}" type="pres">
      <dgm:prSet presAssocID="{AD24B2D7-3548-4D15-ACE9-3A101B71A3FF}" presName="ThreeNodes_1_text" presStyleLbl="node1" presStyleIdx="2" presStyleCnt="3">
        <dgm:presLayoutVars>
          <dgm:bulletEnabled val="1"/>
        </dgm:presLayoutVars>
      </dgm:prSet>
      <dgm:spPr/>
    </dgm:pt>
    <dgm:pt modelId="{A7BA927B-9F8C-4AFE-A85C-0BEBA8CABD36}" type="pres">
      <dgm:prSet presAssocID="{AD24B2D7-3548-4D15-ACE9-3A101B71A3FF}" presName="ThreeNodes_2_text" presStyleLbl="node1" presStyleIdx="2" presStyleCnt="3">
        <dgm:presLayoutVars>
          <dgm:bulletEnabled val="1"/>
        </dgm:presLayoutVars>
      </dgm:prSet>
      <dgm:spPr/>
    </dgm:pt>
    <dgm:pt modelId="{C59F13D7-EDD3-4B6D-A110-2CBCE7712283}" type="pres">
      <dgm:prSet presAssocID="{AD24B2D7-3548-4D15-ACE9-3A101B71A3FF}" presName="ThreeNodes_3_text" presStyleLbl="node1" presStyleIdx="2" presStyleCnt="3">
        <dgm:presLayoutVars>
          <dgm:bulletEnabled val="1"/>
        </dgm:presLayoutVars>
      </dgm:prSet>
      <dgm:spPr/>
    </dgm:pt>
  </dgm:ptLst>
  <dgm:cxnLst>
    <dgm:cxn modelId="{9AD2740A-B81A-4E1E-9337-217E55DE4676}" type="presOf" srcId="{49D69583-55E6-49E4-87A1-57B72085EE54}" destId="{A7BA927B-9F8C-4AFE-A85C-0BEBA8CABD36}" srcOrd="1" destOrd="0" presId="urn:microsoft.com/office/officeart/2005/8/layout/vProcess5"/>
    <dgm:cxn modelId="{51755C22-C820-4F1D-94D8-F7100A370F07}" type="presOf" srcId="{6E95469F-C081-4014-A49B-92F26BEF81D2}" destId="{74F6FB9E-6714-43BB-8CEC-78F95162536A}" srcOrd="0" destOrd="0" presId="urn:microsoft.com/office/officeart/2005/8/layout/vProcess5"/>
    <dgm:cxn modelId="{80071D6C-279A-4E03-A575-619FEF40A26B}" srcId="{AD24B2D7-3548-4D15-ACE9-3A101B71A3FF}" destId="{CDD4866F-B97C-42E0-9911-983878AF5CF4}" srcOrd="0" destOrd="0" parTransId="{DF86BAE9-568A-402E-9FDA-1FEBF520757C}" sibTransId="{6E95469F-C081-4014-A49B-92F26BEF81D2}"/>
    <dgm:cxn modelId="{223A2B55-C61C-4448-9774-051DF7D1814E}" type="presOf" srcId="{AD24B2D7-3548-4D15-ACE9-3A101B71A3FF}" destId="{04485880-B8DE-439B-902D-DBAB782E7D4A}" srcOrd="0" destOrd="0" presId="urn:microsoft.com/office/officeart/2005/8/layout/vProcess5"/>
    <dgm:cxn modelId="{286B1E80-F77E-40B2-840C-89BA09D8D96D}" type="presOf" srcId="{CDD4866F-B97C-42E0-9911-983878AF5CF4}" destId="{47E9F8CF-984B-4BD5-8CAF-7C242859E774}" srcOrd="0" destOrd="0" presId="urn:microsoft.com/office/officeart/2005/8/layout/vProcess5"/>
    <dgm:cxn modelId="{D0F14291-3BDE-4EEF-872E-A1797C7EFA00}" srcId="{AD24B2D7-3548-4D15-ACE9-3A101B71A3FF}" destId="{49D69583-55E6-49E4-87A1-57B72085EE54}" srcOrd="1" destOrd="0" parTransId="{82B7019D-D3CF-476C-AE14-177343B2396B}" sibTransId="{E1177854-E68A-4BA9-9ED8-C6DF7E423B55}"/>
    <dgm:cxn modelId="{5D3D6F95-C6C7-4D2F-90C1-501E08A8C3E6}" type="presOf" srcId="{CDD4866F-B97C-42E0-9911-983878AF5CF4}" destId="{8F0A71A3-73FC-43E8-AE91-2A5F7CB304C4}" srcOrd="1" destOrd="0" presId="urn:microsoft.com/office/officeart/2005/8/layout/vProcess5"/>
    <dgm:cxn modelId="{4595FC9D-8B25-47C0-84A9-9201D1F65DF3}" type="presOf" srcId="{E1177854-E68A-4BA9-9ED8-C6DF7E423B55}" destId="{6E668FD7-4814-4554-AF54-881DCE74F196}" srcOrd="0" destOrd="0" presId="urn:microsoft.com/office/officeart/2005/8/layout/vProcess5"/>
    <dgm:cxn modelId="{C4DA23B2-DA12-4681-886C-3279559ADC14}" type="presOf" srcId="{223985E7-FD82-41A7-934F-1A2F0E1A7B66}" destId="{06943E46-98BA-4835-9E08-1B4F6A14C779}" srcOrd="0" destOrd="0" presId="urn:microsoft.com/office/officeart/2005/8/layout/vProcess5"/>
    <dgm:cxn modelId="{FDB0F3CA-2669-402E-A1A0-B8EB27E28699}" srcId="{AD24B2D7-3548-4D15-ACE9-3A101B71A3FF}" destId="{223985E7-FD82-41A7-934F-1A2F0E1A7B66}" srcOrd="2" destOrd="0" parTransId="{687A98B9-7AEC-4E04-AED8-4C455A99F9F8}" sibTransId="{9310EF36-D49C-49A8-9FC6-6B202A053125}"/>
    <dgm:cxn modelId="{3DA103D6-DB27-402D-81C0-DB855D2D1102}" type="presOf" srcId="{49D69583-55E6-49E4-87A1-57B72085EE54}" destId="{05436FA0-6C2A-495D-9954-979568B0D577}" srcOrd="0" destOrd="0" presId="urn:microsoft.com/office/officeart/2005/8/layout/vProcess5"/>
    <dgm:cxn modelId="{27F24DF6-FBCF-403F-8F9F-1E10B4036568}" type="presOf" srcId="{223985E7-FD82-41A7-934F-1A2F0E1A7B66}" destId="{C59F13D7-EDD3-4B6D-A110-2CBCE7712283}" srcOrd="1" destOrd="0" presId="urn:microsoft.com/office/officeart/2005/8/layout/vProcess5"/>
    <dgm:cxn modelId="{222BF9CC-2EBB-4221-954C-01F2420E02ED}" type="presParOf" srcId="{04485880-B8DE-439B-902D-DBAB782E7D4A}" destId="{695CB33E-2370-4681-B6C7-4D3157F2CA5B}" srcOrd="0" destOrd="0" presId="urn:microsoft.com/office/officeart/2005/8/layout/vProcess5"/>
    <dgm:cxn modelId="{F6363DAC-C76D-4064-AD70-1EC76539D098}" type="presParOf" srcId="{04485880-B8DE-439B-902D-DBAB782E7D4A}" destId="{47E9F8CF-984B-4BD5-8CAF-7C242859E774}" srcOrd="1" destOrd="0" presId="urn:microsoft.com/office/officeart/2005/8/layout/vProcess5"/>
    <dgm:cxn modelId="{C96020B5-9BCB-494C-B2E3-3EDBBE3568DB}" type="presParOf" srcId="{04485880-B8DE-439B-902D-DBAB782E7D4A}" destId="{05436FA0-6C2A-495D-9954-979568B0D577}" srcOrd="2" destOrd="0" presId="urn:microsoft.com/office/officeart/2005/8/layout/vProcess5"/>
    <dgm:cxn modelId="{8DA031BD-ADB4-4963-87E4-23CC0A74FF59}" type="presParOf" srcId="{04485880-B8DE-439B-902D-DBAB782E7D4A}" destId="{06943E46-98BA-4835-9E08-1B4F6A14C779}" srcOrd="3" destOrd="0" presId="urn:microsoft.com/office/officeart/2005/8/layout/vProcess5"/>
    <dgm:cxn modelId="{587B1898-D076-48C9-95D8-28AD3148E7CA}" type="presParOf" srcId="{04485880-B8DE-439B-902D-DBAB782E7D4A}" destId="{74F6FB9E-6714-43BB-8CEC-78F95162536A}" srcOrd="4" destOrd="0" presId="urn:microsoft.com/office/officeart/2005/8/layout/vProcess5"/>
    <dgm:cxn modelId="{39D2FE13-F44C-427B-9F30-E68A2626D1E5}" type="presParOf" srcId="{04485880-B8DE-439B-902D-DBAB782E7D4A}" destId="{6E668FD7-4814-4554-AF54-881DCE74F196}" srcOrd="5" destOrd="0" presId="urn:microsoft.com/office/officeart/2005/8/layout/vProcess5"/>
    <dgm:cxn modelId="{449EDB95-1AA2-4A90-85B4-4D1329E823FF}" type="presParOf" srcId="{04485880-B8DE-439B-902D-DBAB782E7D4A}" destId="{8F0A71A3-73FC-43E8-AE91-2A5F7CB304C4}" srcOrd="6" destOrd="0" presId="urn:microsoft.com/office/officeart/2005/8/layout/vProcess5"/>
    <dgm:cxn modelId="{6739C529-24CE-4A22-88B8-487316560800}" type="presParOf" srcId="{04485880-B8DE-439B-902D-DBAB782E7D4A}" destId="{A7BA927B-9F8C-4AFE-A85C-0BEBA8CABD36}" srcOrd="7" destOrd="0" presId="urn:microsoft.com/office/officeart/2005/8/layout/vProcess5"/>
    <dgm:cxn modelId="{5A6DBD01-462A-46EA-B956-D5B4820F0506}" type="presParOf" srcId="{04485880-B8DE-439B-902D-DBAB782E7D4A}" destId="{C59F13D7-EDD3-4B6D-A110-2CBCE771228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9F8CF-984B-4BD5-8CAF-7C242859E774}">
      <dsp:nvSpPr>
        <dsp:cNvPr id="0" name=""/>
        <dsp:cNvSpPr/>
      </dsp:nvSpPr>
      <dsp:spPr>
        <a:xfrm>
          <a:off x="0" y="0"/>
          <a:ext cx="8161017" cy="8624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Beliefs about:</a:t>
          </a:r>
          <a:endParaRPr lang="en-US" sz="2400" kern="1200"/>
        </a:p>
      </dsp:txBody>
      <dsp:txXfrm>
        <a:off x="25261" y="25261"/>
        <a:ext cx="7230350" cy="811942"/>
      </dsp:txXfrm>
    </dsp:sp>
    <dsp:sp modelId="{05436FA0-6C2A-495D-9954-979568B0D577}">
      <dsp:nvSpPr>
        <dsp:cNvPr id="0" name=""/>
        <dsp:cNvSpPr/>
      </dsp:nvSpPr>
      <dsp:spPr>
        <a:xfrm>
          <a:off x="720089" y="1006209"/>
          <a:ext cx="8161017" cy="862464"/>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What it is to be a musician and what it is to be musical (ontological views)</a:t>
          </a:r>
          <a:endParaRPr lang="en-US" sz="2400" kern="1200" dirty="0"/>
        </a:p>
      </dsp:txBody>
      <dsp:txXfrm>
        <a:off x="745350" y="1031470"/>
        <a:ext cx="6829803" cy="811942"/>
      </dsp:txXfrm>
    </dsp:sp>
    <dsp:sp modelId="{06943E46-98BA-4835-9E08-1B4F6A14C779}">
      <dsp:nvSpPr>
        <dsp:cNvPr id="0" name=""/>
        <dsp:cNvSpPr/>
      </dsp:nvSpPr>
      <dsp:spPr>
        <a:xfrm>
          <a:off x="1440179" y="2012418"/>
          <a:ext cx="8161017" cy="862464"/>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What is important musical knowledge/understanding (epistemological views). </a:t>
          </a:r>
          <a:endParaRPr lang="en-US" sz="2400" kern="1200"/>
        </a:p>
      </dsp:txBody>
      <dsp:txXfrm>
        <a:off x="1465440" y="2037679"/>
        <a:ext cx="6829803" cy="811942"/>
      </dsp:txXfrm>
    </dsp:sp>
    <dsp:sp modelId="{74F6FB9E-6714-43BB-8CEC-78F95162536A}">
      <dsp:nvSpPr>
        <dsp:cNvPr id="0" name=""/>
        <dsp:cNvSpPr/>
      </dsp:nvSpPr>
      <dsp:spPr>
        <a:xfrm>
          <a:off x="7600415" y="654035"/>
          <a:ext cx="560602" cy="56060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726550" y="654035"/>
        <a:ext cx="308332" cy="421853"/>
      </dsp:txXfrm>
    </dsp:sp>
    <dsp:sp modelId="{6E668FD7-4814-4554-AF54-881DCE74F196}">
      <dsp:nvSpPr>
        <dsp:cNvPr id="0" name=""/>
        <dsp:cNvSpPr/>
      </dsp:nvSpPr>
      <dsp:spPr>
        <a:xfrm>
          <a:off x="8320505" y="1654495"/>
          <a:ext cx="560602" cy="560602"/>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446640" y="1654495"/>
        <a:ext cx="308332" cy="42185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CD2B4AAD-1BD8-438E-BE67-CBAACB37AE4B}" type="datetimeFigureOut">
              <a:rPr lang="en-GB" smtClean="0"/>
              <a:t>27/08/2025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6AE8B06-5CB4-4B7F-B16F-2549BAD7A087}" type="slidenum">
              <a:rPr lang="en-GB" smtClean="0"/>
              <a:t>‹#›</a:t>
            </a:fld>
            <a:endParaRPr lang="en-GB"/>
          </a:p>
        </p:txBody>
      </p:sp>
    </p:spTree>
    <p:extLst>
      <p:ext uri="{BB962C8B-B14F-4D97-AF65-F5344CB8AC3E}">
        <p14:creationId xmlns:p14="http://schemas.microsoft.com/office/powerpoint/2010/main" val="261016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E8B06-5CB4-4B7F-B16F-2549BAD7A087}" type="slidenum">
              <a:rPr lang="en-GB" smtClean="0"/>
              <a:t>19</a:t>
            </a:fld>
            <a:endParaRPr lang="en-GB"/>
          </a:p>
        </p:txBody>
      </p:sp>
    </p:spTree>
    <p:extLst>
      <p:ext uri="{BB962C8B-B14F-4D97-AF65-F5344CB8AC3E}">
        <p14:creationId xmlns:p14="http://schemas.microsoft.com/office/powerpoint/2010/main" val="75011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869C476-BA1A-482F-88E7-F2507581A03F}" type="slidenum">
              <a:rPr lang="en-GB" smtClean="0"/>
              <a:pPr/>
              <a:t>28</a:t>
            </a:fld>
            <a:endParaRPr lang="en-GB" dirty="0"/>
          </a:p>
        </p:txBody>
      </p:sp>
    </p:spTree>
    <p:extLst>
      <p:ext uri="{BB962C8B-B14F-4D97-AF65-F5344CB8AC3E}">
        <p14:creationId xmlns:p14="http://schemas.microsoft.com/office/powerpoint/2010/main" val="4242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AE8B06-5CB4-4B7F-B16F-2549BAD7A087}" type="slidenum">
              <a:rPr lang="en-GB" smtClean="0"/>
              <a:t>30</a:t>
            </a:fld>
            <a:endParaRPr lang="en-GB"/>
          </a:p>
        </p:txBody>
      </p:sp>
    </p:spTree>
    <p:extLst>
      <p:ext uri="{BB962C8B-B14F-4D97-AF65-F5344CB8AC3E}">
        <p14:creationId xmlns:p14="http://schemas.microsoft.com/office/powerpoint/2010/main" val="274606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E8B06-5CB4-4B7F-B16F-2549BAD7A087}" type="slidenum">
              <a:rPr lang="en-GB" smtClean="0"/>
              <a:t>37</a:t>
            </a:fld>
            <a:endParaRPr lang="en-GB"/>
          </a:p>
        </p:txBody>
      </p:sp>
    </p:spTree>
    <p:extLst>
      <p:ext uri="{BB962C8B-B14F-4D97-AF65-F5344CB8AC3E}">
        <p14:creationId xmlns:p14="http://schemas.microsoft.com/office/powerpoint/2010/main" val="1555596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643A852-0206-46AC-B0EB-645612933129}"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675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350285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4621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580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042157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29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621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530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44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A0C0817-A112-4847-8014-A94B7D2A4EA3}" type="datetime1">
              <a:rPr lang="en-US" smtClean="0"/>
              <a:t>8/27/2025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4B7E4EF-A1BD-40F4-AB7B-04F084DD991D}"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496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875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0362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26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18735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7805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003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08278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22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8/27/2025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97247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8/27/2025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5833384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8/27/2025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93337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8/27/2025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0044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7487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8/27/2025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3692963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8/27/2025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36323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8/27/2025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38649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08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89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9228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D57BDD-E64A-4D27-8978-82FFCA18A12C}"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3A852-0206-46AC-B0EB-64561293312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83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D57BDD-E64A-4D27-8978-82FFCA18A12C}"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450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57BDD-E64A-4D27-8978-82FFCA18A12C}"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9179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466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7949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859062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FA2B21-3FCD-4721-B95C-427943F61125}" type="datetime1">
              <a:rPr lang="en-US" smtClean="0"/>
              <a:t>8/27/2025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5205528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vistaarcadia.com/agenda/articulo/keith-swanwick-habla-sobre-la-ensenanza-de-la-musica/60443"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gettyimages.com/detail/photo/caucasian-teacher-tuning-students-instrument-in-royalty-free-image/519518195" TargetMode="External"/><Relationship Id="rId5" Type="http://schemas.openxmlformats.org/officeDocument/2006/relationships/image" Target="../media/image31.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collinsdictionary.com/dictionary/english/relationship"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collinsdictionary.com/dictionary/english/benefi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
            <a:extLst>
              <a:ext uri="{FF2B5EF4-FFF2-40B4-BE49-F238E27FC236}">
                <a16:creationId xmlns:a16="http://schemas.microsoft.com/office/drawing/2014/main" id="{45BD5FFE-0A2D-46B0-BFF7-BB4A1F0E04E7}"/>
              </a:ext>
            </a:extLst>
          </p:cNvPr>
          <p:cNvPicPr>
            <a:picLocks noChangeAspect="1"/>
          </p:cNvPicPr>
          <p:nvPr/>
        </p:nvPicPr>
        <p:blipFill rotWithShape="1">
          <a:blip r:embed="rId3">
            <a:alphaModFix amt="50000"/>
          </a:blip>
          <a:srcRect t="7081" r="1" b="14416"/>
          <a:stretch>
            <a:fillRect/>
          </a:stretch>
        </p:blipFill>
        <p:spPr>
          <a:xfrm>
            <a:off x="486138" y="488137"/>
            <a:ext cx="11227442" cy="5883295"/>
          </a:xfrm>
          <a:prstGeom prst="rect">
            <a:avLst/>
          </a:prstGeom>
        </p:spPr>
      </p:pic>
      <p:cxnSp>
        <p:nvCxnSpPr>
          <p:cNvPr id="56" name="Straight Connector 55">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60" name="Group 59">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61"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2" name="Picture 61">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63"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4" name="Picture 63">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DA98EC1-37F3-457E-83FD-E06E7AC83D50}"/>
              </a:ext>
            </a:extLst>
          </p:cNvPr>
          <p:cNvSpPr>
            <a:spLocks noGrp="1"/>
          </p:cNvSpPr>
          <p:nvPr>
            <p:ph type="ctrTitle"/>
          </p:nvPr>
        </p:nvSpPr>
        <p:spPr>
          <a:xfrm>
            <a:off x="2224403" y="1113698"/>
            <a:ext cx="8229600" cy="2345264"/>
          </a:xfrm>
        </p:spPr>
        <p:txBody>
          <a:bodyPr>
            <a:normAutofit/>
          </a:bodyPr>
          <a:lstStyle/>
          <a:p>
            <a:r>
              <a:rPr lang="en-GB" sz="7200">
                <a:solidFill>
                  <a:schemeClr val="bg1"/>
                </a:solidFill>
              </a:rPr>
              <a:t>From Expert to Educator</a:t>
            </a:r>
          </a:p>
        </p:txBody>
      </p:sp>
      <p:sp>
        <p:nvSpPr>
          <p:cNvPr id="3" name="Subtitle 2">
            <a:extLst>
              <a:ext uri="{FF2B5EF4-FFF2-40B4-BE49-F238E27FC236}">
                <a16:creationId xmlns:a16="http://schemas.microsoft.com/office/drawing/2014/main" id="{EF51463F-F423-49EA-8B2C-91B82105C9E7}"/>
              </a:ext>
            </a:extLst>
          </p:cNvPr>
          <p:cNvSpPr>
            <a:spLocks noGrp="1"/>
          </p:cNvSpPr>
          <p:nvPr>
            <p:ph type="subTitle" idx="1"/>
          </p:nvPr>
        </p:nvSpPr>
        <p:spPr>
          <a:xfrm>
            <a:off x="2453003" y="3729894"/>
            <a:ext cx="7772400" cy="1320802"/>
          </a:xfrm>
        </p:spPr>
        <p:txBody>
          <a:bodyPr>
            <a:normAutofit/>
          </a:bodyPr>
          <a:lstStyle/>
          <a:p>
            <a:r>
              <a:rPr lang="en-GB">
                <a:solidFill>
                  <a:schemeClr val="bg1"/>
                </a:solidFill>
              </a:rPr>
              <a:t>Beliefs, Visions and Identities.</a:t>
            </a:r>
          </a:p>
          <a:p>
            <a:r>
              <a:rPr lang="en-GB">
                <a:solidFill>
                  <a:schemeClr val="bg1"/>
                </a:solidFill>
              </a:rPr>
              <a:t>Musicians of Change:  August  2025</a:t>
            </a:r>
          </a:p>
        </p:txBody>
      </p:sp>
    </p:spTree>
    <p:extLst>
      <p:ext uri="{BB962C8B-B14F-4D97-AF65-F5344CB8AC3E}">
        <p14:creationId xmlns:p14="http://schemas.microsoft.com/office/powerpoint/2010/main" val="34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79166-F9E8-BBCF-083A-B743A3D0E2B1}"/>
              </a:ext>
            </a:extLst>
          </p:cNvPr>
          <p:cNvSpPr>
            <a:spLocks noGrp="1"/>
          </p:cNvSpPr>
          <p:nvPr>
            <p:ph type="title"/>
          </p:nvPr>
        </p:nvSpPr>
        <p:spPr/>
        <p:txBody>
          <a:bodyPr/>
          <a:lstStyle/>
          <a:p>
            <a:r>
              <a:rPr lang="en-GB" dirty="0"/>
              <a:t>What is critical thinking?</a:t>
            </a:r>
          </a:p>
        </p:txBody>
      </p:sp>
      <p:pic>
        <p:nvPicPr>
          <p:cNvPr id="5" name="Content Placeholder 4" descr="A close up of a white background&#10;&#10;Description automatically generated">
            <a:extLst>
              <a:ext uri="{FF2B5EF4-FFF2-40B4-BE49-F238E27FC236}">
                <a16:creationId xmlns:a16="http://schemas.microsoft.com/office/drawing/2014/main" id="{A42BC8D4-984F-9920-B532-92D3BC9712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631" y="3301298"/>
            <a:ext cx="9601200" cy="1281330"/>
          </a:xfrm>
        </p:spPr>
      </p:pic>
      <p:pic>
        <p:nvPicPr>
          <p:cNvPr id="9" name="Picture 8">
            <a:extLst>
              <a:ext uri="{FF2B5EF4-FFF2-40B4-BE49-F238E27FC236}">
                <a16:creationId xmlns:a16="http://schemas.microsoft.com/office/drawing/2014/main" id="{EB92C60F-1A7E-007D-8E32-4F7238615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59" y="2758297"/>
            <a:ext cx="10552310" cy="543001"/>
          </a:xfrm>
          <a:prstGeom prst="rect">
            <a:avLst/>
          </a:prstGeom>
        </p:spPr>
      </p:pic>
    </p:spTree>
    <p:extLst>
      <p:ext uri="{BB962C8B-B14F-4D97-AF65-F5344CB8AC3E}">
        <p14:creationId xmlns:p14="http://schemas.microsoft.com/office/powerpoint/2010/main" val="323375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B795AF40-F16A-4AF1-B078-FBF6D7EA855D}"/>
              </a:ext>
            </a:extLst>
          </p:cNvPr>
          <p:cNvSpPr>
            <a:spLocks noGrp="1"/>
          </p:cNvSpPr>
          <p:nvPr>
            <p:ph type="title"/>
          </p:nvPr>
        </p:nvSpPr>
        <p:spPr>
          <a:xfrm>
            <a:off x="952108" y="954756"/>
            <a:ext cx="2730414" cy="4946003"/>
          </a:xfrm>
        </p:spPr>
        <p:txBody>
          <a:bodyPr>
            <a:normAutofit/>
          </a:bodyPr>
          <a:lstStyle/>
          <a:p>
            <a:pPr>
              <a:lnSpc>
                <a:spcPct val="90000"/>
              </a:lnSpc>
            </a:pPr>
            <a:r>
              <a:rPr lang="en-GB" sz="3700" dirty="0">
                <a:solidFill>
                  <a:srgbClr val="FFFFFF"/>
                </a:solidFill>
              </a:rPr>
              <a:t>Getting the relationship right between theory and practice is crucial to success on the course.</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4A7520-D148-4CD0-9C83-87D5C6DBA903}"/>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GB" sz="2200" dirty="0"/>
              <a:t>In your thinking and writing you need to be able to:</a:t>
            </a:r>
          </a:p>
          <a:p>
            <a:pPr>
              <a:lnSpc>
                <a:spcPct val="90000"/>
              </a:lnSpc>
            </a:pPr>
            <a:r>
              <a:rPr lang="en-GB" sz="2200" dirty="0"/>
              <a:t>Critically engage with and </a:t>
            </a:r>
            <a:r>
              <a:rPr lang="en-GB" sz="2200" dirty="0">
                <a:solidFill>
                  <a:srgbClr val="FF0000"/>
                </a:solidFill>
              </a:rPr>
              <a:t>reflect on </a:t>
            </a:r>
            <a:r>
              <a:rPr lang="en-GB" sz="2200" dirty="0"/>
              <a:t>concepts, theories, policies of music education, relating these to your work as a music teacher </a:t>
            </a:r>
          </a:p>
          <a:p>
            <a:pPr>
              <a:lnSpc>
                <a:spcPct val="90000"/>
              </a:lnSpc>
            </a:pPr>
            <a:r>
              <a:rPr lang="en-GB" sz="2200" dirty="0"/>
              <a:t>Make explicit the relationship between the key concepts and theories of music education and your own music education practice and vice versa</a:t>
            </a:r>
          </a:p>
          <a:p>
            <a:pPr>
              <a:lnSpc>
                <a:spcPct val="90000"/>
              </a:lnSpc>
            </a:pPr>
            <a:r>
              <a:rPr lang="en-GB" sz="2200" dirty="0"/>
              <a:t>Describe the extent to which theories and research are borne out in your experiences of teaching music. Do these theories stand up! </a:t>
            </a:r>
          </a:p>
          <a:p>
            <a:pPr>
              <a:lnSpc>
                <a:spcPct val="90000"/>
              </a:lnSpc>
            </a:pPr>
            <a:r>
              <a:rPr lang="en-GB" sz="2200" dirty="0"/>
              <a:t>Be able to explain how your music teaching is informed by music education theory and by research in music education, </a:t>
            </a:r>
            <a:r>
              <a:rPr lang="en-GB" sz="2200" dirty="0">
                <a:solidFill>
                  <a:srgbClr val="FF0000"/>
                </a:solidFill>
              </a:rPr>
              <a:t>including the work of key music educators.</a:t>
            </a:r>
          </a:p>
          <a:p>
            <a:pPr marL="0" indent="0">
              <a:lnSpc>
                <a:spcPct val="90000"/>
              </a:lnSpc>
              <a:buNone/>
            </a:pPr>
            <a:endParaRPr lang="en-GB" sz="2200" dirty="0"/>
          </a:p>
        </p:txBody>
      </p:sp>
    </p:spTree>
    <p:extLst>
      <p:ext uri="{BB962C8B-B14F-4D97-AF65-F5344CB8AC3E}">
        <p14:creationId xmlns:p14="http://schemas.microsoft.com/office/powerpoint/2010/main" val="282843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45F5-267B-438F-AD54-249A742A2992}"/>
              </a:ext>
            </a:extLst>
          </p:cNvPr>
          <p:cNvSpPr>
            <a:spLocks noGrp="1"/>
          </p:cNvSpPr>
          <p:nvPr>
            <p:ph type="title"/>
          </p:nvPr>
        </p:nvSpPr>
        <p:spPr/>
        <p:txBody>
          <a:bodyPr>
            <a:normAutofit/>
          </a:bodyPr>
          <a:lstStyle/>
          <a:p>
            <a:r>
              <a:rPr lang="en-GB" dirty="0"/>
              <a:t>The Importance of ‘theory’ and ‘ideas’: </a:t>
            </a:r>
          </a:p>
        </p:txBody>
      </p:sp>
      <p:sp>
        <p:nvSpPr>
          <p:cNvPr id="3" name="Content Placeholder 2">
            <a:extLst>
              <a:ext uri="{FF2B5EF4-FFF2-40B4-BE49-F238E27FC236}">
                <a16:creationId xmlns:a16="http://schemas.microsoft.com/office/drawing/2014/main" id="{2B5342E6-0457-471E-BFB0-43D1632F3E32}"/>
              </a:ext>
            </a:extLst>
          </p:cNvPr>
          <p:cNvSpPr>
            <a:spLocks noGrp="1"/>
          </p:cNvSpPr>
          <p:nvPr>
            <p:ph idx="1"/>
          </p:nvPr>
        </p:nvSpPr>
        <p:spPr>
          <a:xfrm>
            <a:off x="1295402" y="2556932"/>
            <a:ext cx="6256866" cy="3318936"/>
          </a:xfrm>
        </p:spPr>
        <p:txBody>
          <a:bodyPr>
            <a:normAutofit lnSpcReduction="10000"/>
          </a:bodyPr>
          <a:lstStyle/>
          <a:p>
            <a:pPr>
              <a:lnSpc>
                <a:spcPct val="90000"/>
              </a:lnSpc>
            </a:pPr>
            <a:endParaRPr lang="en-GB" dirty="0"/>
          </a:p>
          <a:p>
            <a:pPr>
              <a:lnSpc>
                <a:spcPct val="90000"/>
              </a:lnSpc>
            </a:pPr>
            <a:r>
              <a:rPr lang="en-GB" dirty="0"/>
              <a:t>’… it is only through theorising that any wisdom won by practical experience …can be formulated, shared and refined. Reflections on practice can only be exchanged through a </a:t>
            </a:r>
            <a:r>
              <a:rPr lang="en-GB" b="1" dirty="0">
                <a:solidFill>
                  <a:srgbClr val="FF0000"/>
                </a:solidFill>
              </a:rPr>
              <a:t>mutually shared network of ideas</a:t>
            </a:r>
            <a:r>
              <a:rPr lang="en-GB" dirty="0"/>
              <a:t>…No profession can develop without debating key ideas or theories bringing its assumptions on to the table for public scrutiny.’ (Swanwick, 1988. p, 8)</a:t>
            </a:r>
          </a:p>
        </p:txBody>
      </p:sp>
      <p:pic>
        <p:nvPicPr>
          <p:cNvPr id="5" name="Picture 4" descr="A person standing in a room&#10;&#10;Description automatically generated">
            <a:extLst>
              <a:ext uri="{FF2B5EF4-FFF2-40B4-BE49-F238E27FC236}">
                <a16:creationId xmlns:a16="http://schemas.microsoft.com/office/drawing/2014/main" id="{985151F4-FD8C-4041-AD0D-063F4F69031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293" r="36285"/>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59440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7FC29A8-FBBA-4E54-9E27-6D1A185196DA}"/>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Activity </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C4078E-C2AB-47D4-85B6-3B748AAA1E7B}"/>
              </a:ext>
            </a:extLst>
          </p:cNvPr>
          <p:cNvSpPr>
            <a:spLocks noGrp="1"/>
          </p:cNvSpPr>
          <p:nvPr>
            <p:ph idx="1"/>
          </p:nvPr>
        </p:nvSpPr>
        <p:spPr>
          <a:xfrm>
            <a:off x="5140934" y="469900"/>
            <a:ext cx="5953630" cy="5405968"/>
          </a:xfrm>
        </p:spPr>
        <p:txBody>
          <a:bodyPr anchor="ctr">
            <a:normAutofit/>
          </a:bodyPr>
          <a:lstStyle/>
          <a:p>
            <a:pPr marL="0" indent="0">
              <a:buNone/>
            </a:pPr>
            <a:r>
              <a:rPr lang="en-GB" dirty="0"/>
              <a:t> We all ‘theorise’- it is what gets us through our daily lives. In groups, spend 10 minutes creating  a ‘theory’ of music/music education. It should be:</a:t>
            </a:r>
          </a:p>
          <a:p>
            <a:r>
              <a:rPr lang="en-GB" dirty="0"/>
              <a:t> Derived from experience;</a:t>
            </a:r>
          </a:p>
          <a:p>
            <a:r>
              <a:rPr lang="en-GB" dirty="0"/>
              <a:t>Shaped into a form/statement that is understandable by others;</a:t>
            </a:r>
          </a:p>
          <a:p>
            <a:r>
              <a:rPr lang="en-GB" dirty="0"/>
              <a:t>Is applicable in a wide range of contexts. </a:t>
            </a:r>
          </a:p>
          <a:p>
            <a:pPr marL="0" indent="0">
              <a:buNone/>
            </a:pPr>
            <a:r>
              <a:rPr lang="en-GB" dirty="0"/>
              <a:t>Example: ‘Children should learn to sing the music before trying to play it. This is because…’</a:t>
            </a:r>
          </a:p>
          <a:p>
            <a:pPr marL="0" indent="0">
              <a:buNone/>
            </a:pPr>
            <a:r>
              <a:rPr lang="en-GB" dirty="0">
                <a:solidFill>
                  <a:srgbClr val="FF0000"/>
                </a:solidFill>
              </a:rPr>
              <a:t>GO THEORISE</a:t>
            </a:r>
            <a:r>
              <a:rPr lang="en-GB" dirty="0">
                <a:solidFill>
                  <a:srgbClr val="C00000"/>
                </a:solidFill>
              </a:rPr>
              <a:t>!</a:t>
            </a:r>
          </a:p>
        </p:txBody>
      </p:sp>
    </p:spTree>
    <p:extLst>
      <p:ext uri="{BB962C8B-B14F-4D97-AF65-F5344CB8AC3E}">
        <p14:creationId xmlns:p14="http://schemas.microsoft.com/office/powerpoint/2010/main" val="1480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 writing on music sheet">
            <a:extLst>
              <a:ext uri="{FF2B5EF4-FFF2-40B4-BE49-F238E27FC236}">
                <a16:creationId xmlns:a16="http://schemas.microsoft.com/office/drawing/2014/main" id="{5486AC00-07A0-2301-5487-039223827F72}"/>
              </a:ext>
            </a:extLst>
          </p:cNvPr>
          <p:cNvPicPr>
            <a:picLocks noChangeAspect="1"/>
          </p:cNvPicPr>
          <p:nvPr/>
        </p:nvPicPr>
        <p:blipFill rotWithShape="1">
          <a:blip r:embed="rId4">
            <a:alphaModFix amt="50000"/>
          </a:blip>
          <a:srcRect t="12281" b="345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B95195AA-0414-88A7-0159-E3DB74510414}"/>
              </a:ext>
            </a:extLst>
          </p:cNvPr>
          <p:cNvSpPr txBox="1"/>
          <p:nvPr/>
        </p:nvSpPr>
        <p:spPr>
          <a:xfrm>
            <a:off x="2692398" y="1871131"/>
            <a:ext cx="6815669" cy="15155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ln w="3175" cmpd="sng">
                  <a:noFill/>
                </a:ln>
                <a:solidFill>
                  <a:srgbClr val="FFFFFF"/>
                </a:solidFill>
                <a:latin typeface="+mj-lt"/>
                <a:ea typeface="+mj-ea"/>
                <a:cs typeface="+mj-cs"/>
              </a:rPr>
              <a:t>THEORISING MUSICIAN IDENTITY AND TEACHER IDENTITY</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88874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6140-F861-4437-B2D1-1AADF663D7A3}"/>
              </a:ext>
            </a:extLst>
          </p:cNvPr>
          <p:cNvSpPr>
            <a:spLocks noGrp="1"/>
          </p:cNvSpPr>
          <p:nvPr>
            <p:ph type="title"/>
          </p:nvPr>
        </p:nvSpPr>
        <p:spPr/>
        <p:txBody>
          <a:bodyPr>
            <a:normAutofit fontScale="90000"/>
          </a:bodyPr>
          <a:lstStyle/>
          <a:p>
            <a:pPr marL="0" indent="0">
              <a:buNone/>
            </a:pPr>
            <a:r>
              <a:rPr lang="en-GB" dirty="0"/>
              <a:t>Important things to remember about identity:</a:t>
            </a:r>
          </a:p>
        </p:txBody>
      </p:sp>
      <p:sp>
        <p:nvSpPr>
          <p:cNvPr id="3" name="Content Placeholder 2">
            <a:extLst>
              <a:ext uri="{FF2B5EF4-FFF2-40B4-BE49-F238E27FC236}">
                <a16:creationId xmlns:a16="http://schemas.microsoft.com/office/drawing/2014/main" id="{5368358E-17C8-485A-A19D-0C742FDC5DE9}"/>
              </a:ext>
            </a:extLst>
          </p:cNvPr>
          <p:cNvSpPr>
            <a:spLocks noGrp="1"/>
          </p:cNvSpPr>
          <p:nvPr>
            <p:ph idx="1"/>
          </p:nvPr>
        </p:nvSpPr>
        <p:spPr/>
        <p:txBody>
          <a:bodyPr>
            <a:normAutofit fontScale="92500" lnSpcReduction="10000"/>
          </a:bodyPr>
          <a:lstStyle/>
          <a:p>
            <a:pPr marL="0" indent="0">
              <a:buNone/>
            </a:pPr>
            <a:r>
              <a:rPr lang="en-GB" dirty="0"/>
              <a:t>Important things to remember about identity:</a:t>
            </a:r>
          </a:p>
          <a:p>
            <a:pPr>
              <a:buFontTx/>
              <a:buChar char="-"/>
            </a:pPr>
            <a:r>
              <a:rPr lang="en-GB" dirty="0"/>
              <a:t>We all have multiple identities (musical and otherwise)</a:t>
            </a:r>
          </a:p>
          <a:p>
            <a:pPr>
              <a:buFontTx/>
              <a:buChar char="-"/>
            </a:pPr>
            <a:r>
              <a:rPr lang="en-GB" dirty="0"/>
              <a:t>Identities are not fixed but dynamic. </a:t>
            </a:r>
          </a:p>
          <a:p>
            <a:pPr>
              <a:buFontTx/>
              <a:buChar char="-"/>
            </a:pPr>
            <a:r>
              <a:rPr lang="en-GB" dirty="0"/>
              <a:t>Identities change and adapt in relation to a range of factors including context: your identity as a musician and music teacher will change as a result of this course and, your time in school. </a:t>
            </a:r>
          </a:p>
          <a:p>
            <a:pPr>
              <a:buFontTx/>
              <a:buChar char="-"/>
            </a:pPr>
            <a:r>
              <a:rPr lang="en-GB" dirty="0">
                <a:solidFill>
                  <a:srgbClr val="FF0000"/>
                </a:solidFill>
              </a:rPr>
              <a:t>Identity is a two-way process- how you perceive yourself is not necessarily how the children perceive you!</a:t>
            </a:r>
          </a:p>
        </p:txBody>
      </p:sp>
    </p:spTree>
    <p:extLst>
      <p:ext uri="{BB962C8B-B14F-4D97-AF65-F5344CB8AC3E}">
        <p14:creationId xmlns:p14="http://schemas.microsoft.com/office/powerpoint/2010/main" val="39269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064D4-A96B-9B23-864F-F3323C8EEBC4}"/>
              </a:ext>
            </a:extLst>
          </p:cNvPr>
          <p:cNvSpPr txBox="1"/>
          <p:nvPr/>
        </p:nvSpPr>
        <p:spPr>
          <a:xfrm>
            <a:off x="1051924" y="846758"/>
            <a:ext cx="4322859" cy="769441"/>
          </a:xfrm>
          <a:prstGeom prst="rect">
            <a:avLst/>
          </a:prstGeom>
          <a:noFill/>
        </p:spPr>
        <p:txBody>
          <a:bodyPr wrap="square" rtlCol="0">
            <a:spAutoFit/>
          </a:bodyPr>
          <a:lstStyle/>
          <a:p>
            <a:r>
              <a:rPr lang="en-GB" sz="4400" dirty="0"/>
              <a:t>MY IDENTITIES </a:t>
            </a:r>
          </a:p>
        </p:txBody>
      </p:sp>
      <p:pic>
        <p:nvPicPr>
          <p:cNvPr id="3" name="Picture 2" descr="A person sitting in front of a computer&#10;&#10;Description automatically generated">
            <a:extLst>
              <a:ext uri="{FF2B5EF4-FFF2-40B4-BE49-F238E27FC236}">
                <a16:creationId xmlns:a16="http://schemas.microsoft.com/office/drawing/2014/main" id="{7F5B2398-7909-83F0-67F8-B776E6A31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75" y="2381802"/>
            <a:ext cx="2730500" cy="2730500"/>
          </a:xfrm>
          <a:prstGeom prst="rect">
            <a:avLst/>
          </a:prstGeom>
        </p:spPr>
      </p:pic>
      <p:sp>
        <p:nvSpPr>
          <p:cNvPr id="5" name="TextBox 4">
            <a:extLst>
              <a:ext uri="{FF2B5EF4-FFF2-40B4-BE49-F238E27FC236}">
                <a16:creationId xmlns:a16="http://schemas.microsoft.com/office/drawing/2014/main" id="{0C8022BD-116D-3FF2-85ED-F2567C9FC9B6}"/>
              </a:ext>
            </a:extLst>
          </p:cNvPr>
          <p:cNvSpPr txBox="1"/>
          <p:nvPr/>
        </p:nvSpPr>
        <p:spPr>
          <a:xfrm>
            <a:off x="4532188" y="1712695"/>
            <a:ext cx="6551873" cy="3693319"/>
          </a:xfrm>
          <a:prstGeom prst="rect">
            <a:avLst/>
          </a:prstGeom>
          <a:noFill/>
        </p:spPr>
        <p:txBody>
          <a:bodyPr wrap="square" rtlCol="0">
            <a:spAutoFit/>
          </a:bodyPr>
          <a:lstStyle/>
          <a:p>
            <a:pPr marL="285750" indent="-285750">
              <a:buFont typeface="Arial" panose="020B0604020202020204" pitchFamily="34" charset="0"/>
              <a:buChar char="•"/>
            </a:pPr>
            <a:r>
              <a:rPr lang="en-GB" b="1" dirty="0"/>
              <a:t>Musician</a:t>
            </a:r>
            <a:r>
              <a:rPr lang="en-GB" dirty="0"/>
              <a:t>- Theatre musician, choral director, composer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Teacher-</a:t>
            </a:r>
            <a:r>
              <a:rPr lang="en-GB" dirty="0"/>
              <a:t> secondary school music teacher, university lecturer (The Open University and Birmingham City University)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Writer-</a:t>
            </a:r>
            <a:r>
              <a:rPr lang="en-GB" dirty="0"/>
              <a:t> books on teaching and teaching music; social justice and pupil voice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Professional Development Leader: </a:t>
            </a:r>
            <a:r>
              <a:rPr lang="en-GB" dirty="0"/>
              <a:t>Initial Teacher Education (ITE); Master’s courses; secondary and Primary CPD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Uncle, brother, friend etc. etc….</a:t>
            </a:r>
          </a:p>
          <a:p>
            <a:endParaRPr lang="en-GB" dirty="0"/>
          </a:p>
        </p:txBody>
      </p:sp>
      <p:sp>
        <p:nvSpPr>
          <p:cNvPr id="4" name="TextBox 3">
            <a:extLst>
              <a:ext uri="{FF2B5EF4-FFF2-40B4-BE49-F238E27FC236}">
                <a16:creationId xmlns:a16="http://schemas.microsoft.com/office/drawing/2014/main" id="{F980A038-3C38-3E73-9EC1-BEC171370189}"/>
              </a:ext>
            </a:extLst>
          </p:cNvPr>
          <p:cNvSpPr txBox="1"/>
          <p:nvPr/>
        </p:nvSpPr>
        <p:spPr>
          <a:xfrm>
            <a:off x="1868510" y="5641910"/>
            <a:ext cx="8454980" cy="584775"/>
          </a:xfrm>
          <a:prstGeom prst="rect">
            <a:avLst/>
          </a:prstGeom>
          <a:noFill/>
        </p:spPr>
        <p:txBody>
          <a:bodyPr wrap="square" rtlCol="0">
            <a:spAutoFit/>
          </a:bodyPr>
          <a:lstStyle/>
          <a:p>
            <a:r>
              <a:rPr lang="en-GB" sz="3200" dirty="0">
                <a:solidFill>
                  <a:srgbClr val="FF0000"/>
                </a:solidFill>
              </a:rPr>
              <a:t>What are your identities?</a:t>
            </a:r>
          </a:p>
        </p:txBody>
      </p:sp>
    </p:spTree>
    <p:extLst>
      <p:ext uri="{BB962C8B-B14F-4D97-AF65-F5344CB8AC3E}">
        <p14:creationId xmlns:p14="http://schemas.microsoft.com/office/powerpoint/2010/main" val="355888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F8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pic>
        <p:nvPicPr>
          <p:cNvPr id="2" name="The importance of teacher identity">
            <a:hlinkClick r:id="" action="ppaction://media"/>
            <a:extLst>
              <a:ext uri="{FF2B5EF4-FFF2-40B4-BE49-F238E27FC236}">
                <a16:creationId xmlns:a16="http://schemas.microsoft.com/office/drawing/2014/main" id="{C699E39B-DBFD-9ABE-B87D-831E40FAB8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14255" y="1149305"/>
            <a:ext cx="4636654" cy="4615479"/>
          </a:xfrm>
          <a:prstGeom prst="rect">
            <a:avLst/>
          </a:prstGeom>
        </p:spPr>
      </p:pic>
      <p:grpSp>
        <p:nvGrpSpPr>
          <p:cNvPr id="11" name="Group 10">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TextBox 2">
            <a:extLst>
              <a:ext uri="{FF2B5EF4-FFF2-40B4-BE49-F238E27FC236}">
                <a16:creationId xmlns:a16="http://schemas.microsoft.com/office/drawing/2014/main" id="{7987D1B8-6EC7-6E21-138B-7FC3ADF36C60}"/>
              </a:ext>
            </a:extLst>
          </p:cNvPr>
          <p:cNvSpPr txBox="1"/>
          <p:nvPr/>
        </p:nvSpPr>
        <p:spPr>
          <a:xfrm>
            <a:off x="8723509" y="1521775"/>
            <a:ext cx="2690085" cy="1200329"/>
          </a:xfrm>
          <a:prstGeom prst="rect">
            <a:avLst/>
          </a:prstGeom>
          <a:noFill/>
        </p:spPr>
        <p:txBody>
          <a:bodyPr wrap="square" rtlCol="0">
            <a:spAutoFit/>
          </a:bodyPr>
          <a:lstStyle/>
          <a:p>
            <a:r>
              <a:rPr lang="en-GB" b="1" dirty="0">
                <a:solidFill>
                  <a:srgbClr val="0070C0"/>
                </a:solidFill>
              </a:rPr>
              <a:t>‘’knowing who you are is the greatest gift you can give to yourself and to your children’’. </a:t>
            </a:r>
          </a:p>
        </p:txBody>
      </p:sp>
    </p:spTree>
    <p:extLst>
      <p:ext uri="{BB962C8B-B14F-4D97-AF65-F5344CB8AC3E}">
        <p14:creationId xmlns:p14="http://schemas.microsoft.com/office/powerpoint/2010/main" val="306723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7AED-5E59-4970-B683-89D2F5E32DBC}"/>
              </a:ext>
            </a:extLst>
          </p:cNvPr>
          <p:cNvSpPr>
            <a:spLocks noGrp="1"/>
          </p:cNvSpPr>
          <p:nvPr>
            <p:ph type="title"/>
          </p:nvPr>
        </p:nvSpPr>
        <p:spPr>
          <a:xfrm>
            <a:off x="5176300" y="982132"/>
            <a:ext cx="5720298" cy="1303867"/>
          </a:xfrm>
        </p:spPr>
        <p:txBody>
          <a:bodyPr>
            <a:normAutofit/>
          </a:bodyPr>
          <a:lstStyle/>
          <a:p>
            <a:pPr>
              <a:lnSpc>
                <a:spcPct val="90000"/>
              </a:lnSpc>
            </a:pPr>
            <a:r>
              <a:rPr lang="en-GB" sz="4100" dirty="0">
                <a:solidFill>
                  <a:srgbClr val="262626"/>
                </a:solidFill>
              </a:rPr>
              <a:t>Teacher Development as Identity Learning</a:t>
            </a:r>
          </a:p>
        </p:txBody>
      </p:sp>
      <p:sp>
        <p:nvSpPr>
          <p:cNvPr id="3" name="Content Placeholder 2">
            <a:extLst>
              <a:ext uri="{FF2B5EF4-FFF2-40B4-BE49-F238E27FC236}">
                <a16:creationId xmlns:a16="http://schemas.microsoft.com/office/drawing/2014/main" id="{934188A3-B301-43AF-91B8-BD4B0BEFE07B}"/>
              </a:ext>
            </a:extLst>
          </p:cNvPr>
          <p:cNvSpPr>
            <a:spLocks noGrp="1"/>
          </p:cNvSpPr>
          <p:nvPr>
            <p:ph idx="1"/>
          </p:nvPr>
        </p:nvSpPr>
        <p:spPr>
          <a:xfrm>
            <a:off x="6094412" y="2556932"/>
            <a:ext cx="4802184" cy="3318936"/>
          </a:xfrm>
        </p:spPr>
        <p:txBody>
          <a:bodyPr>
            <a:normAutofit/>
          </a:bodyPr>
          <a:lstStyle/>
          <a:p>
            <a:pPr marL="0" indent="0">
              <a:lnSpc>
                <a:spcPct val="90000"/>
              </a:lnSpc>
              <a:buNone/>
            </a:pPr>
            <a:r>
              <a:rPr lang="en-GB" sz="1900" dirty="0">
                <a:solidFill>
                  <a:srgbClr val="262626"/>
                </a:solidFill>
                <a:effectLst/>
                <a:latin typeface="+mj-lt"/>
                <a:ea typeface="Calibri" panose="020F0502020204030204" pitchFamily="34" charset="0"/>
                <a:cs typeface="Times New Roman" panose="02020603050405020304" pitchFamily="18" charset="0"/>
              </a:rPr>
              <a:t>Learning to teach is an identity making process which ‘concern[s] teachers’ overall conception of who they are as teachers, who they believe they are, and who they want to be as …Teacher learning, therefore, can and should be conceptualised as teacher identity learning’ (Beijaard, 2019</a:t>
            </a:r>
            <a:r>
              <a:rPr lang="en-GB" sz="1900" dirty="0">
                <a:solidFill>
                  <a:srgbClr val="262626"/>
                </a:solidFill>
                <a:latin typeface="+mj-lt"/>
                <a:ea typeface="Calibri" panose="020F0502020204030204" pitchFamily="34" charset="0"/>
                <a:cs typeface="Times New Roman" panose="02020603050405020304" pitchFamily="18" charset="0"/>
              </a:rPr>
              <a:t>:</a:t>
            </a:r>
            <a:r>
              <a:rPr lang="en-GB" sz="1900" dirty="0">
                <a:solidFill>
                  <a:srgbClr val="262626"/>
                </a:solidFill>
                <a:effectLst/>
                <a:latin typeface="+mj-lt"/>
                <a:ea typeface="Calibri" panose="020F0502020204030204" pitchFamily="34" charset="0"/>
                <a:cs typeface="Times New Roman" panose="02020603050405020304" pitchFamily="18" charset="0"/>
              </a:rPr>
              <a:t> 1).</a:t>
            </a:r>
          </a:p>
          <a:p>
            <a:pPr marL="0" indent="0">
              <a:lnSpc>
                <a:spcPct val="90000"/>
              </a:lnSpc>
              <a:buNone/>
            </a:pPr>
            <a:endParaRPr lang="en-GB" sz="1900" dirty="0">
              <a:solidFill>
                <a:srgbClr val="262626"/>
              </a:solidFill>
              <a:effectLst/>
              <a:latin typeface="+mj-lt"/>
              <a:ea typeface="Calibri" panose="020F0502020204030204" pitchFamily="34" charset="0"/>
              <a:cs typeface="Times New Roman" panose="02020603050405020304" pitchFamily="18" charset="0"/>
            </a:endParaRPr>
          </a:p>
          <a:p>
            <a:pPr marL="0" indent="0">
              <a:lnSpc>
                <a:spcPct val="90000"/>
              </a:lnSpc>
              <a:buNone/>
            </a:pPr>
            <a:r>
              <a:rPr lang="en-GB" sz="1900" dirty="0">
                <a:solidFill>
                  <a:srgbClr val="262626"/>
                </a:solidFill>
                <a:effectLst/>
                <a:latin typeface="+mj-lt"/>
                <a:ea typeface="Calibri" panose="020F0502020204030204" pitchFamily="34" charset="0"/>
                <a:cs typeface="Times New Roman" panose="02020603050405020304" pitchFamily="18" charset="0"/>
              </a:rPr>
              <a:t>‘  student teachers undergo a shift in identity due to the range of experiences they gain in the process of becoming a teacher’ (Oric, 2013:208) </a:t>
            </a:r>
            <a:endParaRPr lang="en-GB" sz="1900" dirty="0">
              <a:solidFill>
                <a:srgbClr val="262626"/>
              </a:solidFill>
              <a:latin typeface="+mj-lt"/>
            </a:endParaRPr>
          </a:p>
        </p:txBody>
      </p:sp>
      <p:pic>
        <p:nvPicPr>
          <p:cNvPr id="5" name="Picture 4" descr="A picture containing drawing, food, light&#10;&#10;Description automatically generated">
            <a:extLst>
              <a:ext uri="{FF2B5EF4-FFF2-40B4-BE49-F238E27FC236}">
                <a16:creationId xmlns:a16="http://schemas.microsoft.com/office/drawing/2014/main" id="{6A0A300B-43EE-425B-A62C-58708B10E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683" y="1979825"/>
            <a:ext cx="3876801" cy="2719546"/>
          </a:xfrm>
          <a:prstGeom prst="rect">
            <a:avLst/>
          </a:prstGeom>
        </p:spPr>
      </p:pic>
    </p:spTree>
    <p:extLst>
      <p:ext uri="{BB962C8B-B14F-4D97-AF65-F5344CB8AC3E}">
        <p14:creationId xmlns:p14="http://schemas.microsoft.com/office/powerpoint/2010/main" val="586363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2403-B3E4-4131-8E92-7E92BE6F5F14}"/>
              </a:ext>
            </a:extLst>
          </p:cNvPr>
          <p:cNvSpPr>
            <a:spLocks noGrp="1"/>
          </p:cNvSpPr>
          <p:nvPr>
            <p:ph type="title"/>
          </p:nvPr>
        </p:nvSpPr>
        <p:spPr>
          <a:xfrm>
            <a:off x="1173743" y="982132"/>
            <a:ext cx="6013559" cy="1303867"/>
          </a:xfrm>
        </p:spPr>
        <p:txBody>
          <a:bodyPr>
            <a:normAutofit/>
          </a:bodyPr>
          <a:lstStyle/>
          <a:p>
            <a:pPr>
              <a:lnSpc>
                <a:spcPct val="90000"/>
              </a:lnSpc>
            </a:pPr>
            <a:r>
              <a:rPr lang="en-GB" sz="3700"/>
              <a:t>What makes music teachers different from other teachers?</a:t>
            </a:r>
          </a:p>
        </p:txBody>
      </p:sp>
      <p:sp>
        <p:nvSpPr>
          <p:cNvPr id="3" name="Content Placeholder 2">
            <a:extLst>
              <a:ext uri="{FF2B5EF4-FFF2-40B4-BE49-F238E27FC236}">
                <a16:creationId xmlns:a16="http://schemas.microsoft.com/office/drawing/2014/main" id="{0C838D14-C7D0-4DB1-8B1C-22611DBE6A8F}"/>
              </a:ext>
            </a:extLst>
          </p:cNvPr>
          <p:cNvSpPr>
            <a:spLocks noGrp="1"/>
          </p:cNvSpPr>
          <p:nvPr>
            <p:ph idx="1"/>
          </p:nvPr>
        </p:nvSpPr>
        <p:spPr>
          <a:xfrm>
            <a:off x="1167385" y="2556932"/>
            <a:ext cx="6026275" cy="3318936"/>
          </a:xfrm>
        </p:spPr>
        <p:txBody>
          <a:bodyPr>
            <a:normAutofit lnSpcReduction="10000"/>
          </a:bodyPr>
          <a:lstStyle/>
          <a:p>
            <a:r>
              <a:rPr lang="en-GB" sz="1800" dirty="0">
                <a:latin typeface="Verdana Pro Cond" panose="020B0606030504040204" pitchFamily="34" charset="0"/>
              </a:rPr>
              <a:t>[music teachers] are </a:t>
            </a:r>
            <a:r>
              <a:rPr lang="en-GB" sz="1800" dirty="0">
                <a:effectLst/>
                <a:latin typeface="Verdana Pro Cond" panose="020B0606030504040204" pitchFamily="34" charset="0"/>
                <a:ea typeface="Calibri" panose="020F0502020204030204" pitchFamily="34" charset="0"/>
                <a:cs typeface="Times New Roman" panose="02020603050405020304" pitchFamily="18" charset="0"/>
              </a:rPr>
              <a:t>often unique among most of …other teachers …who do not typically ‘do’ the subjects they teach (art teachers sometimes are an exception).  Unlike music teachers who, independently of their teaching, are trained musicians, most teachers are not trained physicists, chemists, historians, or the like, but have mastered their subject to the degree needed to teach it… (Regelski, 2009: 3)</a:t>
            </a:r>
          </a:p>
          <a:p>
            <a:pPr marL="0" indent="0">
              <a:buNone/>
            </a:pPr>
            <a:r>
              <a:rPr lang="en-GB" sz="1800" dirty="0">
                <a:solidFill>
                  <a:srgbClr val="FF0000"/>
                </a:solidFill>
                <a:latin typeface="Verdana Pro Cond" panose="020B0606030504040204" pitchFamily="34" charset="0"/>
                <a:ea typeface="Calibri" panose="020F0502020204030204" pitchFamily="34" charset="0"/>
                <a:cs typeface="Times New Roman" panose="02020603050405020304" pitchFamily="18" charset="0"/>
              </a:rPr>
              <a:t>Being a Musician is very much a part of a music teachers’ identity. A key question is how ‘the musician’ identity and the ‘music teacher’ identity interact and the relationship between these identities.  </a:t>
            </a:r>
            <a:endParaRPr lang="en-GB" sz="1800" dirty="0"/>
          </a:p>
        </p:txBody>
      </p:sp>
      <p:pic>
        <p:nvPicPr>
          <p:cNvPr id="7" name="Picture 6" descr="A person holding a microphone&#10;&#10;Description automatically generated">
            <a:extLst>
              <a:ext uri="{FF2B5EF4-FFF2-40B4-BE49-F238E27FC236}">
                <a16:creationId xmlns:a16="http://schemas.microsoft.com/office/drawing/2014/main" id="{7C22D756-DBB3-4BB8-83C4-A8E5331D6295}"/>
              </a:ext>
            </a:extLst>
          </p:cNvPr>
          <p:cNvPicPr>
            <a:picLocks noChangeAspect="1"/>
          </p:cNvPicPr>
          <p:nvPr/>
        </p:nvPicPr>
        <p:blipFill rotWithShape="1">
          <a:blip r:embed="rId4">
            <a:extLst>
              <a:ext uri="{28A0092B-C50C-407E-A947-70E740481C1C}">
                <a14:useLocalDpi xmlns:a14="http://schemas.microsoft.com/office/drawing/2010/main" val="0"/>
              </a:ext>
            </a:extLst>
          </a:blip>
          <a:srcRect l="23473" r="29951" b="3"/>
          <a:stretch/>
        </p:blipFill>
        <p:spPr>
          <a:xfrm>
            <a:off x="7534530" y="1082003"/>
            <a:ext cx="2047666" cy="2747661"/>
          </a:xfrm>
          <a:prstGeom prst="rect">
            <a:avLst/>
          </a:prstGeom>
        </p:spPr>
      </p:pic>
      <p:pic>
        <p:nvPicPr>
          <p:cNvPr id="9" name="Picture 8" descr="A person holding a guitar&#10;&#10;Description automatically generated">
            <a:extLst>
              <a:ext uri="{FF2B5EF4-FFF2-40B4-BE49-F238E27FC236}">
                <a16:creationId xmlns:a16="http://schemas.microsoft.com/office/drawing/2014/main" id="{174ED9F6-64C2-412C-846F-12D8AE542DB9}"/>
              </a:ext>
            </a:extLst>
          </p:cNvPr>
          <p:cNvPicPr>
            <a:picLocks noChangeAspect="1"/>
          </p:cNvPicPr>
          <p:nvPr/>
        </p:nvPicPr>
        <p:blipFill rotWithShape="1">
          <a:blip r:embed="rId5">
            <a:extLst>
              <a:ext uri="{28A0092B-C50C-407E-A947-70E740481C1C}">
                <a14:useLocalDpi xmlns:a14="http://schemas.microsoft.com/office/drawing/2010/main" val="0"/>
              </a:ext>
            </a:extLst>
          </a:blip>
          <a:srcRect l="25263" r="34742" b="-1"/>
          <a:stretch/>
        </p:blipFill>
        <p:spPr>
          <a:xfrm>
            <a:off x="9670193" y="1082002"/>
            <a:ext cx="1425924" cy="1679083"/>
          </a:xfrm>
          <a:prstGeom prst="rect">
            <a:avLst/>
          </a:prstGeom>
        </p:spPr>
      </p:pic>
      <p:pic>
        <p:nvPicPr>
          <p:cNvPr id="5" name="Picture 4" descr="A person standing in a room&#10;&#10;Description automatically generated">
            <a:extLst>
              <a:ext uri="{FF2B5EF4-FFF2-40B4-BE49-F238E27FC236}">
                <a16:creationId xmlns:a16="http://schemas.microsoft.com/office/drawing/2014/main" id="{0CFF758C-9B62-4E85-9783-AECDC325610D}"/>
              </a:ext>
            </a:extLst>
          </p:cNvPr>
          <p:cNvPicPr>
            <a:picLocks noChangeAspect="1"/>
          </p:cNvPicPr>
          <p:nvPr/>
        </p:nvPicPr>
        <p:blipFill rotWithShape="1">
          <a:blip r:embed="rId6">
            <a:extLst>
              <a:ext uri="{28A0092B-C50C-407E-A947-70E740481C1C}">
                <a14:useLocalDpi xmlns:a14="http://schemas.microsoft.com/office/drawing/2010/main" val="0"/>
              </a:ext>
            </a:extLst>
          </a:blip>
          <a:srcRect r="2899" b="8"/>
          <a:stretch/>
        </p:blipFill>
        <p:spPr>
          <a:xfrm>
            <a:off x="9670193" y="2852524"/>
            <a:ext cx="1425923" cy="977140"/>
          </a:xfrm>
          <a:prstGeom prst="rect">
            <a:avLst/>
          </a:prstGeom>
        </p:spPr>
      </p:pic>
      <p:pic>
        <p:nvPicPr>
          <p:cNvPr id="11" name="Picture 10" descr="A picture containing person, person, standing, table&#10;&#10;Description automatically generated">
            <a:extLst>
              <a:ext uri="{FF2B5EF4-FFF2-40B4-BE49-F238E27FC236}">
                <a16:creationId xmlns:a16="http://schemas.microsoft.com/office/drawing/2014/main" id="{CF9195D7-BDA1-4470-9A75-E713A5C13553}"/>
              </a:ext>
            </a:extLst>
          </p:cNvPr>
          <p:cNvPicPr>
            <a:picLocks noChangeAspect="1"/>
          </p:cNvPicPr>
          <p:nvPr/>
        </p:nvPicPr>
        <p:blipFill rotWithShape="1">
          <a:blip r:embed="rId7">
            <a:extLst>
              <a:ext uri="{28A0092B-C50C-407E-A947-70E740481C1C}">
                <a14:useLocalDpi xmlns:a14="http://schemas.microsoft.com/office/drawing/2010/main" val="0"/>
              </a:ext>
            </a:extLst>
          </a:blip>
          <a:srcRect r="23836" b="-2"/>
          <a:stretch/>
        </p:blipFill>
        <p:spPr>
          <a:xfrm>
            <a:off x="7534529" y="3921104"/>
            <a:ext cx="3561588" cy="1841772"/>
          </a:xfrm>
          <a:prstGeom prst="rect">
            <a:avLst/>
          </a:prstGeom>
        </p:spPr>
      </p:pic>
    </p:spTree>
    <p:extLst>
      <p:ext uri="{BB962C8B-B14F-4D97-AF65-F5344CB8AC3E}">
        <p14:creationId xmlns:p14="http://schemas.microsoft.com/office/powerpoint/2010/main" val="250291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9B04-7AB7-4A60-B5AF-67DA04CC2FC0}"/>
              </a:ext>
            </a:extLst>
          </p:cNvPr>
          <p:cNvSpPr>
            <a:spLocks noGrp="1"/>
          </p:cNvSpPr>
          <p:nvPr>
            <p:ph type="title"/>
          </p:nvPr>
        </p:nvSpPr>
        <p:spPr/>
        <p:txBody>
          <a:bodyPr/>
          <a:lstStyle/>
          <a:p>
            <a:r>
              <a:rPr lang="en-GB" dirty="0"/>
              <a:t>Session Aims</a:t>
            </a:r>
          </a:p>
        </p:txBody>
      </p:sp>
      <p:sp>
        <p:nvSpPr>
          <p:cNvPr id="3" name="Content Placeholder 2">
            <a:extLst>
              <a:ext uri="{FF2B5EF4-FFF2-40B4-BE49-F238E27FC236}">
                <a16:creationId xmlns:a16="http://schemas.microsoft.com/office/drawing/2014/main" id="{7AFE7533-6302-410E-9269-E4D8146CF827}"/>
              </a:ext>
            </a:extLst>
          </p:cNvPr>
          <p:cNvSpPr>
            <a:spLocks noGrp="1"/>
          </p:cNvSpPr>
          <p:nvPr>
            <p:ph idx="1"/>
          </p:nvPr>
        </p:nvSpPr>
        <p:spPr/>
        <p:txBody>
          <a:bodyPr>
            <a:normAutofit fontScale="92500"/>
          </a:bodyPr>
          <a:lstStyle/>
          <a:p>
            <a:r>
              <a:rPr lang="en-GB" dirty="0"/>
              <a:t>Developed further understanding of what it means to think and write at master’s level (level 7). </a:t>
            </a:r>
          </a:p>
          <a:p>
            <a:r>
              <a:rPr lang="en-GB" dirty="0"/>
              <a:t>Begin to look at the requirements for the first assignment.</a:t>
            </a:r>
          </a:p>
          <a:p>
            <a:r>
              <a:rPr lang="en-GB" dirty="0"/>
              <a:t>Consider identity as a musician and music teacher </a:t>
            </a:r>
          </a:p>
          <a:p>
            <a:r>
              <a:rPr lang="en-GB" dirty="0"/>
              <a:t>Examined how your beliefs and musical values and those of young people develop</a:t>
            </a:r>
          </a:p>
          <a:p>
            <a:r>
              <a:rPr lang="en-GB" dirty="0"/>
              <a:t>Considered how these beliefs and values impact on how and what you teach</a:t>
            </a:r>
          </a:p>
          <a:p>
            <a:r>
              <a:rPr lang="en-GB"/>
              <a:t>Explore the </a:t>
            </a:r>
            <a:r>
              <a:rPr lang="en-GB" dirty="0"/>
              <a:t>‘Teaching Standards’</a:t>
            </a:r>
          </a:p>
        </p:txBody>
      </p:sp>
    </p:spTree>
    <p:extLst>
      <p:ext uri="{BB962C8B-B14F-4D97-AF65-F5344CB8AC3E}">
        <p14:creationId xmlns:p14="http://schemas.microsoft.com/office/powerpoint/2010/main" val="121280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85D8-916D-401B-A908-0F534CFFD784}"/>
              </a:ext>
            </a:extLst>
          </p:cNvPr>
          <p:cNvSpPr>
            <a:spLocks noGrp="1"/>
          </p:cNvSpPr>
          <p:nvPr>
            <p:ph type="title"/>
          </p:nvPr>
        </p:nvSpPr>
        <p:spPr/>
        <p:txBody>
          <a:bodyPr>
            <a:normAutofit fontScale="90000"/>
          </a:bodyPr>
          <a:lstStyle/>
          <a:p>
            <a:r>
              <a:rPr lang="en-GB" sz="3200" dirty="0"/>
              <a:t>Being a musician can mean many different things and involve different values and beliefs about what music is and does. </a:t>
            </a:r>
          </a:p>
        </p:txBody>
      </p:sp>
      <p:pic>
        <p:nvPicPr>
          <p:cNvPr id="21" name="Content Placeholder 20" descr="A picture containing person, indoor, person, table&#10;&#10;Description automatically generated">
            <a:extLst>
              <a:ext uri="{FF2B5EF4-FFF2-40B4-BE49-F238E27FC236}">
                <a16:creationId xmlns:a16="http://schemas.microsoft.com/office/drawing/2014/main" id="{5BD2C395-BF70-42F2-A573-340A2512F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966" y="2603921"/>
            <a:ext cx="1657350" cy="2762250"/>
          </a:xfrm>
        </p:spPr>
      </p:pic>
      <p:pic>
        <p:nvPicPr>
          <p:cNvPr id="23" name="Picture 22" descr="A person standing posing for the camera&#10;&#10;Description automatically generated">
            <a:extLst>
              <a:ext uri="{FF2B5EF4-FFF2-40B4-BE49-F238E27FC236}">
                <a16:creationId xmlns:a16="http://schemas.microsoft.com/office/drawing/2014/main" id="{603CB512-8543-4C5F-A2EA-64C0A487F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545" y="2451423"/>
            <a:ext cx="3174423" cy="1777677"/>
          </a:xfrm>
          <a:prstGeom prst="rect">
            <a:avLst/>
          </a:prstGeom>
        </p:spPr>
      </p:pic>
      <p:pic>
        <p:nvPicPr>
          <p:cNvPr id="25" name="Picture 24" descr="A person holding a guitar&#10;&#10;Description automatically generated">
            <a:extLst>
              <a:ext uri="{FF2B5EF4-FFF2-40B4-BE49-F238E27FC236}">
                <a16:creationId xmlns:a16="http://schemas.microsoft.com/office/drawing/2014/main" id="{62B25700-47DC-4DB3-B07F-12F21A3AA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451" y="2675358"/>
            <a:ext cx="1743075" cy="2619375"/>
          </a:xfrm>
          <a:prstGeom prst="rect">
            <a:avLst/>
          </a:prstGeom>
        </p:spPr>
      </p:pic>
      <p:pic>
        <p:nvPicPr>
          <p:cNvPr id="27" name="Picture 26" descr="A person holding a violin&#10;&#10;Description automatically generated">
            <a:extLst>
              <a:ext uri="{FF2B5EF4-FFF2-40B4-BE49-F238E27FC236}">
                <a16:creationId xmlns:a16="http://schemas.microsoft.com/office/drawing/2014/main" id="{E4F08769-1FCA-4667-91F0-C906B8E39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733" y="4416202"/>
            <a:ext cx="2857500" cy="1600200"/>
          </a:xfrm>
          <a:prstGeom prst="rect">
            <a:avLst/>
          </a:prstGeom>
        </p:spPr>
      </p:pic>
      <p:pic>
        <p:nvPicPr>
          <p:cNvPr id="29" name="Picture 28" descr="A group of people on a stage&#10;&#10;Description automatically generated">
            <a:extLst>
              <a:ext uri="{FF2B5EF4-FFF2-40B4-BE49-F238E27FC236}">
                <a16:creationId xmlns:a16="http://schemas.microsoft.com/office/drawing/2014/main" id="{FE9F967C-7085-48FC-AFBD-8111126AE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437" y="4229100"/>
            <a:ext cx="2743200" cy="1828354"/>
          </a:xfrm>
          <a:prstGeom prst="rect">
            <a:avLst/>
          </a:prstGeom>
        </p:spPr>
      </p:pic>
    </p:spTree>
    <p:extLst>
      <p:ext uri="{BB962C8B-B14F-4D97-AF65-F5344CB8AC3E}">
        <p14:creationId xmlns:p14="http://schemas.microsoft.com/office/powerpoint/2010/main" val="367165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D7D3-79DE-4F31-B056-7C0E120F96A8}"/>
              </a:ext>
            </a:extLst>
          </p:cNvPr>
          <p:cNvSpPr>
            <a:spLocks noGrp="1"/>
          </p:cNvSpPr>
          <p:nvPr>
            <p:ph type="title"/>
          </p:nvPr>
        </p:nvSpPr>
        <p:spPr/>
        <p:txBody>
          <a:bodyPr>
            <a:normAutofit/>
          </a:bodyPr>
          <a:lstStyle/>
          <a:p>
            <a:r>
              <a:rPr lang="en-GB" dirty="0"/>
              <a:t>Beliefs and Identity are closely related. </a:t>
            </a:r>
          </a:p>
        </p:txBody>
      </p:sp>
      <p:sp>
        <p:nvSpPr>
          <p:cNvPr id="3" name="Content Placeholder 2">
            <a:extLst>
              <a:ext uri="{FF2B5EF4-FFF2-40B4-BE49-F238E27FC236}">
                <a16:creationId xmlns:a16="http://schemas.microsoft.com/office/drawing/2014/main" id="{F66069F5-51F1-4E73-A739-A9A9F5EDFACA}"/>
              </a:ext>
            </a:extLst>
          </p:cNvPr>
          <p:cNvSpPr>
            <a:spLocks noGrp="1"/>
          </p:cNvSpPr>
          <p:nvPr>
            <p:ph idx="1"/>
          </p:nvPr>
        </p:nvSpPr>
        <p:spPr/>
        <p:txBody>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‘A particular teaching method is nowhere near so important as our perception of what music is and what it does’ (Swanwick, 1999: 45). </a:t>
            </a:r>
          </a:p>
          <a:p>
            <a:r>
              <a:rPr lang="en-GB" sz="2800" dirty="0">
                <a:effectLst/>
                <a:latin typeface="Calibri" panose="020F0502020204030204" pitchFamily="34" charset="0"/>
                <a:ea typeface="Calibri" panose="020F0502020204030204" pitchFamily="34" charset="0"/>
                <a:cs typeface="Times New Roman" panose="02020603050405020304" pitchFamily="18" charset="0"/>
              </a:rPr>
              <a:t>‘...the way in which music is perceived - the understanding of its nature and purpose - is critical to … what we teach and the way we teach it’ (Spruce 2002: 4). </a:t>
            </a:r>
            <a:endParaRPr lang="en-GB" dirty="0"/>
          </a:p>
          <a:p>
            <a:endParaRPr lang="en-GB" dirty="0"/>
          </a:p>
        </p:txBody>
      </p:sp>
    </p:spTree>
    <p:extLst>
      <p:ext uri="{BB962C8B-B14F-4D97-AF65-F5344CB8AC3E}">
        <p14:creationId xmlns:p14="http://schemas.microsoft.com/office/powerpoint/2010/main" val="140756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38AE-5EC8-4473-BE54-D8FB26675D88}"/>
              </a:ext>
            </a:extLst>
          </p:cNvPr>
          <p:cNvSpPr>
            <a:spLocks noGrp="1"/>
          </p:cNvSpPr>
          <p:nvPr>
            <p:ph type="title"/>
          </p:nvPr>
        </p:nvSpPr>
        <p:spPr>
          <a:xfrm>
            <a:off x="1295402" y="982133"/>
            <a:ext cx="9601196" cy="910278"/>
          </a:xfrm>
        </p:spPr>
        <p:txBody>
          <a:bodyPr>
            <a:normAutofit fontScale="90000"/>
          </a:bodyPr>
          <a:lstStyle/>
          <a:p>
            <a:r>
              <a:rPr lang="en-GB" sz="3600" dirty="0"/>
              <a:t>This can translate into different approaches and beliefs about what is important in music education</a:t>
            </a:r>
            <a:r>
              <a:rPr lang="en-GB" sz="4400" dirty="0"/>
              <a:t>.</a:t>
            </a:r>
            <a:endParaRPr lang="en-GB" dirty="0"/>
          </a:p>
        </p:txBody>
      </p:sp>
      <p:pic>
        <p:nvPicPr>
          <p:cNvPr id="5" name="Content Placeholder 4" descr="A group of people standing in front of a crowd&#10;&#10;Description automatically generated">
            <a:extLst>
              <a:ext uri="{FF2B5EF4-FFF2-40B4-BE49-F238E27FC236}">
                <a16:creationId xmlns:a16="http://schemas.microsoft.com/office/drawing/2014/main" id="{09BF1664-C4DB-4BAB-8CEE-76C25A1C4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4074" y="2557463"/>
            <a:ext cx="2890982" cy="3317875"/>
          </a:xfrm>
        </p:spPr>
      </p:pic>
      <p:pic>
        <p:nvPicPr>
          <p:cNvPr id="7" name="Picture 6" descr="A person on a computer&#10;&#10;Description automatically generated">
            <a:extLst>
              <a:ext uri="{FF2B5EF4-FFF2-40B4-BE49-F238E27FC236}">
                <a16:creationId xmlns:a16="http://schemas.microsoft.com/office/drawing/2014/main" id="{8FA36C00-2D3D-4EB5-BD21-F03D59C3A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312" y="2557462"/>
            <a:ext cx="2619375" cy="2855047"/>
          </a:xfrm>
          <a:prstGeom prst="rect">
            <a:avLst/>
          </a:prstGeom>
        </p:spPr>
      </p:pic>
      <p:pic>
        <p:nvPicPr>
          <p:cNvPr id="9" name="Picture 8" descr="A circuit board&#10;&#10;Description automatically generated">
            <a:extLst>
              <a:ext uri="{FF2B5EF4-FFF2-40B4-BE49-F238E27FC236}">
                <a16:creationId xmlns:a16="http://schemas.microsoft.com/office/drawing/2014/main" id="{AFADB2DC-D23E-4AB3-AC39-C9B67DA5B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051" y="2557462"/>
            <a:ext cx="3604204" cy="3030538"/>
          </a:xfrm>
          <a:prstGeom prst="rect">
            <a:avLst/>
          </a:prstGeom>
        </p:spPr>
      </p:pic>
    </p:spTree>
    <p:extLst>
      <p:ext uri="{BB962C8B-B14F-4D97-AF65-F5344CB8AC3E}">
        <p14:creationId xmlns:p14="http://schemas.microsoft.com/office/powerpoint/2010/main" val="121205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8" name="Picture 57">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9" name="Rectangle 58">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60" name="Picture 59">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1" name="Picture 60">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7FC29A8-FBBA-4E54-9E27-6D1A185196DA}"/>
              </a:ext>
            </a:extLst>
          </p:cNvPr>
          <p:cNvSpPr>
            <a:spLocks noGrp="1"/>
          </p:cNvSpPr>
          <p:nvPr>
            <p:ph type="title"/>
          </p:nvPr>
        </p:nvSpPr>
        <p:spPr>
          <a:xfrm>
            <a:off x="7535825" y="982132"/>
            <a:ext cx="3360772" cy="1303867"/>
          </a:xfrm>
        </p:spPr>
        <p:txBody>
          <a:bodyPr>
            <a:normAutofit/>
          </a:bodyPr>
          <a:lstStyle/>
          <a:p>
            <a:r>
              <a:rPr lang="en-GB" dirty="0"/>
              <a:t>Activity </a:t>
            </a:r>
          </a:p>
        </p:txBody>
      </p:sp>
      <p:sp>
        <p:nvSpPr>
          <p:cNvPr id="63" name="Rectangle 62">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playing a violin with a young child&#10;&#10;Description automatically generated with low confidence">
            <a:extLst>
              <a:ext uri="{FF2B5EF4-FFF2-40B4-BE49-F238E27FC236}">
                <a16:creationId xmlns:a16="http://schemas.microsoft.com/office/drawing/2014/main" id="{A7884099-B807-5857-5B39-8060CBB9C6B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94" r="1093" b="-2"/>
          <a:stretch/>
        </p:blipFill>
        <p:spPr>
          <a:xfrm>
            <a:off x="1412683" y="1410208"/>
            <a:ext cx="5278777" cy="3858780"/>
          </a:xfrm>
          <a:prstGeom prst="rect">
            <a:avLst/>
          </a:prstGeom>
        </p:spPr>
      </p:pic>
      <p:cxnSp>
        <p:nvCxnSpPr>
          <p:cNvPr id="65" name="Straight Connector 64">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7C4078E-C2AB-47D4-85B6-3B748AAA1E7B}"/>
              </a:ext>
            </a:extLst>
          </p:cNvPr>
          <p:cNvSpPr>
            <a:spLocks noGrp="1"/>
          </p:cNvSpPr>
          <p:nvPr>
            <p:ph idx="1"/>
          </p:nvPr>
        </p:nvSpPr>
        <p:spPr>
          <a:xfrm>
            <a:off x="7535824" y="2556932"/>
            <a:ext cx="3360771" cy="3318936"/>
          </a:xfrm>
        </p:spPr>
        <p:txBody>
          <a:bodyPr>
            <a:normAutofit fontScale="92500"/>
          </a:bodyPr>
          <a:lstStyle/>
          <a:p>
            <a:pPr marL="0" indent="0">
              <a:lnSpc>
                <a:spcPct val="90000"/>
              </a:lnSpc>
              <a:buNone/>
            </a:pPr>
            <a:r>
              <a:rPr lang="en-GB" dirty="0"/>
              <a:t> How would you describe your own musician identity and teacher identity? What are the differences and what are the commonalities? </a:t>
            </a:r>
          </a:p>
          <a:p>
            <a:pPr marL="0" indent="0">
              <a:lnSpc>
                <a:spcPct val="90000"/>
              </a:lnSpc>
              <a:buNone/>
            </a:pPr>
            <a:r>
              <a:rPr lang="en-GB" dirty="0"/>
              <a:t>How do you think your beliefs as a musician impact on what and how you teach as a music teacher?</a:t>
            </a:r>
          </a:p>
        </p:txBody>
      </p:sp>
    </p:spTree>
    <p:extLst>
      <p:ext uri="{BB962C8B-B14F-4D97-AF65-F5344CB8AC3E}">
        <p14:creationId xmlns:p14="http://schemas.microsoft.com/office/powerpoint/2010/main" val="1400280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0A3EF-62CE-4E2E-803E-13BFEF3342C1}"/>
              </a:ext>
            </a:extLst>
          </p:cNvPr>
          <p:cNvSpPr>
            <a:spLocks noGrp="1"/>
          </p:cNvSpPr>
          <p:nvPr>
            <p:ph type="title"/>
          </p:nvPr>
        </p:nvSpPr>
        <p:spPr>
          <a:xfrm>
            <a:off x="1295402" y="982132"/>
            <a:ext cx="9601196" cy="1303867"/>
          </a:xfrm>
        </p:spPr>
        <p:txBody>
          <a:bodyPr>
            <a:normAutofit/>
          </a:bodyPr>
          <a:lstStyle/>
          <a:p>
            <a:pPr>
              <a:lnSpc>
                <a:spcPct val="90000"/>
              </a:lnSpc>
            </a:pPr>
            <a:r>
              <a:rPr lang="en-GB" sz="3100">
                <a:solidFill>
                  <a:srgbClr val="262626"/>
                </a:solidFill>
              </a:rPr>
              <a:t>At the heart of both musician identities and teacher identities are questions of  </a:t>
            </a:r>
            <a:r>
              <a:rPr lang="en-GB" sz="3100" b="1">
                <a:solidFill>
                  <a:srgbClr val="262626"/>
                </a:solidFill>
              </a:rPr>
              <a:t>Ontology</a:t>
            </a:r>
            <a:r>
              <a:rPr lang="en-GB" sz="3100">
                <a:solidFill>
                  <a:srgbClr val="262626"/>
                </a:solidFill>
              </a:rPr>
              <a:t> and </a:t>
            </a:r>
            <a:r>
              <a:rPr lang="en-GB" sz="3100" b="1">
                <a:solidFill>
                  <a:srgbClr val="262626"/>
                </a:solidFill>
              </a:rPr>
              <a:t>Epistemology</a:t>
            </a:r>
          </a:p>
        </p:txBody>
      </p:sp>
      <p:graphicFrame>
        <p:nvGraphicFramePr>
          <p:cNvPr id="5" name="Content Placeholder 2">
            <a:extLst>
              <a:ext uri="{FF2B5EF4-FFF2-40B4-BE49-F238E27FC236}">
                <a16:creationId xmlns:a16="http://schemas.microsoft.com/office/drawing/2014/main" id="{1728CBBF-2CDA-42B7-936B-786EB4F5C1AB}"/>
              </a:ext>
            </a:extLst>
          </p:cNvPr>
          <p:cNvGraphicFramePr>
            <a:graphicFrameLocks noGrp="1"/>
          </p:cNvGraphicFramePr>
          <p:nvPr>
            <p:ph idx="1"/>
            <p:extLst>
              <p:ext uri="{D42A27DB-BD31-4B8C-83A1-F6EECF244321}">
                <p14:modId xmlns:p14="http://schemas.microsoft.com/office/powerpoint/2010/main" val="3978974532"/>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460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B6AE515-2A64-4208-BEE7-59C7E7C29576}"/>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How  musical identity formed (Yours and your pupils). </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CF4065-4946-4ECF-89B0-FFAA4D7DE93E}"/>
              </a:ext>
            </a:extLst>
          </p:cNvPr>
          <p:cNvSpPr>
            <a:spLocks noGrp="1"/>
          </p:cNvSpPr>
          <p:nvPr>
            <p:ph idx="1"/>
          </p:nvPr>
        </p:nvSpPr>
        <p:spPr>
          <a:xfrm>
            <a:off x="5150360" y="469900"/>
            <a:ext cx="5953630" cy="5405968"/>
          </a:xfrm>
        </p:spPr>
        <p:txBody>
          <a:bodyPr anchor="ctr">
            <a:normAutofit/>
          </a:bodyPr>
          <a:lstStyle/>
          <a:p>
            <a:pPr marL="0" indent="0">
              <a:buNone/>
            </a:pPr>
            <a:r>
              <a:rPr lang="en-GB" dirty="0">
                <a:solidFill>
                  <a:schemeClr val="bg1"/>
                </a:solidFill>
              </a:rPr>
              <a:t>Identities are formed through a process of </a:t>
            </a:r>
          </a:p>
          <a:p>
            <a:r>
              <a:rPr lang="en-GB" dirty="0">
                <a:solidFill>
                  <a:schemeClr val="bg1"/>
                </a:solidFill>
              </a:rPr>
              <a:t>(Musical) Socialisation</a:t>
            </a:r>
          </a:p>
          <a:p>
            <a:pPr marL="0" indent="0">
              <a:buNone/>
            </a:pPr>
            <a:r>
              <a:rPr lang="en-GB" dirty="0">
                <a:solidFill>
                  <a:schemeClr val="bg1"/>
                </a:solidFill>
              </a:rPr>
              <a:t>and</a:t>
            </a:r>
          </a:p>
          <a:p>
            <a:r>
              <a:rPr lang="en-GB" dirty="0">
                <a:solidFill>
                  <a:schemeClr val="bg1"/>
                </a:solidFill>
              </a:rPr>
              <a:t>(Musical) Enculturation.</a:t>
            </a:r>
          </a:p>
          <a:p>
            <a:pPr marL="0" indent="0">
              <a:buNone/>
            </a:pPr>
            <a:r>
              <a:rPr lang="en-GB" sz="2800" dirty="0">
                <a:solidFill>
                  <a:srgbClr val="FF0000"/>
                </a:solidFill>
              </a:rPr>
              <a:t>What is the difference? Suggestions???</a:t>
            </a:r>
          </a:p>
        </p:txBody>
      </p:sp>
    </p:spTree>
    <p:extLst>
      <p:ext uri="{BB962C8B-B14F-4D97-AF65-F5344CB8AC3E}">
        <p14:creationId xmlns:p14="http://schemas.microsoft.com/office/powerpoint/2010/main" val="1863829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0" name="Group 13">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5" name="Picture 14">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7" name="Picture 16">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1" name="Straight Connector 19">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21">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5" name="Picture 24">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25">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7" name="Picture 26">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27">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4F172D7-F942-43BB-9374-323995E93413}"/>
              </a:ext>
            </a:extLst>
          </p:cNvPr>
          <p:cNvSpPr>
            <a:spLocks noGrp="1"/>
          </p:cNvSpPr>
          <p:nvPr>
            <p:ph type="title"/>
          </p:nvPr>
        </p:nvSpPr>
        <p:spPr>
          <a:xfrm>
            <a:off x="997528" y="982132"/>
            <a:ext cx="4094017" cy="2823880"/>
          </a:xfrm>
        </p:spPr>
        <p:txBody>
          <a:bodyPr vert="horz" lIns="91440" tIns="45720" rIns="91440" bIns="45720" rtlCol="0" anchor="b">
            <a:normAutofit/>
          </a:bodyPr>
          <a:lstStyle/>
          <a:p>
            <a:r>
              <a:rPr lang="en-US" sz="4800" dirty="0">
                <a:solidFill>
                  <a:srgbClr val="262626"/>
                </a:solidFill>
              </a:rPr>
              <a:t>(Musical) Enculturation</a:t>
            </a:r>
          </a:p>
        </p:txBody>
      </p:sp>
      <p:sp>
        <p:nvSpPr>
          <p:cNvPr id="3" name="Content Placeholder 2">
            <a:extLst>
              <a:ext uri="{FF2B5EF4-FFF2-40B4-BE49-F238E27FC236}">
                <a16:creationId xmlns:a16="http://schemas.microsoft.com/office/drawing/2014/main" id="{A76D103C-7BFB-41B5-AE30-598A5BFD998A}"/>
              </a:ext>
            </a:extLst>
          </p:cNvPr>
          <p:cNvSpPr>
            <a:spLocks noGrp="1"/>
          </p:cNvSpPr>
          <p:nvPr>
            <p:ph idx="1"/>
          </p:nvPr>
        </p:nvSpPr>
        <p:spPr>
          <a:xfrm>
            <a:off x="997528" y="4076944"/>
            <a:ext cx="4094017" cy="1679620"/>
          </a:xfrm>
        </p:spPr>
        <p:txBody>
          <a:bodyPr vert="horz" lIns="91440" tIns="45720" rIns="91440" bIns="45720" rtlCol="0" anchor="t">
            <a:normAutofit/>
          </a:bodyPr>
          <a:lstStyle/>
          <a:p>
            <a:pPr marL="0" indent="0" algn="ctr">
              <a:buNone/>
            </a:pPr>
            <a:r>
              <a:rPr lang="en-US" sz="2100" kern="1200" cap="none" dirty="0">
                <a:solidFill>
                  <a:srgbClr val="000000"/>
                </a:solidFill>
                <a:effectLst/>
                <a:latin typeface="+mn-lt"/>
                <a:ea typeface="+mn-ea"/>
                <a:cs typeface="+mn-cs"/>
              </a:rPr>
              <a:t>Musical learning, understanding, tastes and preferences learnt through daily life. </a:t>
            </a:r>
            <a:r>
              <a:rPr lang="en-US" sz="2100" kern="1200" cap="none" dirty="0">
                <a:solidFill>
                  <a:srgbClr val="00B0F0"/>
                </a:solidFill>
                <a:effectLst/>
                <a:latin typeface="+mn-lt"/>
                <a:ea typeface="+mn-ea"/>
                <a:cs typeface="+mn-cs"/>
              </a:rPr>
              <a:t>Informal Knowledge</a:t>
            </a:r>
          </a:p>
        </p:txBody>
      </p:sp>
      <p:pic>
        <p:nvPicPr>
          <p:cNvPr id="9" name="Picture 8" descr="A screenshot of a cell phone&#10;&#10;Description automatically generated">
            <a:extLst>
              <a:ext uri="{FF2B5EF4-FFF2-40B4-BE49-F238E27FC236}">
                <a16:creationId xmlns:a16="http://schemas.microsoft.com/office/drawing/2014/main" id="{3827BE0A-FD96-4518-8DAA-A35A65DE6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668" y="1380588"/>
            <a:ext cx="5469466" cy="4096820"/>
          </a:xfrm>
          <a:prstGeom prst="rect">
            <a:avLst/>
          </a:prstGeom>
          <a:ln w="57150" cmpd="thickThin">
            <a:solidFill>
              <a:srgbClr val="7F7F7F"/>
            </a:solidFill>
            <a:miter lim="800000"/>
          </a:ln>
        </p:spPr>
      </p:pic>
    </p:spTree>
    <p:extLst>
      <p:ext uri="{BB962C8B-B14F-4D97-AF65-F5344CB8AC3E}">
        <p14:creationId xmlns:p14="http://schemas.microsoft.com/office/powerpoint/2010/main" val="1882631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484B35B2-1227-4EF3-9425-6E1129294E9D}"/>
              </a:ext>
            </a:extLst>
          </p:cNvPr>
          <p:cNvSpPr>
            <a:spLocks noGrp="1"/>
          </p:cNvSpPr>
          <p:nvPr>
            <p:ph type="title"/>
          </p:nvPr>
        </p:nvSpPr>
        <p:spPr>
          <a:xfrm>
            <a:off x="929140" y="972766"/>
            <a:ext cx="2835464" cy="1254868"/>
          </a:xfrm>
        </p:spPr>
        <p:txBody>
          <a:bodyPr anchor="b">
            <a:normAutofit/>
          </a:bodyPr>
          <a:lstStyle/>
          <a:p>
            <a:r>
              <a:rPr lang="en-GB" sz="2800">
                <a:solidFill>
                  <a:srgbClr val="262626"/>
                </a:solidFill>
              </a:rPr>
              <a:t>Musical Socialisation</a:t>
            </a:r>
          </a:p>
        </p:txBody>
      </p:sp>
      <p:sp>
        <p:nvSpPr>
          <p:cNvPr id="9" name="Content Placeholder 8">
            <a:extLst>
              <a:ext uri="{FF2B5EF4-FFF2-40B4-BE49-F238E27FC236}">
                <a16:creationId xmlns:a16="http://schemas.microsoft.com/office/drawing/2014/main" id="{3F71B9DD-C9CD-4707-80B8-01BC115EC69F}"/>
              </a:ext>
            </a:extLst>
          </p:cNvPr>
          <p:cNvSpPr>
            <a:spLocks noGrp="1"/>
          </p:cNvSpPr>
          <p:nvPr>
            <p:ph idx="1"/>
          </p:nvPr>
        </p:nvSpPr>
        <p:spPr>
          <a:xfrm>
            <a:off x="929141" y="2430471"/>
            <a:ext cx="2835464" cy="3552039"/>
          </a:xfrm>
        </p:spPr>
        <p:txBody>
          <a:bodyPr>
            <a:normAutofit/>
          </a:bodyPr>
          <a:lstStyle/>
          <a:p>
            <a:pPr marL="0" indent="0">
              <a:buNone/>
            </a:pPr>
            <a:r>
              <a:rPr lang="en-US" sz="1800" dirty="0">
                <a:solidFill>
                  <a:srgbClr val="262626"/>
                </a:solidFill>
              </a:rPr>
              <a:t>Intentional and planned learning mostly in formal contexts such as schools. </a:t>
            </a:r>
            <a:r>
              <a:rPr lang="en-US" sz="1800" dirty="0">
                <a:solidFill>
                  <a:srgbClr val="00B0F0"/>
                </a:solidFill>
              </a:rPr>
              <a:t>Formal Knowledge.</a:t>
            </a:r>
          </a:p>
          <a:p>
            <a:pPr marL="0" indent="0">
              <a:buNone/>
            </a:pPr>
            <a:endParaRPr lang="en-US" sz="1800" dirty="0">
              <a:solidFill>
                <a:srgbClr val="262626"/>
              </a:solidFill>
            </a:endParaRPr>
          </a:p>
          <a:p>
            <a:pPr marL="0" indent="0">
              <a:buNone/>
            </a:pPr>
            <a:r>
              <a:rPr lang="en-US" sz="1800" b="1" dirty="0">
                <a:solidFill>
                  <a:srgbClr val="FFC000"/>
                </a:solidFill>
              </a:rPr>
              <a:t>Tensions between musical enculturation and musical socialization can cause young people to become disengaged from formal musical education.  </a:t>
            </a:r>
          </a:p>
        </p:txBody>
      </p:sp>
      <p:sp useBgFill="1">
        <p:nvSpPr>
          <p:cNvPr id="18" name="Rectangle 17">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6C36953D-75F7-40EF-92A8-98500772A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3425840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 Key Landmarks in Your Musical Development.</a:t>
            </a:r>
          </a:p>
        </p:txBody>
      </p:sp>
      <p:pic>
        <p:nvPicPr>
          <p:cNvPr id="4" name="Content Placeholder 3"/>
          <p:cNvPicPr>
            <a:picLocks noGrp="1" noChangeAspect="1"/>
          </p:cNvPicPr>
          <p:nvPr>
            <p:ph idx="1"/>
          </p:nvPr>
        </p:nvPicPr>
        <p:blipFill>
          <a:blip r:embed="rId3"/>
          <a:stretch>
            <a:fillRect/>
          </a:stretch>
        </p:blipFill>
        <p:spPr>
          <a:xfrm>
            <a:off x="1867744" y="2459467"/>
            <a:ext cx="3629360" cy="2968877"/>
          </a:xfrm>
          <a:prstGeom prst="rect">
            <a:avLst/>
          </a:prstGeom>
        </p:spPr>
      </p:pic>
      <p:sp>
        <p:nvSpPr>
          <p:cNvPr id="7" name="Cloud Callout 6"/>
          <p:cNvSpPr/>
          <p:nvPr/>
        </p:nvSpPr>
        <p:spPr>
          <a:xfrm>
            <a:off x="2958342" y="4739953"/>
            <a:ext cx="3518641" cy="150586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Identify 4-6 significant landmarks in your learning journey so far…</a:t>
            </a:r>
          </a:p>
        </p:txBody>
      </p:sp>
      <p:sp>
        <p:nvSpPr>
          <p:cNvPr id="8" name="Cloud Callout 7"/>
          <p:cNvSpPr/>
          <p:nvPr/>
        </p:nvSpPr>
        <p:spPr>
          <a:xfrm>
            <a:off x="6096000" y="3345544"/>
            <a:ext cx="3439886" cy="2082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 are these significant?</a:t>
            </a:r>
          </a:p>
          <a:p>
            <a:pPr algn="ctr"/>
            <a:r>
              <a:rPr lang="en-GB" dirty="0"/>
              <a:t>How have they influenced you?</a:t>
            </a:r>
          </a:p>
        </p:txBody>
      </p:sp>
      <p:sp>
        <p:nvSpPr>
          <p:cNvPr id="5" name="Cloud Callout 7">
            <a:extLst>
              <a:ext uri="{FF2B5EF4-FFF2-40B4-BE49-F238E27FC236}">
                <a16:creationId xmlns:a16="http://schemas.microsoft.com/office/drawing/2014/main" id="{16B847A8-0E4A-160E-59C3-15FF593B46A8}"/>
              </a:ext>
            </a:extLst>
          </p:cNvPr>
          <p:cNvSpPr/>
          <p:nvPr/>
        </p:nvSpPr>
        <p:spPr>
          <a:xfrm>
            <a:off x="8150345" y="1418067"/>
            <a:ext cx="3439886" cy="2082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Did they result from informal (enculturation) musical education or  formal (socialisation) musical education?</a:t>
            </a:r>
          </a:p>
        </p:txBody>
      </p:sp>
    </p:spTree>
    <p:extLst>
      <p:ext uri="{BB962C8B-B14F-4D97-AF65-F5344CB8AC3E}">
        <p14:creationId xmlns:p14="http://schemas.microsoft.com/office/powerpoint/2010/main" val="3848376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2111-555D-405C-8BF8-48923D328C54}"/>
              </a:ext>
            </a:extLst>
          </p:cNvPr>
          <p:cNvSpPr>
            <a:spLocks noGrp="1"/>
          </p:cNvSpPr>
          <p:nvPr>
            <p:ph type="title"/>
          </p:nvPr>
        </p:nvSpPr>
        <p:spPr>
          <a:xfrm>
            <a:off x="1295402" y="982132"/>
            <a:ext cx="9601196" cy="1303867"/>
          </a:xfrm>
        </p:spPr>
        <p:txBody>
          <a:bodyPr>
            <a:normAutofit/>
          </a:bodyPr>
          <a:lstStyle/>
          <a:p>
            <a:r>
              <a:rPr lang="en-GB" dirty="0">
                <a:solidFill>
                  <a:srgbClr val="262626"/>
                </a:solidFill>
              </a:rPr>
              <a:t>Activity</a:t>
            </a:r>
          </a:p>
        </p:txBody>
      </p:sp>
      <p:sp>
        <p:nvSpPr>
          <p:cNvPr id="29" name="Content Placeholder 2">
            <a:extLst>
              <a:ext uri="{FF2B5EF4-FFF2-40B4-BE49-F238E27FC236}">
                <a16:creationId xmlns:a16="http://schemas.microsoft.com/office/drawing/2014/main" id="{370908AA-290E-402B-9195-AB564B90C064}"/>
              </a:ext>
            </a:extLst>
          </p:cNvPr>
          <p:cNvSpPr>
            <a:spLocks noGrp="1"/>
          </p:cNvSpPr>
          <p:nvPr>
            <p:ph idx="1"/>
          </p:nvPr>
        </p:nvSpPr>
        <p:spPr>
          <a:xfrm>
            <a:off x="1295402" y="2556932"/>
            <a:ext cx="6256866" cy="3318936"/>
          </a:xfrm>
        </p:spPr>
        <p:txBody>
          <a:bodyPr>
            <a:normAutofit/>
          </a:bodyPr>
          <a:lstStyle/>
          <a:p>
            <a:pPr marL="0" indent="0">
              <a:lnSpc>
                <a:spcPct val="90000"/>
              </a:lnSpc>
              <a:buNone/>
            </a:pPr>
            <a:r>
              <a:rPr lang="en-GB" sz="1900" dirty="0">
                <a:solidFill>
                  <a:srgbClr val="262626"/>
                </a:solidFill>
              </a:rPr>
              <a:t> Based on your enculturation and socialisation </a:t>
            </a:r>
            <a:r>
              <a:rPr lang="en-GB" sz="1900" i="1" dirty="0">
                <a:solidFill>
                  <a:srgbClr val="262626"/>
                </a:solidFill>
              </a:rPr>
              <a:t>as a musician</a:t>
            </a:r>
          </a:p>
          <a:p>
            <a:pPr>
              <a:lnSpc>
                <a:spcPct val="90000"/>
              </a:lnSpc>
              <a:buFontTx/>
              <a:buChar char="-"/>
            </a:pPr>
            <a:r>
              <a:rPr lang="en-GB" sz="1900" dirty="0">
                <a:solidFill>
                  <a:srgbClr val="262626"/>
                </a:solidFill>
              </a:rPr>
              <a:t>How do you define what it is to be a musician and to act musically?</a:t>
            </a:r>
          </a:p>
          <a:p>
            <a:pPr>
              <a:lnSpc>
                <a:spcPct val="90000"/>
              </a:lnSpc>
              <a:buFontTx/>
              <a:buChar char="-"/>
            </a:pPr>
            <a:r>
              <a:rPr lang="en-GB" sz="1900" dirty="0">
                <a:solidFill>
                  <a:srgbClr val="262626"/>
                </a:solidFill>
              </a:rPr>
              <a:t>What do you believe are important/valuable musical knowledge and skills that should be taught? Justify these. </a:t>
            </a:r>
          </a:p>
          <a:p>
            <a:pPr>
              <a:lnSpc>
                <a:spcPct val="90000"/>
              </a:lnSpc>
              <a:buFontTx/>
              <a:buChar char="-"/>
            </a:pPr>
            <a:r>
              <a:rPr lang="en-GB" sz="1900" dirty="0">
                <a:solidFill>
                  <a:srgbClr val="262626"/>
                </a:solidFill>
              </a:rPr>
              <a:t>What are  the pedagogies (teaching approaches) that you feel are the most effective when teaching music?</a:t>
            </a:r>
          </a:p>
          <a:p>
            <a:pPr>
              <a:lnSpc>
                <a:spcPct val="90000"/>
              </a:lnSpc>
              <a:buFontTx/>
              <a:buChar char="-"/>
            </a:pPr>
            <a:endParaRPr lang="en-GB" sz="1900" dirty="0">
              <a:solidFill>
                <a:srgbClr val="262626"/>
              </a:solidFill>
            </a:endParaRPr>
          </a:p>
        </p:txBody>
      </p:sp>
      <p:pic>
        <p:nvPicPr>
          <p:cNvPr id="30" name="Graphic 17" descr="Drum Set">
            <a:extLst>
              <a:ext uri="{FF2B5EF4-FFF2-40B4-BE49-F238E27FC236}">
                <a16:creationId xmlns:a16="http://schemas.microsoft.com/office/drawing/2014/main" id="{E2499367-E5D1-D38D-93A8-2246EEA05C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5026" y="2757636"/>
            <a:ext cx="2739728" cy="2739728"/>
          </a:xfrm>
          <a:prstGeom prst="rect">
            <a:avLst/>
          </a:prstGeom>
          <a:ln w="57150" cmpd="thickThin">
            <a:solidFill>
              <a:srgbClr val="7F7F7F"/>
            </a:solidFill>
            <a:miter lim="800000"/>
          </a:ln>
        </p:spPr>
      </p:pic>
    </p:spTree>
    <p:extLst>
      <p:ext uri="{BB962C8B-B14F-4D97-AF65-F5344CB8AC3E}">
        <p14:creationId xmlns:p14="http://schemas.microsoft.com/office/powerpoint/2010/main" val="342302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A089-9F79-7650-49B6-8D6406A1B8B6}"/>
              </a:ext>
            </a:extLst>
          </p:cNvPr>
          <p:cNvSpPr>
            <a:spLocks noGrp="1"/>
          </p:cNvSpPr>
          <p:nvPr>
            <p:ph type="title"/>
          </p:nvPr>
        </p:nvSpPr>
        <p:spPr>
          <a:xfrm>
            <a:off x="1295402" y="982132"/>
            <a:ext cx="9601196" cy="822917"/>
          </a:xfrm>
        </p:spPr>
        <p:txBody>
          <a:bodyPr>
            <a:normAutofit fontScale="90000"/>
          </a:bodyPr>
          <a:lstStyle/>
          <a:p>
            <a:r>
              <a:rPr lang="en-GB" sz="3200" dirty="0"/>
              <a:t>Assignment Learning Outcomes (i.e. What you have to demonstrate). </a:t>
            </a:r>
          </a:p>
        </p:txBody>
      </p:sp>
      <p:graphicFrame>
        <p:nvGraphicFramePr>
          <p:cNvPr id="4" name="Table 4">
            <a:extLst>
              <a:ext uri="{FF2B5EF4-FFF2-40B4-BE49-F238E27FC236}">
                <a16:creationId xmlns:a16="http://schemas.microsoft.com/office/drawing/2014/main" id="{D0B5100F-93C5-EDBC-F917-4BFF1F152A8C}"/>
              </a:ext>
            </a:extLst>
          </p:cNvPr>
          <p:cNvGraphicFramePr>
            <a:graphicFrameLocks noGrp="1"/>
          </p:cNvGraphicFramePr>
          <p:nvPr>
            <p:ph idx="1"/>
            <p:extLst>
              <p:ext uri="{D42A27DB-BD31-4B8C-83A1-F6EECF244321}">
                <p14:modId xmlns:p14="http://schemas.microsoft.com/office/powerpoint/2010/main" val="292293558"/>
              </p:ext>
            </p:extLst>
          </p:nvPr>
        </p:nvGraphicFramePr>
        <p:xfrm>
          <a:off x="1295400" y="1805049"/>
          <a:ext cx="9601200" cy="4569936"/>
        </p:xfrm>
        <a:graphic>
          <a:graphicData uri="http://schemas.openxmlformats.org/drawingml/2006/table">
            <a:tbl>
              <a:tblPr firstRow="1" bandRow="1">
                <a:tableStyleId>{5C22544A-7EE6-4342-B048-85BDC9FD1C3A}</a:tableStyleId>
              </a:tblPr>
              <a:tblGrid>
                <a:gridCol w="4677888">
                  <a:extLst>
                    <a:ext uri="{9D8B030D-6E8A-4147-A177-3AD203B41FA5}">
                      <a16:colId xmlns:a16="http://schemas.microsoft.com/office/drawing/2014/main" val="898820253"/>
                    </a:ext>
                  </a:extLst>
                </a:gridCol>
                <a:gridCol w="4923312">
                  <a:extLst>
                    <a:ext uri="{9D8B030D-6E8A-4147-A177-3AD203B41FA5}">
                      <a16:colId xmlns:a16="http://schemas.microsoft.com/office/drawing/2014/main" val="198408692"/>
                    </a:ext>
                  </a:extLst>
                </a:gridCol>
              </a:tblGrid>
              <a:tr h="1613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latin typeface="+mn-lt"/>
                          <a:ea typeface="+mn-ea"/>
                          <a:cs typeface="+mn-cs"/>
                        </a:rPr>
                        <a:t>Demonstrate </a:t>
                      </a:r>
                      <a:r>
                        <a:rPr lang="en-GB" sz="1600" b="1" kern="1200" dirty="0">
                          <a:solidFill>
                            <a:srgbClr val="C00000"/>
                          </a:solidFill>
                          <a:effectLst/>
                          <a:latin typeface="+mn-lt"/>
                          <a:ea typeface="+mn-ea"/>
                          <a:cs typeface="+mn-cs"/>
                        </a:rPr>
                        <a:t>critical insight </a:t>
                      </a:r>
                      <a:r>
                        <a:rPr lang="en-GB" sz="1600" b="1" kern="1200" dirty="0">
                          <a:solidFill>
                            <a:schemeClr val="lt1"/>
                          </a:solidFill>
                          <a:effectLst/>
                          <a:latin typeface="+mn-lt"/>
                          <a:ea typeface="+mn-ea"/>
                          <a:cs typeface="+mn-cs"/>
                        </a:rPr>
                        <a:t>into an aspect or aspects of your subject within your teaching setting </a:t>
                      </a:r>
                    </a:p>
                    <a:p>
                      <a:endParaRPr lang="en-GB" sz="1600" dirty="0"/>
                    </a:p>
                  </a:txBody>
                  <a:tcPr/>
                </a:tc>
                <a:tc>
                  <a:txBody>
                    <a:bodyPr/>
                    <a:lstStyle/>
                    <a:p>
                      <a:r>
                        <a:rPr lang="en-GB" sz="1400" dirty="0"/>
                        <a:t>What does it mean to teach music musically? What are the barriers to teaching music musically? What perspectives from research and scholarship can illuminate are understanding of this and provide differing perspectives? How is my thinking and reading reflected in my professional decisions relating to musical teaching and learning? What evidence have I for this?  </a:t>
                      </a:r>
                    </a:p>
                  </a:txBody>
                  <a:tcPr/>
                </a:tc>
                <a:extLst>
                  <a:ext uri="{0D108BD9-81ED-4DB2-BD59-A6C34878D82A}">
                    <a16:rowId xmlns:a16="http://schemas.microsoft.com/office/drawing/2014/main" val="2924787691"/>
                  </a:ext>
                </a:extLst>
              </a:tr>
              <a:tr h="85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Develop </a:t>
                      </a:r>
                      <a:r>
                        <a:rPr lang="en-GB" sz="1600" kern="1200" dirty="0">
                          <a:solidFill>
                            <a:srgbClr val="C00000"/>
                          </a:solidFill>
                          <a:effectLst/>
                          <a:latin typeface="+mn-lt"/>
                          <a:ea typeface="+mn-ea"/>
                          <a:cs typeface="+mn-cs"/>
                        </a:rPr>
                        <a:t>criticality</a:t>
                      </a:r>
                      <a:r>
                        <a:rPr lang="en-GB" sz="1600" kern="1200" dirty="0">
                          <a:solidFill>
                            <a:schemeClr val="dk1"/>
                          </a:solidFill>
                          <a:effectLst/>
                          <a:latin typeface="+mn-lt"/>
                          <a:ea typeface="+mn-ea"/>
                          <a:cs typeface="+mn-cs"/>
                        </a:rPr>
                        <a:t> by drawing on appropriate reading and research </a:t>
                      </a:r>
                    </a:p>
                    <a:p>
                      <a:endParaRPr lang="en-GB" sz="1600" dirty="0"/>
                    </a:p>
                  </a:txBody>
                  <a:tcPr/>
                </a:tc>
                <a:tc>
                  <a:txBody>
                    <a:bodyPr/>
                    <a:lstStyle/>
                    <a:p>
                      <a:r>
                        <a:rPr lang="en-GB" sz="1400" dirty="0"/>
                        <a:t>How do I draw on research/scholarship/policies etc. to inform my professional decisions and reflect on my professional practice? Do I draw on a broad range of perspectives and </a:t>
                      </a:r>
                      <a:r>
                        <a:rPr lang="en-GB" sz="1400" dirty="0">
                          <a:solidFill>
                            <a:srgbClr val="C00000"/>
                          </a:solidFill>
                        </a:rPr>
                        <a:t>critically engage </a:t>
                      </a:r>
                      <a:r>
                        <a:rPr lang="en-GB" sz="1400" dirty="0"/>
                        <a:t>with these? Have I engaged with the recommended readings? </a:t>
                      </a:r>
                    </a:p>
                  </a:txBody>
                  <a:tcPr/>
                </a:tc>
                <a:extLst>
                  <a:ext uri="{0D108BD9-81ED-4DB2-BD59-A6C34878D82A}">
                    <a16:rowId xmlns:a16="http://schemas.microsoft.com/office/drawing/2014/main" val="245646959"/>
                  </a:ext>
                </a:extLst>
              </a:tr>
              <a:tr h="1109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Demonstrate your ability to reflect on your experiences on your journey from expert to educator. (Friday).</a:t>
                      </a:r>
                    </a:p>
                    <a:p>
                      <a:endParaRPr lang="en-GB" sz="1600" dirty="0"/>
                    </a:p>
                  </a:txBody>
                  <a:tcPr/>
                </a:tc>
                <a:tc>
                  <a:txBody>
                    <a:bodyPr/>
                    <a:lstStyle/>
                    <a:p>
                      <a:r>
                        <a:rPr lang="en-GB" sz="1400" dirty="0"/>
                        <a:t>What developments have there been in your thinking and understanding in the first weeks of the course? What are you emerging reflections on your role and identity as a music teacher? How do you resolve tensions between your multiple identities? How have you drawn on models of reflection to inform your own reflections? </a:t>
                      </a:r>
                    </a:p>
                  </a:txBody>
                  <a:tcPr/>
                </a:tc>
                <a:extLst>
                  <a:ext uri="{0D108BD9-81ED-4DB2-BD59-A6C34878D82A}">
                    <a16:rowId xmlns:a16="http://schemas.microsoft.com/office/drawing/2014/main" val="2994906000"/>
                  </a:ext>
                </a:extLst>
              </a:tr>
              <a:tr h="597520">
                <a:tc>
                  <a:txBody>
                    <a:bodyPr/>
                    <a:lstStyle/>
                    <a:p>
                      <a:r>
                        <a:rPr lang="en-GB" sz="1600" kern="1200" dirty="0">
                          <a:solidFill>
                            <a:schemeClr val="dk1"/>
                          </a:solidFill>
                          <a:effectLst/>
                          <a:latin typeface="+mn-lt"/>
                          <a:ea typeface="+mn-ea"/>
                          <a:cs typeface="+mn-cs"/>
                        </a:rPr>
                        <a:t>Demonstrate your ability to communicate effectively through appropriate use of media </a:t>
                      </a:r>
                      <a:endParaRPr lang="en-GB" sz="1600" dirty="0"/>
                    </a:p>
                  </a:txBody>
                  <a:tcPr/>
                </a:tc>
                <a:tc>
                  <a:txBody>
                    <a:bodyPr/>
                    <a:lstStyle/>
                    <a:p>
                      <a:r>
                        <a:rPr lang="en-GB" dirty="0"/>
                        <a:t>Well presented. Coherent structure. Proofread. Academic writing style. Correct referencing.  </a:t>
                      </a:r>
                    </a:p>
                  </a:txBody>
                  <a:tcPr/>
                </a:tc>
                <a:extLst>
                  <a:ext uri="{0D108BD9-81ED-4DB2-BD59-A6C34878D82A}">
                    <a16:rowId xmlns:a16="http://schemas.microsoft.com/office/drawing/2014/main" val="1876241823"/>
                  </a:ext>
                </a:extLst>
              </a:tr>
            </a:tbl>
          </a:graphicData>
        </a:graphic>
      </p:graphicFrame>
    </p:spTree>
    <p:extLst>
      <p:ext uri="{BB962C8B-B14F-4D97-AF65-F5344CB8AC3E}">
        <p14:creationId xmlns:p14="http://schemas.microsoft.com/office/powerpoint/2010/main" val="956955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A53B-13F9-4408-BE3A-345ED9CF494B}"/>
              </a:ext>
            </a:extLst>
          </p:cNvPr>
          <p:cNvSpPr>
            <a:spLocks noGrp="1"/>
          </p:cNvSpPr>
          <p:nvPr>
            <p:ph type="title"/>
          </p:nvPr>
        </p:nvSpPr>
        <p:spPr/>
        <p:txBody>
          <a:bodyPr/>
          <a:lstStyle/>
          <a:p>
            <a:r>
              <a:rPr lang="en-GB" dirty="0"/>
              <a:t>The Music Teacher Challenge</a:t>
            </a:r>
          </a:p>
        </p:txBody>
      </p:sp>
      <p:sp>
        <p:nvSpPr>
          <p:cNvPr id="3" name="Content Placeholder 2">
            <a:extLst>
              <a:ext uri="{FF2B5EF4-FFF2-40B4-BE49-F238E27FC236}">
                <a16:creationId xmlns:a16="http://schemas.microsoft.com/office/drawing/2014/main" id="{23ACBA49-111A-4D5E-8601-5D0B8B7726A3}"/>
              </a:ext>
            </a:extLst>
          </p:cNvPr>
          <p:cNvSpPr>
            <a:spLocks noGrp="1"/>
          </p:cNvSpPr>
          <p:nvPr>
            <p:ph idx="1"/>
          </p:nvPr>
        </p:nvSpPr>
        <p:spPr/>
        <p:txBody>
          <a:bodyPr>
            <a:normAutofit fontScale="92500" lnSpcReduction="10000"/>
          </a:bodyPr>
          <a:lstStyle/>
          <a:p>
            <a:pPr marL="0" indent="0">
              <a:buNone/>
            </a:pPr>
            <a:r>
              <a:rPr lang="en-GB" dirty="0"/>
              <a:t> That the young people you teach will all have…</a:t>
            </a:r>
          </a:p>
          <a:p>
            <a:pPr>
              <a:buFontTx/>
              <a:buChar char="-"/>
            </a:pPr>
            <a:r>
              <a:rPr lang="en-GB" dirty="0"/>
              <a:t>Different musical enculturation and socialisation experiences which have led their present musical identities</a:t>
            </a:r>
          </a:p>
          <a:p>
            <a:pPr>
              <a:buFontTx/>
              <a:buChar char="-"/>
            </a:pPr>
            <a:r>
              <a:rPr lang="en-GB" dirty="0"/>
              <a:t>These identities are important and valued by young people and need to be respected</a:t>
            </a:r>
          </a:p>
          <a:p>
            <a:pPr>
              <a:buFontTx/>
              <a:buChar char="-"/>
            </a:pPr>
            <a:r>
              <a:rPr lang="en-GB" dirty="0"/>
              <a:t>This does not mean that identities are fixed and immutable. You as a teacher have immense influence over these- use this influence wisely! </a:t>
            </a:r>
          </a:p>
          <a:p>
            <a:pPr marL="0" indent="0">
              <a:buNone/>
            </a:pPr>
            <a:r>
              <a:rPr lang="en-GB" dirty="0">
                <a:solidFill>
                  <a:srgbClr val="FF0000"/>
                </a:solidFill>
              </a:rPr>
              <a:t>Recognition of young people’s musical identities is crucial to an inclusive and socially just approach to music education. </a:t>
            </a:r>
          </a:p>
          <a:p>
            <a:pPr>
              <a:buFontTx/>
              <a:buChar char="-"/>
            </a:pPr>
            <a:endParaRPr lang="en-GB" dirty="0"/>
          </a:p>
        </p:txBody>
      </p:sp>
    </p:spTree>
    <p:extLst>
      <p:ext uri="{BB962C8B-B14F-4D97-AF65-F5344CB8AC3E}">
        <p14:creationId xmlns:p14="http://schemas.microsoft.com/office/powerpoint/2010/main" val="607471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E71D003-0ABC-4670-864A-9A6168CF459E}"/>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Activity : Identifying Musical Identities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A82D2E-F75D-40F4-A1D3-99DC22DE98F4}"/>
              </a:ext>
            </a:extLst>
          </p:cNvPr>
          <p:cNvSpPr>
            <a:spLocks noGrp="1"/>
          </p:cNvSpPr>
          <p:nvPr>
            <p:ph idx="1"/>
          </p:nvPr>
        </p:nvSpPr>
        <p:spPr>
          <a:xfrm>
            <a:off x="5140934" y="469900"/>
            <a:ext cx="5953630" cy="5405968"/>
          </a:xfrm>
        </p:spPr>
        <p:txBody>
          <a:bodyPr anchor="ctr">
            <a:normAutofit/>
          </a:bodyPr>
          <a:lstStyle/>
          <a:p>
            <a:pPr marL="0" indent="0">
              <a:buNone/>
            </a:pPr>
            <a:r>
              <a:rPr lang="en-GB" dirty="0"/>
              <a:t>Think of someone you know well (perhaps a young person you teach). </a:t>
            </a:r>
          </a:p>
          <a:p>
            <a:pPr>
              <a:buFontTx/>
              <a:buChar char="-"/>
            </a:pPr>
            <a:r>
              <a:rPr lang="en-GB" dirty="0"/>
              <a:t>What would you consider to be their musical identity/ identities?</a:t>
            </a:r>
          </a:p>
          <a:p>
            <a:pPr>
              <a:buFontTx/>
              <a:buChar char="-"/>
            </a:pPr>
            <a:r>
              <a:rPr lang="en-GB" dirty="0"/>
              <a:t>What are their different musical enculturation and socialisation experiences that have led to the formation of these musical identities</a:t>
            </a:r>
          </a:p>
          <a:p>
            <a:pPr>
              <a:buFontTx/>
              <a:buChar char="-"/>
            </a:pPr>
            <a:r>
              <a:rPr lang="en-GB" dirty="0"/>
              <a:t>What do these identities tell you about the approaches and pedagogies you might adopt to support their musical progress? </a:t>
            </a:r>
          </a:p>
          <a:p>
            <a:pPr marL="0" indent="0">
              <a:buNone/>
            </a:pPr>
            <a:endParaRPr lang="en-GB" dirty="0"/>
          </a:p>
        </p:txBody>
      </p:sp>
    </p:spTree>
    <p:extLst>
      <p:ext uri="{BB962C8B-B14F-4D97-AF65-F5344CB8AC3E}">
        <p14:creationId xmlns:p14="http://schemas.microsoft.com/office/powerpoint/2010/main" val="1669813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Glasses on top of a book">
            <a:extLst>
              <a:ext uri="{FF2B5EF4-FFF2-40B4-BE49-F238E27FC236}">
                <a16:creationId xmlns:a16="http://schemas.microsoft.com/office/drawing/2014/main" id="{087B1144-97E8-6AC3-5C40-FBFB134CB788}"/>
              </a:ext>
            </a:extLst>
          </p:cNvPr>
          <p:cNvPicPr>
            <a:picLocks noChangeAspect="1"/>
          </p:cNvPicPr>
          <p:nvPr/>
        </p:nvPicPr>
        <p:blipFill rotWithShape="1">
          <a:blip r:embed="rId5"/>
          <a:srcRect t="13324" b="177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21" name="Group 20">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extBox 1">
            <a:extLst>
              <a:ext uri="{FF2B5EF4-FFF2-40B4-BE49-F238E27FC236}">
                <a16:creationId xmlns:a16="http://schemas.microsoft.com/office/drawing/2014/main" id="{3626F40E-0223-3517-A838-AACE5108B4E2}"/>
              </a:ext>
            </a:extLst>
          </p:cNvPr>
          <p:cNvSpPr txBox="1"/>
          <p:nvPr/>
        </p:nvSpPr>
        <p:spPr>
          <a:xfrm>
            <a:off x="2692398" y="1871131"/>
            <a:ext cx="6815669" cy="15155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a:ln w="3175" cmpd="sng">
                  <a:noFill/>
                </a:ln>
                <a:solidFill>
                  <a:schemeClr val="tx1">
                    <a:lumMod val="85000"/>
                    <a:lumOff val="15000"/>
                  </a:schemeClr>
                </a:solidFill>
                <a:latin typeface="+mj-lt"/>
                <a:ea typeface="+mj-ea"/>
                <a:cs typeface="+mj-cs"/>
              </a:rPr>
              <a:t>A BRIEF LOOK AT THE TEACHERS’ STANDARDS</a:t>
            </a:r>
          </a:p>
        </p:txBody>
      </p:sp>
      <p:cxnSp>
        <p:nvCxnSpPr>
          <p:cNvPr id="27" name="Straight Connector 26">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184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2E3E-6DC5-5C7D-0E59-684F88CAE691}"/>
              </a:ext>
            </a:extLst>
          </p:cNvPr>
          <p:cNvSpPr>
            <a:spLocks noGrp="1"/>
          </p:cNvSpPr>
          <p:nvPr>
            <p:ph type="title"/>
          </p:nvPr>
        </p:nvSpPr>
        <p:spPr/>
        <p:txBody>
          <a:bodyPr/>
          <a:lstStyle/>
          <a:p>
            <a:r>
              <a:rPr lang="en-GB" dirty="0"/>
              <a:t>What are the Teachers’ Standards.</a:t>
            </a:r>
          </a:p>
        </p:txBody>
      </p:sp>
      <p:pic>
        <p:nvPicPr>
          <p:cNvPr id="7" name="Content Placeholder 6" descr="Words on a white background&#10;&#10;Description automatically generated">
            <a:extLst>
              <a:ext uri="{FF2B5EF4-FFF2-40B4-BE49-F238E27FC236}">
                <a16:creationId xmlns:a16="http://schemas.microsoft.com/office/drawing/2014/main" id="{5C310726-4E40-7318-6F78-107DCCCD4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220" y="3429000"/>
            <a:ext cx="8009344" cy="1630235"/>
          </a:xfrm>
        </p:spPr>
      </p:pic>
    </p:spTree>
    <p:extLst>
      <p:ext uri="{BB962C8B-B14F-4D97-AF65-F5344CB8AC3E}">
        <p14:creationId xmlns:p14="http://schemas.microsoft.com/office/powerpoint/2010/main" val="319615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CD40-8FF2-E1AA-A814-3E522178EF98}"/>
              </a:ext>
            </a:extLst>
          </p:cNvPr>
          <p:cNvSpPr>
            <a:spLocks noGrp="1"/>
          </p:cNvSpPr>
          <p:nvPr>
            <p:ph type="title"/>
          </p:nvPr>
        </p:nvSpPr>
        <p:spPr/>
        <p:txBody>
          <a:bodyPr/>
          <a:lstStyle/>
          <a:p>
            <a:r>
              <a:rPr lang="en-GB" dirty="0"/>
              <a:t>Preamble: The Teachers’ Standards</a:t>
            </a:r>
          </a:p>
        </p:txBody>
      </p:sp>
      <p:pic>
        <p:nvPicPr>
          <p:cNvPr id="11" name="Content Placeholder 10" descr="A close-up of a website&#10;&#10;Description automatically generated">
            <a:extLst>
              <a:ext uri="{FF2B5EF4-FFF2-40B4-BE49-F238E27FC236}">
                <a16:creationId xmlns:a16="http://schemas.microsoft.com/office/drawing/2014/main" id="{64F83D78-3D67-F3CA-DC03-1336F52A68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2885848"/>
            <a:ext cx="9601200" cy="2661105"/>
          </a:xfrm>
        </p:spPr>
      </p:pic>
    </p:spTree>
    <p:extLst>
      <p:ext uri="{BB962C8B-B14F-4D97-AF65-F5344CB8AC3E}">
        <p14:creationId xmlns:p14="http://schemas.microsoft.com/office/powerpoint/2010/main" val="95928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C05AEC-CECA-054E-3AB8-8D5E5487FDE0}"/>
              </a:ext>
            </a:extLst>
          </p:cNvPr>
          <p:cNvSpPr txBox="1"/>
          <p:nvPr/>
        </p:nvSpPr>
        <p:spPr>
          <a:xfrm>
            <a:off x="804930" y="972355"/>
            <a:ext cx="7199290" cy="646331"/>
          </a:xfrm>
          <a:prstGeom prst="rect">
            <a:avLst/>
          </a:prstGeom>
          <a:noFill/>
        </p:spPr>
        <p:txBody>
          <a:bodyPr wrap="square" rtlCol="0">
            <a:spAutoFit/>
          </a:bodyPr>
          <a:lstStyle/>
          <a:p>
            <a:r>
              <a:rPr lang="en-GB"/>
              <a:t>The Teachers’ Standards set out what all teachers </a:t>
            </a:r>
            <a:r>
              <a:rPr lang="en-GB" b="1"/>
              <a:t>must</a:t>
            </a:r>
            <a:r>
              <a:rPr lang="en-GB"/>
              <a:t> do:. They are in two parts  </a:t>
            </a:r>
            <a:endParaRPr lang="en-GB" dirty="0"/>
          </a:p>
        </p:txBody>
      </p:sp>
      <p:sp>
        <p:nvSpPr>
          <p:cNvPr id="3" name="TextBox 2">
            <a:extLst>
              <a:ext uri="{FF2B5EF4-FFF2-40B4-BE49-F238E27FC236}">
                <a16:creationId xmlns:a16="http://schemas.microsoft.com/office/drawing/2014/main" id="{605C16C5-B1FC-F017-3660-316AF5E391CB}"/>
              </a:ext>
            </a:extLst>
          </p:cNvPr>
          <p:cNvSpPr txBox="1"/>
          <p:nvPr/>
        </p:nvSpPr>
        <p:spPr>
          <a:xfrm>
            <a:off x="1088265" y="1854558"/>
            <a:ext cx="7276563" cy="6186309"/>
          </a:xfrm>
          <a:prstGeom prst="rect">
            <a:avLst/>
          </a:prstGeom>
          <a:noFill/>
        </p:spPr>
        <p:txBody>
          <a:bodyPr wrap="square" rtlCol="0">
            <a:spAutoFit/>
          </a:bodyPr>
          <a:lstStyle/>
          <a:p>
            <a:r>
              <a:rPr lang="en-GB" b="1" dirty="0"/>
              <a:t>Part 1 (Relating to teaching).  Teachers Must:</a:t>
            </a:r>
          </a:p>
          <a:p>
            <a:endParaRPr lang="en-GB" dirty="0"/>
          </a:p>
          <a:p>
            <a:pPr marL="342900" indent="-342900">
              <a:buFont typeface="+mj-lt"/>
              <a:buAutoNum type="arabicPeriod"/>
            </a:pPr>
            <a:r>
              <a:rPr lang="en-GB" dirty="0"/>
              <a:t>Set high expectations which inspire motivate and challenge pupils.</a:t>
            </a:r>
          </a:p>
          <a:p>
            <a:pPr marL="342900" indent="-342900">
              <a:buFont typeface="+mj-lt"/>
              <a:buAutoNum type="arabicPeriod"/>
            </a:pPr>
            <a:r>
              <a:rPr lang="en-GB" dirty="0"/>
              <a:t>Promote good progress and outcomes by pupils.</a:t>
            </a:r>
          </a:p>
          <a:p>
            <a:pPr marL="342900" indent="-342900">
              <a:buFont typeface="+mj-lt"/>
              <a:buAutoNum type="arabicPeriod"/>
            </a:pPr>
            <a:r>
              <a:rPr lang="en-GB" dirty="0"/>
              <a:t>Demonstrate good subject and curriculum knowledge</a:t>
            </a:r>
          </a:p>
          <a:p>
            <a:pPr marL="342900" indent="-342900">
              <a:buFont typeface="+mj-lt"/>
              <a:buAutoNum type="arabicPeriod"/>
            </a:pPr>
            <a:r>
              <a:rPr lang="en-GB" dirty="0"/>
              <a:t>Plan and teach well-structured lessons</a:t>
            </a:r>
          </a:p>
          <a:p>
            <a:pPr marL="342900" indent="-342900">
              <a:buFont typeface="+mj-lt"/>
              <a:buAutoNum type="arabicPeriod"/>
            </a:pPr>
            <a:r>
              <a:rPr lang="en-GB" dirty="0"/>
              <a:t>Adapt teaching to respond to the strengths and needs of all pupils. </a:t>
            </a:r>
          </a:p>
          <a:p>
            <a:pPr marL="342900" indent="-342900">
              <a:buFont typeface="+mj-lt"/>
              <a:buAutoNum type="arabicPeriod"/>
            </a:pPr>
            <a:r>
              <a:rPr lang="en-GB" dirty="0"/>
              <a:t>Make accurate and productive use of assessment</a:t>
            </a:r>
          </a:p>
          <a:p>
            <a:pPr marL="342900" indent="-342900">
              <a:buFont typeface="+mj-lt"/>
              <a:buAutoNum type="arabicPeriod"/>
            </a:pPr>
            <a:r>
              <a:rPr lang="en-GB" dirty="0"/>
              <a:t>Manage behaviour effectively to ensure a good and safe learning environment.</a:t>
            </a:r>
          </a:p>
          <a:p>
            <a:pPr marL="342900" indent="-342900">
              <a:buFont typeface="+mj-lt"/>
              <a:buAutoNum type="arabicPeriod"/>
            </a:pPr>
            <a:r>
              <a:rPr lang="en-GB" dirty="0"/>
              <a:t>Fulfil wider professional responsibilities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160588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0A1EB-E22B-8A68-91DA-6A2A9A1C2CCC}"/>
              </a:ext>
            </a:extLst>
          </p:cNvPr>
          <p:cNvSpPr txBox="1"/>
          <p:nvPr/>
        </p:nvSpPr>
        <p:spPr>
          <a:xfrm>
            <a:off x="998112" y="1010992"/>
            <a:ext cx="4533363" cy="369332"/>
          </a:xfrm>
          <a:prstGeom prst="rect">
            <a:avLst/>
          </a:prstGeom>
          <a:noFill/>
        </p:spPr>
        <p:txBody>
          <a:bodyPr wrap="square" rtlCol="0">
            <a:spAutoFit/>
          </a:bodyPr>
          <a:lstStyle/>
          <a:p>
            <a:r>
              <a:rPr lang="en-GB" b="1" dirty="0"/>
              <a:t>Part 2: Personal and Professional Conduct</a:t>
            </a:r>
            <a:r>
              <a:rPr lang="en-GB" dirty="0"/>
              <a:t>:</a:t>
            </a:r>
          </a:p>
        </p:txBody>
      </p:sp>
      <p:pic>
        <p:nvPicPr>
          <p:cNvPr id="5" name="Picture 4" descr="A screenshot of a document&#10;&#10;Description automatically generated">
            <a:extLst>
              <a:ext uri="{FF2B5EF4-FFF2-40B4-BE49-F238E27FC236}">
                <a16:creationId xmlns:a16="http://schemas.microsoft.com/office/drawing/2014/main" id="{2493C4CB-BA9F-EB93-BC2E-3AA3ADD65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273" y="1569686"/>
            <a:ext cx="4858428" cy="4277322"/>
          </a:xfrm>
          <a:prstGeom prst="rect">
            <a:avLst/>
          </a:prstGeom>
        </p:spPr>
      </p:pic>
    </p:spTree>
    <p:extLst>
      <p:ext uri="{BB962C8B-B14F-4D97-AF65-F5344CB8AC3E}">
        <p14:creationId xmlns:p14="http://schemas.microsoft.com/office/powerpoint/2010/main" val="244041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5F307C-A139-DFD1-2944-71B5FF3D9FA7}"/>
              </a:ext>
            </a:extLst>
          </p:cNvPr>
          <p:cNvSpPr txBox="1"/>
          <p:nvPr/>
        </p:nvSpPr>
        <p:spPr>
          <a:xfrm>
            <a:off x="920838" y="920839"/>
            <a:ext cx="3496615" cy="769441"/>
          </a:xfrm>
          <a:prstGeom prst="rect">
            <a:avLst/>
          </a:prstGeom>
          <a:noFill/>
        </p:spPr>
        <p:txBody>
          <a:bodyPr wrap="square" rtlCol="0">
            <a:spAutoFit/>
          </a:bodyPr>
          <a:lstStyle/>
          <a:p>
            <a:r>
              <a:rPr lang="en-GB" sz="4400" b="1" dirty="0">
                <a:solidFill>
                  <a:srgbClr val="C00000"/>
                </a:solidFill>
              </a:rPr>
              <a:t>Activity</a:t>
            </a:r>
          </a:p>
        </p:txBody>
      </p:sp>
      <p:sp>
        <p:nvSpPr>
          <p:cNvPr id="4" name="TextBox 3">
            <a:extLst>
              <a:ext uri="{FF2B5EF4-FFF2-40B4-BE49-F238E27FC236}">
                <a16:creationId xmlns:a16="http://schemas.microsoft.com/office/drawing/2014/main" id="{6FC6220A-7DAC-EE6A-1B3A-730713CF0581}"/>
              </a:ext>
            </a:extLst>
          </p:cNvPr>
          <p:cNvSpPr txBox="1"/>
          <p:nvPr/>
        </p:nvSpPr>
        <p:spPr>
          <a:xfrm>
            <a:off x="1081825" y="1603420"/>
            <a:ext cx="9362941" cy="1477328"/>
          </a:xfrm>
          <a:prstGeom prst="rect">
            <a:avLst/>
          </a:prstGeom>
          <a:noFill/>
        </p:spPr>
        <p:txBody>
          <a:bodyPr wrap="square" rtlCol="0">
            <a:spAutoFit/>
          </a:bodyPr>
          <a:lstStyle/>
          <a:p>
            <a:r>
              <a:rPr lang="en-GB" dirty="0"/>
              <a:t>With the aid of the prompt sheet identify</a:t>
            </a:r>
          </a:p>
          <a:p>
            <a:pPr marL="342900" indent="-342900">
              <a:buFont typeface="+mj-lt"/>
              <a:buAutoNum type="arabicPeriod"/>
            </a:pPr>
            <a:r>
              <a:rPr lang="en-GB" dirty="0"/>
              <a:t>One teaching standard where you think you have particular strengths, and why. </a:t>
            </a:r>
          </a:p>
          <a:p>
            <a:pPr marL="342900" indent="-342900">
              <a:buFont typeface="+mj-lt"/>
              <a:buAutoNum type="arabicPeriod"/>
            </a:pPr>
            <a:r>
              <a:rPr lang="en-GB" dirty="0"/>
              <a:t>One teaching standard which you feel you particularly need to develop further. What aspects need development and what support do you need?</a:t>
            </a:r>
          </a:p>
          <a:p>
            <a:pPr marL="285750" indent="-285750">
              <a:buFontTx/>
              <a:buChar char="-"/>
            </a:pPr>
            <a:endParaRPr lang="en-GB" dirty="0"/>
          </a:p>
        </p:txBody>
      </p:sp>
      <p:sp>
        <p:nvSpPr>
          <p:cNvPr id="6" name="TextBox 5">
            <a:extLst>
              <a:ext uri="{FF2B5EF4-FFF2-40B4-BE49-F238E27FC236}">
                <a16:creationId xmlns:a16="http://schemas.microsoft.com/office/drawing/2014/main" id="{602F06EC-CC2B-FA58-284E-D5D3316F546F}"/>
              </a:ext>
            </a:extLst>
          </p:cNvPr>
          <p:cNvSpPr txBox="1"/>
          <p:nvPr/>
        </p:nvSpPr>
        <p:spPr>
          <a:xfrm>
            <a:off x="1081825" y="3357746"/>
            <a:ext cx="10245144" cy="2630930"/>
          </a:xfrm>
          <a:prstGeom prst="rect">
            <a:avLst/>
          </a:prstGeom>
          <a:noFill/>
        </p:spPr>
        <p:txBody>
          <a:bodyPr wrap="square" rtlCol="0">
            <a:spAutoFit/>
          </a:bodyPr>
          <a:lstStyle/>
          <a:p>
            <a:pPr marL="342900" indent="-342900">
              <a:buFont typeface="+mj-lt"/>
              <a:buAutoNum type="arabicPeriod"/>
            </a:pPr>
            <a:r>
              <a:rPr lang="en-GB" dirty="0"/>
              <a:t>Set high expectations which inspire motivate and challenge pupils.</a:t>
            </a:r>
          </a:p>
          <a:p>
            <a:pPr marL="342900" indent="-342900">
              <a:buFont typeface="+mj-lt"/>
              <a:buAutoNum type="arabicPeriod"/>
            </a:pPr>
            <a:r>
              <a:rPr lang="en-GB" dirty="0"/>
              <a:t>Promote good progress and outcomes by pupils.</a:t>
            </a:r>
          </a:p>
          <a:p>
            <a:pPr marL="342900" indent="-342900">
              <a:buFont typeface="+mj-lt"/>
              <a:buAutoNum type="arabicPeriod"/>
            </a:pPr>
            <a:r>
              <a:rPr lang="en-GB" dirty="0"/>
              <a:t>Demonstrate good subject and curriculum knowledge</a:t>
            </a:r>
          </a:p>
          <a:p>
            <a:pPr marL="342900" indent="-342900">
              <a:buFont typeface="+mj-lt"/>
              <a:buAutoNum type="arabicPeriod"/>
            </a:pPr>
            <a:r>
              <a:rPr lang="en-GB" dirty="0"/>
              <a:t>Plan and teach well-structured lessons</a:t>
            </a:r>
          </a:p>
          <a:p>
            <a:pPr marL="342900" indent="-342900">
              <a:buFont typeface="+mj-lt"/>
              <a:buAutoNum type="arabicPeriod"/>
            </a:pPr>
            <a:r>
              <a:rPr lang="en-GB" dirty="0"/>
              <a:t>Adapt teaching to respond to the strengths and needs of all pupils. </a:t>
            </a:r>
          </a:p>
          <a:p>
            <a:pPr marL="342900" indent="-342900">
              <a:buFont typeface="+mj-lt"/>
              <a:buAutoNum type="arabicPeriod"/>
            </a:pPr>
            <a:r>
              <a:rPr lang="en-GB" dirty="0"/>
              <a:t>Make accurate and productive use of assessment</a:t>
            </a:r>
          </a:p>
          <a:p>
            <a:pPr marL="342900" indent="-342900">
              <a:buFont typeface="+mj-lt"/>
              <a:buAutoNum type="arabicPeriod"/>
            </a:pPr>
            <a:r>
              <a:rPr lang="en-GB" dirty="0"/>
              <a:t>Manage behaviour effectively to ensure a good and safe learning environment.</a:t>
            </a:r>
          </a:p>
          <a:p>
            <a:pPr marL="342900" indent="-342900">
              <a:buFont typeface="+mj-lt"/>
              <a:buAutoNum type="arabicPeriod"/>
            </a:pPr>
            <a:r>
              <a:rPr lang="en-GB" dirty="0"/>
              <a:t>Fulfil wider professional responsibilities </a:t>
            </a:r>
          </a:p>
          <a:p>
            <a:endParaRPr lang="en-GB" dirty="0"/>
          </a:p>
        </p:txBody>
      </p:sp>
    </p:spTree>
    <p:extLst>
      <p:ext uri="{BB962C8B-B14F-4D97-AF65-F5344CB8AC3E}">
        <p14:creationId xmlns:p14="http://schemas.microsoft.com/office/powerpoint/2010/main" val="894236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D2CED1F3-FED8-46CB-B43E-2B7F9B49D89D}"/>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Activity </a:t>
            </a:r>
            <a:br>
              <a:rPr lang="en-GB" dirty="0">
                <a:solidFill>
                  <a:srgbClr val="FFFFFF"/>
                </a:solidFill>
              </a:rPr>
            </a:br>
            <a:r>
              <a:rPr lang="en-GB" dirty="0">
                <a:solidFill>
                  <a:srgbClr val="FFFFFF"/>
                </a:solidFill>
              </a:rPr>
              <a:t>Post Session</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76BF8-A82F-4ADB-8D4E-0423405AE05A}"/>
              </a:ext>
            </a:extLst>
          </p:cNvPr>
          <p:cNvSpPr>
            <a:spLocks noGrp="1"/>
          </p:cNvSpPr>
          <p:nvPr>
            <p:ph idx="1"/>
          </p:nvPr>
        </p:nvSpPr>
        <p:spPr>
          <a:xfrm>
            <a:off x="5140934" y="469900"/>
            <a:ext cx="5953630" cy="5405968"/>
          </a:xfrm>
        </p:spPr>
        <p:txBody>
          <a:bodyPr anchor="ctr">
            <a:normAutofit/>
          </a:bodyPr>
          <a:lstStyle/>
          <a:p>
            <a:pPr marL="0" indent="0">
              <a:buNone/>
            </a:pPr>
            <a:r>
              <a:rPr lang="en-GB" dirty="0"/>
              <a:t>Engaging with music education literature:</a:t>
            </a:r>
          </a:p>
          <a:p>
            <a:r>
              <a:rPr lang="en-GB" dirty="0"/>
              <a:t>Read Pellegrino, K (2009) </a:t>
            </a:r>
            <a:r>
              <a:rPr lang="en-GB" dirty="0">
                <a:effectLst/>
                <a:latin typeface="Calibri" panose="020F0502020204030204" pitchFamily="34" charset="0"/>
                <a:ea typeface="Calibri" panose="020F0502020204030204" pitchFamily="34" charset="0"/>
                <a:cs typeface="Calibri" panose="020F0502020204030204" pitchFamily="34" charset="0"/>
              </a:rPr>
              <a:t>Connections Between Performer and Teacher Identities in Music</a:t>
            </a:r>
          </a:p>
          <a:p>
            <a:r>
              <a:rPr lang="en-GB" dirty="0"/>
              <a:t>Make brief notes on the points made in the article and ideas explored</a:t>
            </a:r>
          </a:p>
          <a:p>
            <a:r>
              <a:rPr lang="en-GB" dirty="0"/>
              <a:t>Write a short paragraph which outlines the implications of what Pellegrino writes for:</a:t>
            </a:r>
          </a:p>
          <a:p>
            <a:pPr marL="0" indent="0">
              <a:buNone/>
            </a:pPr>
            <a:r>
              <a:rPr lang="en-GB" dirty="0"/>
              <a:t>		- your own professional development 			and identities.</a:t>
            </a:r>
          </a:p>
          <a:p>
            <a:pPr marL="0" indent="0">
              <a:buNone/>
            </a:pPr>
            <a:r>
              <a:rPr lang="en-GB" dirty="0"/>
              <a:t>		- your approaches to teaching young  			people in your teaching contexts. </a:t>
            </a:r>
          </a:p>
        </p:txBody>
      </p:sp>
    </p:spTree>
    <p:extLst>
      <p:ext uri="{BB962C8B-B14F-4D97-AF65-F5344CB8AC3E}">
        <p14:creationId xmlns:p14="http://schemas.microsoft.com/office/powerpoint/2010/main" val="1543554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CA7F-F28A-4757-8DAC-5D91E5BB9FD4}"/>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CCBF684B-F33B-4E72-9565-EC2377F079F2}"/>
              </a:ext>
            </a:extLst>
          </p:cNvPr>
          <p:cNvSpPr>
            <a:spLocks noGrp="1"/>
          </p:cNvSpPr>
          <p:nvPr>
            <p:ph idx="1"/>
          </p:nvPr>
        </p:nvSpPr>
        <p:spPr/>
        <p:txBody>
          <a:bodyPr>
            <a:normAutofit fontScale="55000" lnSpcReduction="20000"/>
          </a:bodyPr>
          <a:lstStyle/>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Beijaard, D.  (2019) ‘Teacher learning as identity learning: models, practices, and topics’, </a:t>
            </a:r>
            <a:r>
              <a:rPr lang="en-GB" sz="1800" i="1" dirty="0">
                <a:effectLst/>
                <a:latin typeface="Calibri" panose="020F0502020204030204" pitchFamily="34" charset="0"/>
                <a:ea typeface="Calibri" panose="020F0502020204030204" pitchFamily="34" charset="0"/>
                <a:cs typeface="Calibri" panose="020F0502020204030204" pitchFamily="34" charset="0"/>
              </a:rPr>
              <a:t>Teachers and Teaching,</a:t>
            </a:r>
            <a:r>
              <a:rPr lang="en-GB" sz="1800" dirty="0">
                <a:effectLst/>
                <a:latin typeface="Calibri" panose="020F0502020204030204" pitchFamily="34" charset="0"/>
                <a:ea typeface="Calibri" panose="020F0502020204030204" pitchFamily="34" charset="0"/>
                <a:cs typeface="Calibri" panose="020F0502020204030204" pitchFamily="34" charset="0"/>
              </a:rPr>
              <a:t> 25:1, 1-6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Dwyer, R. (2016) </a:t>
            </a:r>
            <a:r>
              <a:rPr lang="en-GB" sz="1800" i="1" dirty="0">
                <a:effectLst/>
                <a:latin typeface="Calibri" panose="020F0502020204030204" pitchFamily="34" charset="0"/>
                <a:ea typeface="Calibri" panose="020F0502020204030204" pitchFamily="34" charset="0"/>
                <a:cs typeface="Calibri" panose="020F0502020204030204" pitchFamily="34" charset="0"/>
              </a:rPr>
              <a:t>Music Teachers Values and Beliefs</a:t>
            </a:r>
            <a:r>
              <a:rPr lang="en-GB" sz="1800" dirty="0">
                <a:effectLst/>
                <a:latin typeface="Calibri" panose="020F0502020204030204" pitchFamily="34" charset="0"/>
                <a:ea typeface="Calibri" panose="020F0502020204030204" pitchFamily="34" charset="0"/>
                <a:cs typeface="Calibri" panose="020F0502020204030204" pitchFamily="34" charset="0"/>
              </a:rPr>
              <a:t>. London: Routledge.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Pellegrino, K. (2009) ‘Connections Between Performer and Teacher Identities in Music Teachers: Setting an Agenda for Research’ in Journal of Music Teacher Education 19; 39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Philpott, C. (2010). The Sociological Critique of Curriculum Music in England: Is Radical Change Possible? In. R. Wright, ed; </a:t>
            </a:r>
            <a:r>
              <a:rPr lang="en-GB" sz="1800" i="1" dirty="0">
                <a:effectLst/>
                <a:latin typeface="Calibri" panose="020F0502020204030204" pitchFamily="34" charset="0"/>
                <a:ea typeface="Calibri" panose="020F0502020204030204" pitchFamily="34" charset="0"/>
                <a:cs typeface="Calibri" panose="020F0502020204030204" pitchFamily="34" charset="0"/>
              </a:rPr>
              <a:t>Sociology and Music Education</a:t>
            </a:r>
            <a:r>
              <a:rPr lang="en-GB" sz="1800" dirty="0">
                <a:effectLst/>
                <a:latin typeface="Calibri" panose="020F0502020204030204" pitchFamily="34" charset="0"/>
                <a:ea typeface="Calibri" panose="020F0502020204030204" pitchFamily="34" charset="0"/>
                <a:cs typeface="Calibri" panose="020F0502020204030204" pitchFamily="34" charset="0"/>
              </a:rPr>
              <a:t>, 1st ed. Farnham.: Ashgate; pp. 81-92.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Regelski, T. A. (2009). The Ethics of Teaching as Profession and Praxis. </a:t>
            </a:r>
            <a:r>
              <a:rPr lang="en-GB" sz="1800" i="1"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Visions of Research in Music Education</a:t>
            </a:r>
            <a:r>
              <a:rPr lang="en-GB" sz="18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a:t>
            </a:r>
            <a:r>
              <a:rPr lang="en-GB" sz="1800" i="1"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13</a:t>
            </a:r>
            <a:r>
              <a:rPr lang="en-GB" sz="18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(January), 1-34.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Spruce, G. (2002). Ways of thinking about music: political dimensions and educational consequences. In. G. Spruce. Ed; </a:t>
            </a:r>
            <a:r>
              <a:rPr lang="en-GB" sz="1800" i="1" dirty="0">
                <a:effectLst/>
                <a:latin typeface="Calibri" panose="020F0502020204030204" pitchFamily="34" charset="0"/>
                <a:ea typeface="Calibri" panose="020F0502020204030204" pitchFamily="34" charset="0"/>
                <a:cs typeface="Calibri" panose="020F0502020204030204" pitchFamily="34" charset="0"/>
              </a:rPr>
              <a:t>Teaching Music in Secondary Schools: A reader,</a:t>
            </a:r>
            <a:r>
              <a:rPr lang="en-GB" sz="1800" dirty="0">
                <a:effectLst/>
                <a:latin typeface="Calibri" panose="020F0502020204030204" pitchFamily="34" charset="0"/>
                <a:ea typeface="Calibri" panose="020F0502020204030204" pitchFamily="34" charset="0"/>
                <a:cs typeface="Calibri" panose="020F0502020204030204" pitchFamily="34" charset="0"/>
              </a:rPr>
              <a:t> 1</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st</a:t>
            </a:r>
            <a:r>
              <a:rPr lang="en-GB" sz="1800" dirty="0">
                <a:effectLst/>
                <a:latin typeface="Calibri" panose="020F0502020204030204" pitchFamily="34" charset="0"/>
                <a:ea typeface="Calibri" panose="020F0502020204030204" pitchFamily="34" charset="0"/>
                <a:cs typeface="Calibri" panose="020F0502020204030204" pitchFamily="34" charset="0"/>
              </a:rPr>
              <a:t> ed. London: RoutledgeFalmer; pp, 3-24.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Spruce, G. with Matthews, F. (2012) Musical ideologies, practices and pedagogies. In. Philpott, C. and Spruce, G. eds; </a:t>
            </a:r>
            <a:r>
              <a:rPr lang="en-GB" sz="1800" i="1" dirty="0">
                <a:effectLst/>
                <a:latin typeface="Calibri" panose="020F0502020204030204" pitchFamily="34" charset="0"/>
                <a:ea typeface="Calibri" panose="020F0502020204030204" pitchFamily="34" charset="0"/>
                <a:cs typeface="Calibri" panose="020F0502020204030204" pitchFamily="34" charset="0"/>
              </a:rPr>
              <a:t>Debates in Music Teaching</a:t>
            </a:r>
            <a:r>
              <a:rPr lang="en-GB" sz="1800" dirty="0">
                <a:effectLst/>
                <a:latin typeface="Calibri" panose="020F0502020204030204" pitchFamily="34" charset="0"/>
                <a:ea typeface="Calibri" panose="020F0502020204030204" pitchFamily="34" charset="0"/>
                <a:cs typeface="Calibri" panose="020F0502020204030204" pitchFamily="34" charset="0"/>
              </a:rPr>
              <a:t>, 1</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st</a:t>
            </a:r>
            <a:r>
              <a:rPr lang="en-GB" sz="1800" dirty="0">
                <a:effectLst/>
                <a:latin typeface="Calibri" panose="020F0502020204030204" pitchFamily="34" charset="0"/>
                <a:ea typeface="Calibri" panose="020F0502020204030204" pitchFamily="34" charset="0"/>
                <a:cs typeface="Calibri" panose="020F0502020204030204" pitchFamily="34" charset="0"/>
              </a:rPr>
              <a:t> ed. London: RoutledgeFalmer; pp, 118-134.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Swanwick, K. (1999) Teaching Music Musically. London: Routledge</a:t>
            </a: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Wagoner. C.L. (2012) Defining Music Teacher Identity for Effective Research in Music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52036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2DCC3752-774A-79BC-AFF6-E331D816A2B6}"/>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Assessment criteria for a very good response to the LO3.</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A26437B5-0560-2834-BA49-9E7E522F014D}"/>
              </a:ext>
            </a:extLst>
          </p:cNvPr>
          <p:cNvSpPr>
            <a:spLocks noGrp="1"/>
          </p:cNvSpPr>
          <p:nvPr>
            <p:ph idx="1"/>
          </p:nvPr>
        </p:nvSpPr>
        <p:spPr>
          <a:xfrm>
            <a:off x="5140934" y="469900"/>
            <a:ext cx="5953630" cy="5405968"/>
          </a:xfrm>
        </p:spPr>
        <p:txBody>
          <a:bodyPr anchor="ctr">
            <a:normAutofit/>
          </a:bodyPr>
          <a:lstStyle/>
          <a:p>
            <a:pPr marL="0" indent="0">
              <a:buNone/>
            </a:pPr>
            <a:r>
              <a:rPr lang="en-GB">
                <a:effectLst/>
                <a:latin typeface="Arial" panose="020B0604020202020204" pitchFamily="34" charset="0"/>
                <a:ea typeface="Calibri" panose="020F0502020204030204" pitchFamily="34" charset="0"/>
                <a:cs typeface="Arial" panose="020B0604020202020204" pitchFamily="34" charset="0"/>
              </a:rPr>
              <a:t>You demonstrate your ability to reflect on your own experiences in your journey from expert to educator very well using appropriate and reflective models which help inform your teaching decisions and identify assumptions about musical learning</a:t>
            </a:r>
            <a:endParaRPr lang="en-GB">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4298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5" name="Picture 34">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a:extLst>
              <a:ext uri="{FF2B5EF4-FFF2-40B4-BE49-F238E27FC236}">
                <a16:creationId xmlns:a16="http://schemas.microsoft.com/office/drawing/2014/main" id="{3320BF45-8F46-4D87-8A48-25E0A8DCCFA6}"/>
              </a:ext>
            </a:extLst>
          </p:cNvPr>
          <p:cNvPicPr>
            <a:picLocks noChangeAspect="1"/>
          </p:cNvPicPr>
          <p:nvPr/>
        </p:nvPicPr>
        <p:blipFill rotWithShape="1">
          <a:blip r:embed="rId5">
            <a:alphaModFix amt="50000"/>
          </a:blip>
          <a:srcRect t="3942" r="1" b="17556"/>
          <a:stretch/>
        </p:blipFill>
        <p:spPr>
          <a:xfrm>
            <a:off x="486138" y="488137"/>
            <a:ext cx="11227442" cy="5883295"/>
          </a:xfrm>
          <a:prstGeom prst="rect">
            <a:avLst/>
          </a:prstGeom>
        </p:spPr>
      </p:pic>
      <p:cxnSp>
        <p:nvCxnSpPr>
          <p:cNvPr id="44" name="Straight Connector 43">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48" name="Group 47">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9"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0" name="Picture 49">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51"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2" name="Picture 51">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DCCD8F7A-59AC-4723-8933-EA0B4142E953}"/>
              </a:ext>
            </a:extLst>
          </p:cNvPr>
          <p:cNvSpPr>
            <a:spLocks noGrp="1"/>
          </p:cNvSpPr>
          <p:nvPr>
            <p:ph type="title"/>
          </p:nvPr>
        </p:nvSpPr>
        <p:spPr>
          <a:xfrm>
            <a:off x="2224403" y="1113698"/>
            <a:ext cx="8229600" cy="2345264"/>
          </a:xfrm>
        </p:spPr>
        <p:txBody>
          <a:bodyPr vert="horz" lIns="91440" tIns="45720" rIns="91440" bIns="45720" rtlCol="0" anchor="b">
            <a:normAutofit/>
          </a:bodyPr>
          <a:lstStyle/>
          <a:p>
            <a:pPr>
              <a:lnSpc>
                <a:spcPct val="90000"/>
              </a:lnSpc>
            </a:pPr>
            <a:r>
              <a:rPr lang="en-US" sz="5000" dirty="0">
                <a:solidFill>
                  <a:schemeClr val="bg1"/>
                </a:solidFill>
              </a:rPr>
              <a:t>What is  the relationship between ‘theory’ and ‘practice’ for Masters level work. </a:t>
            </a:r>
          </a:p>
        </p:txBody>
      </p:sp>
    </p:spTree>
    <p:extLst>
      <p:ext uri="{BB962C8B-B14F-4D97-AF65-F5344CB8AC3E}">
        <p14:creationId xmlns:p14="http://schemas.microsoft.com/office/powerpoint/2010/main" val="16832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4" name="Picture 13">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2" name="Picture 21">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4" name="Picture 23">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8B65671-353A-4130-ABE8-A2AC097B00E2}"/>
              </a:ext>
            </a:extLst>
          </p:cNvPr>
          <p:cNvSpPr>
            <a:spLocks noGrp="1"/>
          </p:cNvSpPr>
          <p:nvPr>
            <p:ph type="title"/>
          </p:nvPr>
        </p:nvSpPr>
        <p:spPr>
          <a:xfrm>
            <a:off x="997528" y="982132"/>
            <a:ext cx="4094017" cy="2823880"/>
          </a:xfrm>
        </p:spPr>
        <p:txBody>
          <a:bodyPr vert="horz" lIns="91440" tIns="45720" rIns="91440" bIns="45720" rtlCol="0" anchor="b">
            <a:normAutofit fontScale="90000"/>
          </a:bodyPr>
          <a:lstStyle/>
          <a:p>
            <a:pPr>
              <a:lnSpc>
                <a:spcPct val="90000"/>
              </a:lnSpc>
            </a:pPr>
            <a:r>
              <a:rPr lang="en-US" sz="3000" dirty="0">
                <a:solidFill>
                  <a:srgbClr val="262626"/>
                </a:solidFill>
              </a:rPr>
              <a:t>A key aspect of writing and thinking at Master’s Level is an understanding of the symbiotic relationship between ‘theory/ideas’ and ‘practice’. </a:t>
            </a:r>
          </a:p>
        </p:txBody>
      </p:sp>
      <p:pic>
        <p:nvPicPr>
          <p:cNvPr id="6" name="Graphic 5" descr="Head with Gears">
            <a:extLst>
              <a:ext uri="{FF2B5EF4-FFF2-40B4-BE49-F238E27FC236}">
                <a16:creationId xmlns:a16="http://schemas.microsoft.com/office/drawing/2014/main" id="{C07F5CF7-78D9-48E5-88CE-3D23EBEF25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221588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264E-2A69-4F55-83A5-4B5AA333007D}"/>
              </a:ext>
            </a:extLst>
          </p:cNvPr>
          <p:cNvSpPr>
            <a:spLocks noGrp="1"/>
          </p:cNvSpPr>
          <p:nvPr>
            <p:ph type="title"/>
          </p:nvPr>
        </p:nvSpPr>
        <p:spPr>
          <a:xfrm>
            <a:off x="1295402" y="982132"/>
            <a:ext cx="9601196" cy="1303867"/>
          </a:xfrm>
        </p:spPr>
        <p:txBody>
          <a:bodyPr>
            <a:normAutofit/>
          </a:bodyPr>
          <a:lstStyle/>
          <a:p>
            <a:r>
              <a:rPr lang="en-GB">
                <a:solidFill>
                  <a:srgbClr val="262626"/>
                </a:solidFill>
              </a:rPr>
              <a:t>What’s a ‘symbiotic relationship’!? </a:t>
            </a:r>
          </a:p>
        </p:txBody>
      </p:sp>
      <p:sp>
        <p:nvSpPr>
          <p:cNvPr id="3" name="Content Placeholder 2">
            <a:extLst>
              <a:ext uri="{FF2B5EF4-FFF2-40B4-BE49-F238E27FC236}">
                <a16:creationId xmlns:a16="http://schemas.microsoft.com/office/drawing/2014/main" id="{96BE965A-49AA-4654-BE58-124584DF707A}"/>
              </a:ext>
            </a:extLst>
          </p:cNvPr>
          <p:cNvSpPr>
            <a:spLocks noGrp="1"/>
          </p:cNvSpPr>
          <p:nvPr>
            <p:ph idx="1"/>
          </p:nvPr>
        </p:nvSpPr>
        <p:spPr>
          <a:xfrm>
            <a:off x="2026380" y="2772384"/>
            <a:ext cx="1860682" cy="2874883"/>
          </a:xfrm>
        </p:spPr>
        <p:txBody>
          <a:bodyPr/>
          <a:lstStyle/>
          <a:p>
            <a:pPr marL="0" indent="0" defTabSz="384048">
              <a:spcAft>
                <a:spcPts val="504"/>
              </a:spcAft>
              <a:buNone/>
            </a:pPr>
            <a:endParaRPr lang="en-GB" sz="2016" kern="1200" cap="none">
              <a:solidFill>
                <a:schemeClr val="tx1">
                  <a:lumMod val="85000"/>
                  <a:lumOff val="15000"/>
                </a:schemeClr>
              </a:solidFill>
              <a:effectLst/>
              <a:latin typeface="+mn-lt"/>
              <a:ea typeface="+mn-ea"/>
              <a:cs typeface="+mn-cs"/>
            </a:endParaRPr>
          </a:p>
          <a:p>
            <a:pPr marL="0" indent="0">
              <a:buNone/>
            </a:pPr>
            <a:endParaRPr lang="en-GB" dirty="0"/>
          </a:p>
        </p:txBody>
      </p:sp>
      <p:sp>
        <p:nvSpPr>
          <p:cNvPr id="7" name="TextBox 6">
            <a:extLst>
              <a:ext uri="{FF2B5EF4-FFF2-40B4-BE49-F238E27FC236}">
                <a16:creationId xmlns:a16="http://schemas.microsoft.com/office/drawing/2014/main" id="{5D6FA6D9-1D7A-4282-A554-CB6FEE42894E}"/>
              </a:ext>
            </a:extLst>
          </p:cNvPr>
          <p:cNvSpPr txBox="1"/>
          <p:nvPr/>
        </p:nvSpPr>
        <p:spPr>
          <a:xfrm>
            <a:off x="1600201" y="3324871"/>
            <a:ext cx="8565416" cy="2092881"/>
          </a:xfrm>
          <a:prstGeom prst="rect">
            <a:avLst/>
          </a:prstGeom>
          <a:noFill/>
        </p:spPr>
        <p:txBody>
          <a:bodyPr wrap="square" rtlCol="0">
            <a:spAutoFit/>
          </a:bodyPr>
          <a:lstStyle/>
          <a:p>
            <a:pPr defTabSz="384048">
              <a:spcAft>
                <a:spcPts val="600"/>
              </a:spcAft>
            </a:pPr>
            <a:r>
              <a:rPr lang="en-GB" sz="2400" kern="1200" dirty="0">
                <a:solidFill>
                  <a:schemeClr val="tx1"/>
                </a:solidFill>
                <a:latin typeface="+mn-lt"/>
                <a:ea typeface="+mn-ea"/>
                <a:cs typeface="+mn-cs"/>
              </a:rPr>
              <a:t>A </a:t>
            </a:r>
            <a:r>
              <a:rPr lang="en-GB" sz="2400" b="1" kern="1200" dirty="0">
                <a:solidFill>
                  <a:schemeClr val="tx1"/>
                </a:solidFill>
                <a:latin typeface="+mn-lt"/>
                <a:ea typeface="+mn-ea"/>
                <a:cs typeface="+mn-cs"/>
              </a:rPr>
              <a:t>symbiotic</a:t>
            </a:r>
            <a:r>
              <a:rPr lang="en-GB" sz="2400" kern="1200" dirty="0">
                <a:solidFill>
                  <a:schemeClr val="tx1"/>
                </a:solidFill>
                <a:latin typeface="+mn-lt"/>
                <a:ea typeface="+mn-ea"/>
                <a:cs typeface="+mn-cs"/>
              </a:rPr>
              <a:t> </a:t>
            </a:r>
            <a:r>
              <a:rPr lang="en-GB" sz="2400" kern="1200" dirty="0">
                <a:solidFill>
                  <a:schemeClr val="tx1"/>
                </a:solidFill>
                <a:latin typeface="+mn-lt"/>
                <a:ea typeface="+mn-ea"/>
                <a:cs typeface="+mn-cs"/>
                <a:hlinkClick r:id="rId3" tooltip="Definition of relationship"/>
              </a:rPr>
              <a:t>relationship</a:t>
            </a:r>
            <a:r>
              <a:rPr lang="en-GB" sz="2400" kern="1200" dirty="0">
                <a:solidFill>
                  <a:schemeClr val="tx1"/>
                </a:solidFill>
                <a:latin typeface="+mn-lt"/>
                <a:ea typeface="+mn-ea"/>
                <a:cs typeface="+mn-cs"/>
              </a:rPr>
              <a:t> is one in which organisms, people, or things exist together in a way that </a:t>
            </a:r>
            <a:r>
              <a:rPr lang="en-GB" sz="2400" kern="1200" dirty="0">
                <a:solidFill>
                  <a:schemeClr val="tx1"/>
                </a:solidFill>
                <a:latin typeface="+mn-lt"/>
                <a:ea typeface="+mn-ea"/>
                <a:cs typeface="+mn-cs"/>
                <a:hlinkClick r:id="rId4" tooltip="Definition of benefits"/>
              </a:rPr>
              <a:t>benefits</a:t>
            </a:r>
            <a:r>
              <a:rPr lang="en-GB" sz="2400" kern="1200" dirty="0">
                <a:solidFill>
                  <a:schemeClr val="tx1"/>
                </a:solidFill>
                <a:latin typeface="+mn-lt"/>
                <a:ea typeface="+mn-ea"/>
                <a:cs typeface="+mn-cs"/>
              </a:rPr>
              <a:t> them all. </a:t>
            </a:r>
          </a:p>
          <a:p>
            <a:pPr defTabSz="384048">
              <a:spcAft>
                <a:spcPts val="600"/>
              </a:spcAft>
            </a:pPr>
            <a:endParaRPr lang="en-GB" sz="2400" kern="1200" dirty="0">
              <a:solidFill>
                <a:schemeClr val="tx1"/>
              </a:solidFill>
              <a:latin typeface="+mn-lt"/>
              <a:ea typeface="+mn-ea"/>
              <a:cs typeface="+mn-cs"/>
            </a:endParaRPr>
          </a:p>
          <a:p>
            <a:pPr defTabSz="384048">
              <a:spcAft>
                <a:spcPts val="600"/>
              </a:spcAft>
            </a:pPr>
            <a:r>
              <a:rPr lang="en-GB" sz="2400" kern="1200" dirty="0">
                <a:solidFill>
                  <a:schemeClr val="tx1"/>
                </a:solidFill>
                <a:latin typeface="+mn-lt"/>
                <a:ea typeface="+mn-ea"/>
                <a:cs typeface="+mn-cs"/>
              </a:rPr>
              <a:t>In other words, theory and practice interrelate – it’s not a servant-master/mistress relationship. </a:t>
            </a:r>
            <a:endParaRPr lang="en-GB" sz="2400" dirty="0"/>
          </a:p>
        </p:txBody>
      </p:sp>
    </p:spTree>
    <p:extLst>
      <p:ext uri="{BB962C8B-B14F-4D97-AF65-F5344CB8AC3E}">
        <p14:creationId xmlns:p14="http://schemas.microsoft.com/office/powerpoint/2010/main" val="119814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6815-5F96-4A58-80DD-0FD1FF0C2E74}"/>
              </a:ext>
            </a:extLst>
          </p:cNvPr>
          <p:cNvSpPr>
            <a:spLocks noGrp="1"/>
          </p:cNvSpPr>
          <p:nvPr>
            <p:ph type="title"/>
          </p:nvPr>
        </p:nvSpPr>
        <p:spPr/>
        <p:txBody>
          <a:bodyPr/>
          <a:lstStyle/>
          <a:p>
            <a:r>
              <a:rPr lang="en-GB" dirty="0"/>
              <a:t>Theory and Practice United</a:t>
            </a:r>
          </a:p>
        </p:txBody>
      </p:sp>
      <p:sp>
        <p:nvSpPr>
          <p:cNvPr id="3" name="Content Placeholder 2">
            <a:extLst>
              <a:ext uri="{FF2B5EF4-FFF2-40B4-BE49-F238E27FC236}">
                <a16:creationId xmlns:a16="http://schemas.microsoft.com/office/drawing/2014/main" id="{0B01860A-3834-4A63-B414-AA18647E5B13}"/>
              </a:ext>
            </a:extLst>
          </p:cNvPr>
          <p:cNvSpPr>
            <a:spLocks noGrp="1"/>
          </p:cNvSpPr>
          <p:nvPr>
            <p:ph idx="1"/>
          </p:nvPr>
        </p:nvSpPr>
        <p:spPr/>
        <p:txBody>
          <a:bodyPr/>
          <a:lstStyle/>
          <a:p>
            <a:pPr marL="0" indent="0">
              <a:buNone/>
            </a:pPr>
            <a:r>
              <a:rPr lang="en-GB" dirty="0"/>
              <a:t>‘Theory and practice must go hand in hand, because theory is nothing but thinking about practice, and the practice which is worthwhile must be thought about, that is, must grow out of theory’. (Moore, 1915: 4-5) </a:t>
            </a:r>
          </a:p>
        </p:txBody>
      </p:sp>
    </p:spTree>
    <p:extLst>
      <p:ext uri="{BB962C8B-B14F-4D97-AF65-F5344CB8AC3E}">
        <p14:creationId xmlns:p14="http://schemas.microsoft.com/office/powerpoint/2010/main" val="103315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3BB32-AA79-4165-A132-DE043C165DF4}"/>
              </a:ext>
            </a:extLst>
          </p:cNvPr>
          <p:cNvSpPr>
            <a:spLocks noGrp="1"/>
          </p:cNvSpPr>
          <p:nvPr>
            <p:ph type="title"/>
          </p:nvPr>
        </p:nvSpPr>
        <p:spPr/>
        <p:txBody>
          <a:bodyPr>
            <a:normAutofit fontScale="90000"/>
          </a:bodyPr>
          <a:lstStyle/>
          <a:p>
            <a:r>
              <a:rPr lang="en-GB" dirty="0"/>
              <a:t>... It’s about </a:t>
            </a:r>
            <a:r>
              <a:rPr lang="en-GB" dirty="0">
                <a:solidFill>
                  <a:srgbClr val="FF0000"/>
                </a:solidFill>
              </a:rPr>
              <a:t>critical reflection </a:t>
            </a:r>
            <a:r>
              <a:rPr lang="en-GB" dirty="0"/>
              <a:t>on the relationship between theory and practice.</a:t>
            </a:r>
          </a:p>
        </p:txBody>
      </p:sp>
      <p:pic>
        <p:nvPicPr>
          <p:cNvPr id="5" name="Content Placeholder 4" descr="A picture containing shelf, book, indoor, man&#10;&#10;Description generated with very high confidence">
            <a:extLst>
              <a:ext uri="{FF2B5EF4-FFF2-40B4-BE49-F238E27FC236}">
                <a16:creationId xmlns:a16="http://schemas.microsoft.com/office/drawing/2014/main" id="{C9C585A0-C70E-4800-BCEC-1294F24162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783" y="2550205"/>
            <a:ext cx="2162175" cy="2085975"/>
          </a:xfrm>
        </p:spPr>
      </p:pic>
      <p:sp>
        <p:nvSpPr>
          <p:cNvPr id="7" name="Rectangle 6">
            <a:extLst>
              <a:ext uri="{FF2B5EF4-FFF2-40B4-BE49-F238E27FC236}">
                <a16:creationId xmlns:a16="http://schemas.microsoft.com/office/drawing/2014/main" id="{D8299361-CD64-4BFB-A3FB-E9755A07B158}"/>
              </a:ext>
            </a:extLst>
          </p:cNvPr>
          <p:cNvSpPr/>
          <p:nvPr/>
        </p:nvSpPr>
        <p:spPr>
          <a:xfrm>
            <a:off x="4004345" y="2796679"/>
            <a:ext cx="6096000" cy="2376997"/>
          </a:xfrm>
          <a:prstGeom prst="rect">
            <a:avLst/>
          </a:prstGeom>
        </p:spPr>
        <p:txBody>
          <a:bodyPr>
            <a:spAutoFit/>
          </a:bodyPr>
          <a:lstStyle/>
          <a:p>
            <a:pPr>
              <a:lnSpc>
                <a:spcPct val="107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Critical reflection on practice is the requirement of the relationship between theory and practice otherwise theory becomes simply ‘’blah, blah, blah’’ and practice pure  ‘’activism’’. (Freire)</a:t>
            </a:r>
          </a:p>
        </p:txBody>
      </p:sp>
    </p:spTree>
    <p:extLst>
      <p:ext uri="{BB962C8B-B14F-4D97-AF65-F5344CB8AC3E}">
        <p14:creationId xmlns:p14="http://schemas.microsoft.com/office/powerpoint/2010/main" val="8943824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ED1D21A416304B8EE01FEE59FF6172" ma:contentTypeVersion="30" ma:contentTypeDescription="Create a new document." ma:contentTypeScope="" ma:versionID="b9100bf82490bea12c7cccb90ba2865b">
  <xsd:schema xmlns:xsd="http://www.w3.org/2001/XMLSchema" xmlns:xs="http://www.w3.org/2001/XMLSchema" xmlns:p="http://schemas.microsoft.com/office/2006/metadata/properties" xmlns:ns2="8dd27960-f15a-4df3-bad6-d3d0c3f37d8b" xmlns:ns3="31622a6d-2a62-4bc4-9767-fc5f5c5106d0" targetNamespace="http://schemas.microsoft.com/office/2006/metadata/properties" ma:root="true" ma:fieldsID="48becc3ef69505d62e78befff1e9d7d4" ns2:_="" ns3:_="">
    <xsd:import namespace="8dd27960-f15a-4df3-bad6-d3d0c3f37d8b"/>
    <xsd:import namespace="31622a6d-2a62-4bc4-9767-fc5f5c5106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FileType" minOccurs="0"/>
                <xsd:element ref="ns2:MediaServiceBillingMetadata" minOccurs="0"/>
                <xsd:element ref="ns2:hdcbd3d6f0e54a4e9c8625069f23e362" minOccurs="0"/>
                <xsd:element ref="ns3:n19d2656f54f4b29bbefaded98737593" minOccurs="0"/>
                <xsd:element ref="ns2:ne92b2b147ea4948a159491f499cd0e1" minOccurs="0"/>
                <xsd:element ref="ns2:ae2674345c3d4e9fa362e02d59c10fa6" minOccurs="0"/>
                <xsd:element ref="ns2:a92b30d7ef814d49a773e5852b2f581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27960-f15a-4df3-bad6-d3d0c3f37d8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02ef00-e229-46e4-bb0b-edf5f8a2a6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FileType" ma:index="26" nillable="true" ma:displayName="File Type" ma:format="Dropdown" ma:internalName="FileType">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hdcbd3d6f0e54a4e9c8625069f23e362" ma:index="29" nillable="true" ma:taxonomy="true" ma:internalName="hdcbd3d6f0e54a4e9c8625069f23e362" ma:taxonomyFieldName="Labels" ma:displayName="Schools" ma:default="" ma:fieldId="{1dcbd3d6-f0e5-4a4e-9c86-25069f23e362}" ma:taxonomyMulti="true" ma:sspId="6302ef00-e229-46e4-bb0b-edf5f8a2a6e5" ma:termSetId="ceecdf75-112d-4bd4-a281-8d87ed49dd0b" ma:anchorId="00000000-0000-0000-0000-000000000000" ma:open="false" ma:isKeyword="false">
      <xsd:complexType>
        <xsd:sequence>
          <xsd:element ref="pc:Terms" minOccurs="0" maxOccurs="1"/>
        </xsd:sequence>
      </xsd:complexType>
    </xsd:element>
    <xsd:element name="ne92b2b147ea4948a159491f499cd0e1" ma:index="33" nillable="true" ma:taxonomy="true" ma:internalName="ne92b2b147ea4948a159491f499cd0e1" ma:taxonomyFieldName="Categories0" ma:displayName="Categories" ma:default="" ma:fieldId="{7e92b2b1-47ea-4948-a159-491f499cd0e1}" ma:taxonomyMulti="true" ma:sspId="6302ef00-e229-46e4-bb0b-edf5f8a2a6e5" ma:termSetId="f429bd01-968a-4fa0-8b24-aeaeaf250bc7" ma:anchorId="00000000-0000-0000-0000-000000000000" ma:open="false" ma:isKeyword="false">
      <xsd:complexType>
        <xsd:sequence>
          <xsd:element ref="pc:Terms" minOccurs="0" maxOccurs="1"/>
        </xsd:sequence>
      </xsd:complexType>
    </xsd:element>
    <xsd:element name="ae2674345c3d4e9fa362e02d59c10fa6" ma:index="35" nillable="true" ma:taxonomy="true" ma:internalName="ae2674345c3d4e9fa362e02d59c10fa6" ma:taxonomyFieldName="Projects" ma:displayName="Projects" ma:default="" ma:fieldId="{ae267434-5c3d-4e9f-a362-e02d59c10fa6}" ma:taxonomyMulti="true" ma:sspId="6302ef00-e229-46e4-bb0b-edf5f8a2a6e5" ma:termSetId="c4fb7deb-b9f2-4d73-baaf-5ac970d74e5d" ma:anchorId="00000000-0000-0000-0000-000000000000" ma:open="false" ma:isKeyword="false">
      <xsd:complexType>
        <xsd:sequence>
          <xsd:element ref="pc:Terms" minOccurs="0" maxOccurs="1"/>
        </xsd:sequence>
      </xsd:complexType>
    </xsd:element>
    <xsd:element name="a92b30d7ef814d49a773e5852b2f581b" ma:index="37" nillable="true" ma:taxonomy="true" ma:internalName="a92b30d7ef814d49a773e5852b2f581b" ma:taxonomyFieldName="Work_x0020_streams" ma:displayName="Work streams" ma:default="" ma:fieldId="{a92b30d7-ef81-4d49-a773-e5852b2f581b}" ma:taxonomyMulti="true" ma:sspId="6302ef00-e229-46e4-bb0b-edf5f8a2a6e5" ma:termSetId="15f586a7-edbd-441e-8f54-67953084ca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622a6d-2a62-4bc4-9767-fc5f5c5106d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d05bac-552e-48c9-af47-dff3bed484ce}" ma:internalName="TaxCatchAll" ma:showField="CatchAllData" ma:web="31622a6d-2a62-4bc4-9767-fc5f5c5106d0">
      <xsd:complexType>
        <xsd:complexContent>
          <xsd:extension base="dms:MultiChoiceLookup">
            <xsd:sequence>
              <xsd:element name="Value" type="dms:Lookup" maxOccurs="unbounded" minOccurs="0" nillable="true"/>
            </xsd:sequence>
          </xsd:extension>
        </xsd:complexContent>
      </xsd:complexType>
    </xsd:element>
    <xsd:element name="n19d2656f54f4b29bbefaded98737593" ma:index="31" nillable="true" ma:taxonomy="true" ma:internalName="n19d2656f54f4b29bbefaded98737593" ma:taxonomyFieldName="Tags" ma:displayName="Audience" ma:default="" ma:fieldId="{719d2656-f54f-4b29-bbef-aded98737593}" ma:taxonomyMulti="true" ma:sspId="6302ef00-e229-46e4-bb0b-edf5f8a2a6e5" ma:termSetId="8ed8c9ea-7052-4c1d-a4d7-b9c10bffea6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19d2656f54f4b29bbefaded98737593 xmlns="31622a6d-2a62-4bc4-9767-fc5f5c5106d0">
      <Terms xmlns="http://schemas.microsoft.com/office/infopath/2007/PartnerControls"/>
    </n19d2656f54f4b29bbefaded98737593>
    <ne92b2b147ea4948a159491f499cd0e1 xmlns="8dd27960-f15a-4df3-bad6-d3d0c3f37d8b">
      <Terms xmlns="http://schemas.microsoft.com/office/infopath/2007/PartnerControls"/>
    </ne92b2b147ea4948a159491f499cd0e1>
    <TaxCatchAll xmlns="31622a6d-2a62-4bc4-9767-fc5f5c5106d0" xsi:nil="true"/>
    <FileType xmlns="8dd27960-f15a-4df3-bad6-d3d0c3f37d8b" xsi:nil="true"/>
    <a92b30d7ef814d49a773e5852b2f581b xmlns="8dd27960-f15a-4df3-bad6-d3d0c3f37d8b">
      <Terms xmlns="http://schemas.microsoft.com/office/infopath/2007/PartnerControls"/>
    </a92b30d7ef814d49a773e5852b2f581b>
    <hdcbd3d6f0e54a4e9c8625069f23e362 xmlns="8dd27960-f15a-4df3-bad6-d3d0c3f37d8b">
      <Terms xmlns="http://schemas.microsoft.com/office/infopath/2007/PartnerControls"/>
    </hdcbd3d6f0e54a4e9c8625069f23e362>
    <ae2674345c3d4e9fa362e02d59c10fa6 xmlns="8dd27960-f15a-4df3-bad6-d3d0c3f37d8b">
      <Terms xmlns="http://schemas.microsoft.com/office/infopath/2007/PartnerControls"/>
    </ae2674345c3d4e9fa362e02d59c10fa6>
    <lcf76f155ced4ddcb4097134ff3c332f xmlns="8dd27960-f15a-4df3-bad6-d3d0c3f37d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1D436A-A55E-4EFA-AD06-B14E987CFD21}"/>
</file>

<file path=customXml/itemProps2.xml><?xml version="1.0" encoding="utf-8"?>
<ds:datastoreItem xmlns:ds="http://schemas.openxmlformats.org/officeDocument/2006/customXml" ds:itemID="{BF99411D-C108-4CD4-99B1-AB7661ABBDA3}"/>
</file>

<file path=customXml/itemProps3.xml><?xml version="1.0" encoding="utf-8"?>
<ds:datastoreItem xmlns:ds="http://schemas.openxmlformats.org/officeDocument/2006/customXml" ds:itemID="{01942C6F-F394-4673-9274-2AD33A71D42A}"/>
</file>

<file path=docProps/app.xml><?xml version="1.0" encoding="utf-8"?>
<Properties xmlns="http://schemas.openxmlformats.org/officeDocument/2006/extended-properties" xmlns:vt="http://schemas.openxmlformats.org/officeDocument/2006/docPropsVTypes">
  <Template>Retrospect</Template>
  <TotalTime>5598</TotalTime>
  <Words>2437</Words>
  <Application>Microsoft Office PowerPoint</Application>
  <PresentationFormat>Widescreen</PresentationFormat>
  <Paragraphs>176</Paragraphs>
  <Slides>39</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Garamond</vt:lpstr>
      <vt:lpstr>Verdana Pro Cond</vt:lpstr>
      <vt:lpstr>Organic</vt:lpstr>
      <vt:lpstr>1_Organic</vt:lpstr>
      <vt:lpstr>From Expert to Educator</vt:lpstr>
      <vt:lpstr>Session Aims</vt:lpstr>
      <vt:lpstr>Assignment Learning Outcomes (i.e. What you have to demonstrate). </vt:lpstr>
      <vt:lpstr>Assessment criteria for a very good response to the LO3.</vt:lpstr>
      <vt:lpstr>What is  the relationship between ‘theory’ and ‘practice’ for Masters level work. </vt:lpstr>
      <vt:lpstr>A key aspect of writing and thinking at Master’s Level is an understanding of the symbiotic relationship between ‘theory/ideas’ and ‘practice’. </vt:lpstr>
      <vt:lpstr>What’s a ‘symbiotic relationship’!? </vt:lpstr>
      <vt:lpstr>Theory and Practice United</vt:lpstr>
      <vt:lpstr>... It’s about critical reflection on the relationship between theory and practice.</vt:lpstr>
      <vt:lpstr>What is critical thinking?</vt:lpstr>
      <vt:lpstr>Getting the relationship right between theory and practice is crucial to success on the course.</vt:lpstr>
      <vt:lpstr>The Importance of ‘theory’ and ‘ideas’: </vt:lpstr>
      <vt:lpstr>Activity </vt:lpstr>
      <vt:lpstr>PowerPoint Presentation</vt:lpstr>
      <vt:lpstr>Important things to remember about identity:</vt:lpstr>
      <vt:lpstr>PowerPoint Presentation</vt:lpstr>
      <vt:lpstr>PowerPoint Presentation</vt:lpstr>
      <vt:lpstr>Teacher Development as Identity Learning</vt:lpstr>
      <vt:lpstr>What makes music teachers different from other teachers?</vt:lpstr>
      <vt:lpstr>Being a musician can mean many different things and involve different values and beliefs about what music is and does. </vt:lpstr>
      <vt:lpstr>Beliefs and Identity are closely related. </vt:lpstr>
      <vt:lpstr>This can translate into different approaches and beliefs about what is important in music education.</vt:lpstr>
      <vt:lpstr>Activity </vt:lpstr>
      <vt:lpstr>At the heart of both musician identities and teacher identities are questions of  Ontology and Epistemology</vt:lpstr>
      <vt:lpstr>How  musical identity formed (Yours and your pupils). </vt:lpstr>
      <vt:lpstr>(Musical) Enculturation</vt:lpstr>
      <vt:lpstr>Musical Socialisation</vt:lpstr>
      <vt:lpstr>Activity: Key Landmarks in Your Musical Development.</vt:lpstr>
      <vt:lpstr>Activity</vt:lpstr>
      <vt:lpstr>The Music Teacher Challenge</vt:lpstr>
      <vt:lpstr>Activity : Identifying Musical Identities</vt:lpstr>
      <vt:lpstr>PowerPoint Presentation</vt:lpstr>
      <vt:lpstr>What are the Teachers’ Standards.</vt:lpstr>
      <vt:lpstr>Preamble: The Teachers’ Standards</vt:lpstr>
      <vt:lpstr>PowerPoint Presentation</vt:lpstr>
      <vt:lpstr>PowerPoint Presentation</vt:lpstr>
      <vt:lpstr>PowerPoint Presentation</vt:lpstr>
      <vt:lpstr>Activity  Post Session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Persona to Identity: Becoming a  Music Teacher</dc:title>
  <dc:creator>gary spruce</dc:creator>
  <cp:lastModifiedBy>gary spruce</cp:lastModifiedBy>
  <cp:revision>45</cp:revision>
  <cp:lastPrinted>2023-09-01T07:26:28Z</cp:lastPrinted>
  <dcterms:created xsi:type="dcterms:W3CDTF">2020-09-14T17:37:43Z</dcterms:created>
  <dcterms:modified xsi:type="dcterms:W3CDTF">2025-08-27T15:25:28Z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0x0101000BED1D21A416304B8EE01FEE59FF6172</vt:lpwstr>
  </property>
</Properties>
</file>