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74" r:id="rId2"/>
    <p:sldId id="286" r:id="rId3"/>
    <p:sldId id="285" r:id="rId4"/>
    <p:sldId id="299" r:id="rId5"/>
    <p:sldId id="284" r:id="rId6"/>
    <p:sldId id="296" r:id="rId7"/>
    <p:sldId id="298" r:id="rId8"/>
    <p:sldId id="283" r:id="rId9"/>
    <p:sldId id="282" r:id="rId10"/>
    <p:sldId id="280" r:id="rId11"/>
    <p:sldId id="281" r:id="rId12"/>
    <p:sldId id="279" r:id="rId13"/>
    <p:sldId id="278" r:id="rId14"/>
    <p:sldId id="277" r:id="rId15"/>
    <p:sldId id="276" r:id="rId16"/>
    <p:sldId id="275" r:id="rId17"/>
    <p:sldId id="300" r:id="rId18"/>
    <p:sldId id="273" r:id="rId19"/>
    <p:sldId id="272" r:id="rId20"/>
    <p:sldId id="301" r:id="rId21"/>
    <p:sldId id="291" r:id="rId22"/>
    <p:sldId id="290" r:id="rId23"/>
    <p:sldId id="289" r:id="rId24"/>
    <p:sldId id="288" r:id="rId25"/>
    <p:sldId id="287" r:id="rId26"/>
    <p:sldId id="297" r:id="rId27"/>
    <p:sldId id="293" r:id="rId28"/>
    <p:sldId id="294" r:id="rId29"/>
    <p:sldId id="295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464"/>
    <a:srgbClr val="C1529A"/>
    <a:srgbClr val="9C9C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74014" autoAdjust="0"/>
  </p:normalViewPr>
  <p:slideViewPr>
    <p:cSldViewPr snapToGrid="0" showGuides="1">
      <p:cViewPr varScale="1">
        <p:scale>
          <a:sx n="53" d="100"/>
          <a:sy n="53" d="100"/>
        </p:scale>
        <p:origin x="-882" y="-9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92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562E-A676-4A5E-B6FB-1375FFB4B668}" type="datetimeFigureOut">
              <a:rPr lang="en-GB" smtClean="0"/>
              <a:pPr/>
              <a:t>25/08/2025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19AAD-2020-405E-9A55-579728EE416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3786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4204A-3ABE-4D6E-9098-08850438D53E}" type="datetimeFigureOut">
              <a:rPr lang="en-GB" smtClean="0"/>
              <a:pPr/>
              <a:t>25/08/2025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B174E-7D3E-4D50-A567-679AD0A32E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84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B174E-7D3E-4D50-A567-679AD0A32EB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26B366D-6E47-4A25-BC3F-C2601DDE7A3F}"/>
              </a:ext>
            </a:extLst>
          </p:cNvPr>
          <p:cNvSpPr/>
          <p:nvPr userDrawn="1"/>
        </p:nvSpPr>
        <p:spPr>
          <a:xfrm>
            <a:off x="1" y="0"/>
            <a:ext cx="209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2001501" y="0"/>
            <a:ext cx="19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3375E207-F5A7-4F68-BA27-7D66802D2337}"/>
              </a:ext>
            </a:extLst>
          </p:cNvPr>
          <p:cNvSpPr/>
          <p:nvPr/>
        </p:nvSpPr>
        <p:spPr>
          <a:xfrm>
            <a:off x="9571547" y="1007533"/>
            <a:ext cx="4876800" cy="4842934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507" y="1509622"/>
            <a:ext cx="8557175" cy="4026885"/>
          </a:xfrm>
        </p:spPr>
        <p:txBody>
          <a:bodyPr anchor="ctr">
            <a:noAutofit/>
          </a:bodyPr>
          <a:lstStyle>
            <a:lvl1pPr algn="l">
              <a:defRPr sz="5400" b="1" spc="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7564" y="5534360"/>
            <a:ext cx="8045373" cy="742279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4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 sz="21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500"/>
            </a:lvl4pPr>
            <a:lvl5pPr marL="1828727" indent="0" algn="ctr">
              <a:buNone/>
              <a:defRPr sz="1500"/>
            </a:lvl5pPr>
            <a:lvl6pPr marL="2285909" indent="0" algn="ctr">
              <a:buNone/>
              <a:defRPr sz="1500"/>
            </a:lvl6pPr>
            <a:lvl7pPr marL="2743090" indent="0" algn="ctr">
              <a:buNone/>
              <a:defRPr sz="1500"/>
            </a:lvl7pPr>
            <a:lvl8pPr marL="3200272" indent="0" algn="ctr">
              <a:buNone/>
              <a:defRPr sz="1500"/>
            </a:lvl8pPr>
            <a:lvl9pPr marL="3657454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6" y="207913"/>
            <a:ext cx="2575560" cy="76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8194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er picture RHS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26B366D-6E47-4A25-BC3F-C2601DDE7A3F}"/>
              </a:ext>
            </a:extLst>
          </p:cNvPr>
          <p:cNvSpPr/>
          <p:nvPr userDrawn="1"/>
        </p:nvSpPr>
        <p:spPr>
          <a:xfrm>
            <a:off x="1" y="0"/>
            <a:ext cx="209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12001501" y="0"/>
            <a:ext cx="19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/>
          <p:cNvCxnSpPr/>
          <p:nvPr userDrawn="1"/>
        </p:nvCxnSpPr>
        <p:spPr>
          <a:xfrm>
            <a:off x="6104439" y="-66675"/>
            <a:ext cx="12032" cy="68580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0" y="6274337"/>
            <a:ext cx="1424676" cy="42150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8754" y="381000"/>
            <a:ext cx="5526119" cy="119667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 i="0" cap="all" spc="3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754" y="1812244"/>
            <a:ext cx="5526119" cy="416416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14076" y="-9525"/>
            <a:ext cx="5876004" cy="6880762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39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5755" y="6315975"/>
            <a:ext cx="4114800" cy="345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26B366D-6E47-4A25-BC3F-C2601DDE7A3F}"/>
              </a:ext>
            </a:extLst>
          </p:cNvPr>
          <p:cNvSpPr/>
          <p:nvPr userDrawn="1"/>
        </p:nvSpPr>
        <p:spPr>
          <a:xfrm>
            <a:off x="1" y="0"/>
            <a:ext cx="209551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2001501" y="0"/>
            <a:ext cx="190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85755" y="1073889"/>
            <a:ext cx="8187071" cy="4064627"/>
          </a:xfrm>
        </p:spPr>
        <p:txBody>
          <a:bodyPr anchor="b">
            <a:normAutofit/>
          </a:bodyPr>
          <a:lstStyle>
            <a:lvl1pPr>
              <a:defRPr sz="5400" b="1" spc="8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5756" y="5159782"/>
            <a:ext cx="7017488" cy="9511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100" b="1" i="0" cap="all" spc="400" baseline="0">
                <a:solidFill>
                  <a:schemeClr val="accent1"/>
                </a:solidFill>
              </a:defRPr>
            </a:lvl1pPr>
            <a:lvl2pPr marL="4571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="" xmlns:a16="http://schemas.microsoft.com/office/drawing/2014/main" id="{E4BD7097-F436-43B0-B95F-193ED30D8DA3}"/>
              </a:ext>
            </a:extLst>
          </p:cNvPr>
          <p:cNvSpPr/>
          <p:nvPr/>
        </p:nvSpPr>
        <p:spPr>
          <a:xfrm>
            <a:off x="-2224420" y="1073889"/>
            <a:ext cx="4876800" cy="484293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3600DF3A-DBB5-4811-A300-589EE2E730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6" y="2286000"/>
            <a:ext cx="1569828" cy="2527300"/>
          </a:xfrm>
        </p:spPr>
        <p:txBody>
          <a:bodyPr>
            <a:noAutofit/>
          </a:bodyPr>
          <a:lstStyle>
            <a:lvl1pPr marL="0" indent="0">
              <a:buNone/>
              <a:defRPr sz="16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5pPr marL="1828727" indent="0">
              <a:buNone/>
              <a:defRPr/>
            </a:lvl5pPr>
          </a:lstStyle>
          <a:p>
            <a:pPr lvl="0"/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="" xmlns:p14="http://schemas.microsoft.com/office/powerpoint/2010/main" val="4036949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1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96" y="378941"/>
            <a:ext cx="10384906" cy="930314"/>
          </a:xfrm>
        </p:spPr>
        <p:txBody>
          <a:bodyPr>
            <a:normAutofit/>
          </a:bodyPr>
          <a:lstStyle>
            <a:lvl1pPr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31" y="1506683"/>
            <a:ext cx="10410669" cy="437291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7439" y="6375680"/>
            <a:ext cx="2819399" cy="34579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rgbClr val="C1529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91BBED-9F05-4339-9CCB-15BCEB9CEC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2779993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pos="40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96" y="378941"/>
            <a:ext cx="10384906" cy="887884"/>
          </a:xfrm>
        </p:spPr>
        <p:txBody>
          <a:bodyPr>
            <a:normAutofit/>
          </a:bodyPr>
          <a:lstStyle>
            <a:lvl1pPr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31" y="1506683"/>
            <a:ext cx="5051685" cy="437291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378315" y="1491693"/>
            <a:ext cx="5051685" cy="437291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7439" y="6375680"/>
            <a:ext cx="2819399" cy="34579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rgbClr val="C1529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91BBED-9F05-4339-9CCB-15BCEB9CEC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559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308" y="385216"/>
            <a:ext cx="10384905" cy="770563"/>
          </a:xfrm>
        </p:spPr>
        <p:txBody>
          <a:bodyPr vert="horz" lIns="91436" tIns="45719" rIns="91436" bIns="45719" rtlCol="0" anchor="t">
            <a:normAutofit/>
          </a:bodyPr>
          <a:lstStyle>
            <a:lvl1pPr>
              <a:defRPr lang="en-US" sz="30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7439" y="6375680"/>
            <a:ext cx="2819399" cy="34579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rgbClr val="C1529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91BBED-9F05-4339-9CCB-15BCEB9CEC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710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7439" y="6375680"/>
            <a:ext cx="2819399" cy="34579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rgbClr val="C1529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91BBED-9F05-4339-9CCB-15BCEB9CECA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5758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LHS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489" y="1"/>
            <a:ext cx="7380000" cy="6880762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26B366D-6E47-4A25-BC3F-C2601DDE7A3F}"/>
              </a:ext>
            </a:extLst>
          </p:cNvPr>
          <p:cNvSpPr/>
          <p:nvPr userDrawn="1"/>
        </p:nvSpPr>
        <p:spPr>
          <a:xfrm>
            <a:off x="1" y="0"/>
            <a:ext cx="209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 userDrawn="1"/>
        </p:nvSpPr>
        <p:spPr>
          <a:xfrm>
            <a:off x="12001501" y="0"/>
            <a:ext cx="19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BBED-9F05-4339-9CCB-15BCEB9CECAA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7605428" y="0"/>
            <a:ext cx="12032" cy="68580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764376" y="381000"/>
            <a:ext cx="4104781" cy="119667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 i="0" cap="all" spc="3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4376" y="1812244"/>
            <a:ext cx="4104781" cy="416416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0655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er picture LHS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8576" y="0"/>
            <a:ext cx="5876004" cy="6880762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26B366D-6E47-4A25-BC3F-C2601DDE7A3F}"/>
              </a:ext>
            </a:extLst>
          </p:cNvPr>
          <p:cNvSpPr/>
          <p:nvPr userDrawn="1"/>
        </p:nvSpPr>
        <p:spPr>
          <a:xfrm>
            <a:off x="1" y="0"/>
            <a:ext cx="209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 userDrawn="1"/>
        </p:nvSpPr>
        <p:spPr>
          <a:xfrm>
            <a:off x="12001501" y="0"/>
            <a:ext cx="19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BBED-9F05-4339-9CCB-15BCEB9CEC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5888" y="381000"/>
            <a:ext cx="5526119" cy="119667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 i="0" cap="all" spc="3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5888" y="1812244"/>
            <a:ext cx="5526119" cy="416416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96289" y="0"/>
            <a:ext cx="12032" cy="68580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707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RHS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26B366D-6E47-4A25-BC3F-C2601DDE7A3F}"/>
              </a:ext>
            </a:extLst>
          </p:cNvPr>
          <p:cNvSpPr/>
          <p:nvPr userDrawn="1"/>
        </p:nvSpPr>
        <p:spPr>
          <a:xfrm>
            <a:off x="1" y="0"/>
            <a:ext cx="209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 userDrawn="1"/>
        </p:nvSpPr>
        <p:spPr>
          <a:xfrm>
            <a:off x="12001501" y="0"/>
            <a:ext cx="19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1383" y="386292"/>
            <a:ext cx="4104781" cy="119667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 b="1" i="0" cap="all" spc="30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383" y="1817536"/>
            <a:ext cx="4104781" cy="416416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8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0" y="6274337"/>
            <a:ext cx="1424676" cy="421502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617540" y="0"/>
            <a:ext cx="12032" cy="6858000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4758" y="1"/>
            <a:ext cx="7380000" cy="688076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425894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7439" y="6375680"/>
            <a:ext cx="2819399" cy="34579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rgbClr val="C1529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D91BBED-9F05-4339-9CCB-15BCEB9CEC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001501" y="0"/>
            <a:ext cx="19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26B366D-6E47-4A25-BC3F-C2601DDE7A3F}"/>
              </a:ext>
            </a:extLst>
          </p:cNvPr>
          <p:cNvSpPr/>
          <p:nvPr/>
        </p:nvSpPr>
        <p:spPr>
          <a:xfrm>
            <a:off x="1" y="0"/>
            <a:ext cx="209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0" y="6274337"/>
            <a:ext cx="1424676" cy="4215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053" y="382385"/>
            <a:ext cx="10648948" cy="1185158"/>
          </a:xfrm>
          <a:prstGeom prst="rect">
            <a:avLst/>
          </a:prstGeom>
        </p:spPr>
        <p:txBody>
          <a:bodyPr vert="horz" lIns="91436" tIns="45719" rIns="91436" bIns="45719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053" y="1881052"/>
            <a:ext cx="10648948" cy="3998542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4545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2" r:id="rId4"/>
    <p:sldLayoutId id="2147483665" r:id="rId5"/>
    <p:sldLayoutId id="2147483666" r:id="rId6"/>
    <p:sldLayoutId id="2147483668" r:id="rId7"/>
    <p:sldLayoutId id="2147483673" r:id="rId8"/>
    <p:sldLayoutId id="2147483669" r:id="rId9"/>
    <p:sldLayoutId id="2147483674" r:id="rId10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3000" b="1" kern="1200" cap="all" spc="200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1" indent="-228591" algn="l" defTabSz="914363" rtl="0" eaLnBrk="1" latinLnBrk="0" hangingPunct="1">
        <a:lnSpc>
          <a:spcPct val="110000"/>
        </a:lnSpc>
        <a:spcBef>
          <a:spcPts val="700"/>
        </a:spcBef>
        <a:buClr>
          <a:srgbClr val="C1529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73" indent="-228591" algn="l" defTabSz="914363" rtl="0" eaLnBrk="1" latinLnBrk="0" hangingPunct="1">
        <a:lnSpc>
          <a:spcPct val="110000"/>
        </a:lnSpc>
        <a:spcBef>
          <a:spcPts val="700"/>
        </a:spcBef>
        <a:buClr>
          <a:srgbClr val="C1529A"/>
        </a:buClr>
        <a:buFont typeface="Gill Sans MT" panose="020B0502020104020203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54" indent="-228591" algn="l" defTabSz="914363" rtl="0" eaLnBrk="1" latinLnBrk="0" hangingPunct="1">
        <a:lnSpc>
          <a:spcPct val="110000"/>
        </a:lnSpc>
        <a:spcBef>
          <a:spcPts val="700"/>
        </a:spcBef>
        <a:buClr>
          <a:srgbClr val="C152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36" indent="-228591" algn="l" defTabSz="914363" rtl="0" eaLnBrk="1" latinLnBrk="0" hangingPunct="1">
        <a:lnSpc>
          <a:spcPct val="110000"/>
        </a:lnSpc>
        <a:spcBef>
          <a:spcPts val="700"/>
        </a:spcBef>
        <a:buClr>
          <a:srgbClr val="C1529A"/>
        </a:buClr>
        <a:buFont typeface="Gill Sans MT" panose="020B0502020104020203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18" indent="-228591" algn="l" defTabSz="914363" rtl="0" eaLnBrk="1" latinLnBrk="0" hangingPunct="1">
        <a:lnSpc>
          <a:spcPct val="110000"/>
        </a:lnSpc>
        <a:spcBef>
          <a:spcPts val="700"/>
        </a:spcBef>
        <a:buClr>
          <a:srgbClr val="C1529A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499" indent="-228591" algn="l" defTabSz="914363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Emily\Desktop\Tim\Whole%20class%20projects\51_Blue%20Skies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tim.baptiste@btinternet.com" TargetMode="External"/><Relationship Id="rId2" Type="http://schemas.openxmlformats.org/officeDocument/2006/relationships/hyperlink" Target="mailto:tim.baptiste@servicesforeducation.co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Examples used for B flat instruments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97BF7B5-FB90-1C4B-8839-E61EBA5D29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724150"/>
            <a:ext cx="6553200" cy="14097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083" y="0"/>
            <a:ext cx="3514164" cy="127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67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940BB3-F0B9-CF48-86F6-40CA25CBD7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537" y="2058336"/>
            <a:ext cx="7137400" cy="33655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947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165" y="2115672"/>
            <a:ext cx="8547523" cy="337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00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AF10580-C041-4142-8BF5-78CF7F812E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1962" y="2492331"/>
            <a:ext cx="7850975" cy="214539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9" y="0"/>
            <a:ext cx="292921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140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C9BDDB-BDB7-9C48-9575-A61E438542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742" y="2480761"/>
            <a:ext cx="8244196" cy="3173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7" y="0"/>
            <a:ext cx="29650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33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D5344B-27AE-BC41-8012-88869A2323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7800" y="1295400"/>
            <a:ext cx="6756400" cy="55626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947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26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Autumn Leaves first 16 bars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EBE5BD-D70C-A347-8CCC-6B811232E2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452" y="1728136"/>
            <a:ext cx="8681461" cy="3669364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9" y="0"/>
            <a:ext cx="292921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1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54AA2C-6955-DF49-BCA7-13C89FBAE3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255" y="1117780"/>
            <a:ext cx="6371682" cy="5246612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89335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72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D6D8DF-74A3-9042-AFB1-C218A2A8C8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2" y="1867145"/>
            <a:ext cx="8998524" cy="372387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9" y="0"/>
            <a:ext cx="29650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3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58" y="0"/>
            <a:ext cx="292921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85" y="1294558"/>
            <a:ext cx="8817146" cy="420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63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8FA45F-F09A-A24E-BDC1-7112AEEAAD5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539" y="1429958"/>
            <a:ext cx="5611421" cy="5177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1" y="4482353"/>
            <a:ext cx="10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 One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01270" y="5862918"/>
            <a:ext cx="1006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Part Two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09364" y="2043953"/>
            <a:ext cx="380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Arpeggios and chromatic movement</a:t>
            </a:r>
          </a:p>
          <a:p>
            <a:r>
              <a:rPr lang="en-GB" dirty="0" smtClean="0"/>
              <a:t>in free time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9471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4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9" y="236840"/>
            <a:ext cx="5192889" cy="755764"/>
          </a:xfrm>
        </p:spPr>
        <p:txBody>
          <a:bodyPr/>
          <a:lstStyle/>
          <a:p>
            <a:r>
              <a:rPr lang="en-GB" sz="2800">
                <a:latin typeface="+mn-lt"/>
              </a:rPr>
              <a:t>Useful resource</a:t>
            </a:r>
            <a:endParaRPr lang="en-US" sz="280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79F0DE-1160-4E40-8A09-7DCD16686C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14" y="1224864"/>
            <a:ext cx="8861271" cy="503244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947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3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DA81079-C954-5E4F-8984-8DEDE70B164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2" y="2581522"/>
            <a:ext cx="9034105" cy="159133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88" y="-1"/>
            <a:ext cx="3485030" cy="12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89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9317" y="416134"/>
            <a:ext cx="6741459" cy="755764"/>
          </a:xfrm>
        </p:spPr>
        <p:txBody>
          <a:bodyPr/>
          <a:lstStyle/>
          <a:p>
            <a:r>
              <a:rPr lang="en-GB" sz="2800" dirty="0" smtClean="0">
                <a:latin typeface="+mn-lt"/>
              </a:rPr>
              <a:t>Summary of progression steps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210" y="1139919"/>
            <a:ext cx="80200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92921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3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EF9DBE-499C-FA4C-A85B-6F427B82B1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1426" y="1186779"/>
            <a:ext cx="4277648" cy="508986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9650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04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B048267-1584-2B41-8DCE-BF1DF22879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6389" y="990477"/>
            <a:ext cx="4593261" cy="5286162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9" y="0"/>
            <a:ext cx="29650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1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F2F0D0-B8E0-7B43-95E0-9E0465D6A9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583" y="1345596"/>
            <a:ext cx="4713514" cy="5345222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30188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689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252697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Composition </a:t>
            </a:r>
            <a:br>
              <a:rPr lang="en-US" sz="2400" dirty="0"/>
            </a:br>
            <a:r>
              <a:rPr lang="en-US" sz="2400" dirty="0"/>
              <a:t>linked project –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Blue Skies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564" y="2599766"/>
            <a:ext cx="8045373" cy="367687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92"/>
          <a:stretch>
            <a:fillRect/>
          </a:stretch>
        </p:blipFill>
        <p:spPr bwMode="auto">
          <a:xfrm>
            <a:off x="4303059" y="663388"/>
            <a:ext cx="6206340" cy="59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303679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58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318" y="279743"/>
            <a:ext cx="7770444" cy="59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1_Blue Ski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25671" y="3688976"/>
            <a:ext cx="304800" cy="3048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288" y="5867400"/>
            <a:ext cx="20865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847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/>
              <a:t>Composition stimulus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31" y="1344706"/>
            <a:ext cx="10410669" cy="4534887"/>
          </a:xfrm>
        </p:spPr>
        <p:txBody>
          <a:bodyPr>
            <a:noAutofit/>
          </a:bodyPr>
          <a:lstStyle/>
          <a:p>
            <a:pPr marL="228591" lvl="1">
              <a:lnSpc>
                <a:spcPct val="100000"/>
              </a:lnSpc>
              <a:buNone/>
            </a:pPr>
            <a:r>
              <a:rPr lang="en-GB" dirty="0" err="1"/>
              <a:t>Soundscapes</a:t>
            </a:r>
            <a:r>
              <a:rPr lang="en-GB" dirty="0"/>
              <a:t> – pupils explore new techniques (trills, free expression, fanfares) – relevant to where they live – Blue Skies New York landscape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Respond to and understand the individual - Give access to a varied stimulus pictures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- words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 - music heard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 - rhythm grids, tonal grids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 - graphic scores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 - composer notepads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 - environments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 - cultures</a:t>
            </a:r>
          </a:p>
          <a:p>
            <a:pPr>
              <a:lnSpc>
                <a:spcPct val="100000"/>
              </a:lnSpc>
              <a:buNone/>
            </a:pPr>
            <a:r>
              <a:rPr lang="en-GB" sz="2000" dirty="0"/>
              <a:t>Range of resources – App’s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60" y="5867400"/>
            <a:ext cx="197895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Reflections on the relevance of creativity for the Music teacher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261" y="1345317"/>
            <a:ext cx="10410669" cy="458931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Music is a creative subject area</a:t>
            </a:r>
          </a:p>
          <a:p>
            <a:endParaRPr lang="en-GB" dirty="0"/>
          </a:p>
          <a:p>
            <a:r>
              <a:rPr lang="en-GB" dirty="0"/>
              <a:t>We are preparing and educating pupils for a future that we do not understand, however by understanding creativity and nurturing the curious mind, means that we are equipping them to be successful. </a:t>
            </a:r>
          </a:p>
          <a:p>
            <a:endParaRPr lang="en-GB" dirty="0"/>
          </a:p>
          <a:p>
            <a:r>
              <a:rPr lang="en-GB" dirty="0"/>
              <a:t>Creativity is the process of having original ideas that add value, it comes about through the discipline of seeing things in different ways.</a:t>
            </a:r>
          </a:p>
          <a:p>
            <a:endParaRPr lang="en-GB" dirty="0"/>
          </a:p>
          <a:p>
            <a:r>
              <a:rPr lang="en-GB" dirty="0"/>
              <a:t>Creativity encourages a broadened outlook with new opportunities and possibilities.</a:t>
            </a:r>
          </a:p>
          <a:p>
            <a:endParaRPr lang="en-GB" dirty="0"/>
          </a:p>
          <a:p>
            <a:r>
              <a:rPr lang="en-GB" dirty="0"/>
              <a:t>Encourages the question, Why do we do what we do and why do we do it in a particular way?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58" y="6060140"/>
            <a:ext cx="1853453" cy="79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29A444-75D9-D043-AE1F-DF559D7D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dirty="0"/>
              <a:t>Small group and individual teaching</a:t>
            </a:r>
            <a:r>
              <a:rPr lang="en-GB" sz="4400" dirty="0"/>
              <a:t> </a:t>
            </a:r>
            <a:br>
              <a:rPr lang="en-GB" sz="4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29AE34-AFA5-CF4E-85B6-5E6F1ECE7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sz="2000" dirty="0"/>
              <a:t>A tool to enhance the holistic approach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-     Musical fluency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/>
              <a:t>Aspects of technique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/>
              <a:t>Reinforce and assess musical understanding (rhythms, key centres)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000" dirty="0"/>
              <a:t>Link to classroom based projects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59" y="5934634"/>
            <a:ext cx="1943100" cy="92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8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/>
              <a:t>What characteristics are revealed in pupils through the composition or creative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Pupils have more ownership of their learning as they have more input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become problem solvers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view mistakes as learning opportunities – </a:t>
            </a:r>
            <a:r>
              <a:rPr lang="en-GB" sz="2000" dirty="0" err="1"/>
              <a:t>Mis</a:t>
            </a:r>
            <a:r>
              <a:rPr lang="en-GB" sz="2000" dirty="0"/>
              <a:t>-takes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are more creative and adaptive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learn to explore and experiment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think outside the box – and on occasions create a new box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develop a growth mindset – awareness of other styles of music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develop iterative thinking – repeating successful steps or processes</a:t>
            </a:r>
          </a:p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59" y="5934634"/>
            <a:ext cx="1871382" cy="92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6FF766-A4A5-6448-85B7-C094C3309D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237" y="2584450"/>
            <a:ext cx="7251700" cy="16891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17" y="0"/>
            <a:ext cx="2929218" cy="10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74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Email – </a:t>
            </a:r>
            <a:r>
              <a:rPr lang="en-GB" dirty="0">
                <a:hlinkClick r:id="rId2"/>
              </a:rPr>
              <a:t>tim.baptiste@servicesforeducation.co.uk</a:t>
            </a:r>
            <a:endParaRPr lang="en-GB" dirty="0"/>
          </a:p>
          <a:p>
            <a:r>
              <a:rPr lang="en-GB" dirty="0">
                <a:hlinkClick r:id="rId3"/>
              </a:rPr>
              <a:t>tim.baptiste@btinternet.com</a:t>
            </a:r>
            <a:endParaRPr lang="en-GB" dirty="0"/>
          </a:p>
          <a:p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59" y="5867400"/>
            <a:ext cx="1943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564" y="1157112"/>
            <a:ext cx="8045373" cy="5119528"/>
          </a:xfrm>
        </p:spPr>
        <p:txBody>
          <a:bodyPr>
            <a:normAutofit fontScale="32500" lnSpcReduction="20000"/>
          </a:bodyPr>
          <a:lstStyle/>
          <a:p>
            <a:endParaRPr lang="en-GB" sz="7400" dirty="0" smtClean="0"/>
          </a:p>
          <a:p>
            <a:r>
              <a:rPr lang="en-GB" sz="7400" dirty="0" smtClean="0">
                <a:solidFill>
                  <a:schemeClr val="accent1">
                    <a:lumMod val="75000"/>
                  </a:schemeClr>
                </a:solidFill>
              </a:rPr>
              <a:t>Musical </a:t>
            </a:r>
            <a:r>
              <a:rPr lang="en-GB" sz="7400" dirty="0">
                <a:solidFill>
                  <a:schemeClr val="accent1">
                    <a:lumMod val="75000"/>
                  </a:schemeClr>
                </a:solidFill>
              </a:rPr>
              <a:t>fluency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7200" dirty="0">
                <a:solidFill>
                  <a:schemeClr val="accent1">
                    <a:lumMod val="75000"/>
                  </a:schemeClr>
                </a:solidFill>
              </a:rPr>
              <a:t>Aural awareness</a:t>
            </a:r>
          </a:p>
          <a:p>
            <a:endParaRPr lang="en-GB" sz="7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7200" dirty="0">
                <a:solidFill>
                  <a:schemeClr val="accent1">
                    <a:lumMod val="75000"/>
                  </a:schemeClr>
                </a:solidFill>
              </a:rPr>
              <a:t>Contextual understanding</a:t>
            </a:r>
          </a:p>
          <a:p>
            <a:endParaRPr lang="en-GB" sz="7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7200" dirty="0">
                <a:solidFill>
                  <a:schemeClr val="accent1">
                    <a:lumMod val="75000"/>
                  </a:schemeClr>
                </a:solidFill>
              </a:rPr>
              <a:t>Developing the mindset of a musician</a:t>
            </a:r>
          </a:p>
          <a:p>
            <a:endParaRPr lang="en-GB" sz="7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7200" dirty="0">
                <a:solidFill>
                  <a:schemeClr val="accent1">
                    <a:lumMod val="75000"/>
                  </a:schemeClr>
                </a:solidFill>
              </a:rPr>
              <a:t>Holistic approaches</a:t>
            </a:r>
          </a:p>
          <a:p>
            <a:endParaRPr lang="en-GB" sz="7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7200" dirty="0">
                <a:solidFill>
                  <a:schemeClr val="accent1">
                    <a:lumMod val="75000"/>
                  </a:schemeClr>
                </a:solidFill>
              </a:rPr>
              <a:t>Creativity</a:t>
            </a:r>
          </a:p>
          <a:p>
            <a:endParaRPr lang="en-GB" sz="7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7200" dirty="0">
                <a:solidFill>
                  <a:schemeClr val="accent1">
                    <a:lumMod val="75000"/>
                  </a:schemeClr>
                </a:solidFill>
              </a:rPr>
              <a:t>Ownership and self evaluation</a:t>
            </a:r>
            <a:r>
              <a:rPr lang="en-GB" sz="7200" dirty="0"/>
              <a:t> </a:t>
            </a:r>
            <a:endParaRPr lang="en-US" sz="7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288" y="-1"/>
            <a:ext cx="3036794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677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F09965-D592-1B4F-AFF6-D1EDE387C6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2" y="2044592"/>
            <a:ext cx="8720068" cy="24004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46" y="0"/>
            <a:ext cx="287542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264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 </a:t>
            </a:r>
            <a:r>
              <a:rPr lang="en-GB" sz="3100" dirty="0" err="1"/>
              <a:t>Mis</a:t>
            </a:r>
            <a:r>
              <a:rPr lang="en-GB" sz="3100" dirty="0"/>
              <a:t>-takes are opportunities for growth </a:t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459" y="1713029"/>
            <a:ext cx="7985451" cy="44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17" y="5867400"/>
            <a:ext cx="190724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GB" sz="2000" b="0" cap="none" spc="0" dirty="0">
                <a:latin typeface="+mn-lt"/>
              </a:rPr>
              <a:t>Effective composing is supported by a developing understanding of the building blocks of music, and by critically listening to a broad range of music. Supported with this knowledge and understanding, pupils should be given the opportunity to improvise, create and share their own music, as a key part of their classroom curriculum provision. </a:t>
            </a:r>
            <a:br>
              <a:rPr lang="en-GB" sz="2000" b="0" cap="none" spc="0" dirty="0">
                <a:latin typeface="+mn-lt"/>
              </a:rPr>
            </a:br>
            <a:r>
              <a:rPr lang="en-GB" sz="2000" b="0" cap="none" spc="0" dirty="0">
                <a:latin typeface="+mn-lt"/>
              </a:rPr>
              <a:t>(National Plan for Music Education 2022)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58" y="0"/>
            <a:ext cx="300093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4E561C-1254-FE43-838C-F574D747DB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399839"/>
            <a:ext cx="6096000" cy="48768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7" y="0"/>
            <a:ext cx="30188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11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5B1ACD-D67A-5F47-830C-5712089FD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762" y="-285799"/>
            <a:ext cx="8557175" cy="4026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35545D6-B7EC-3740-8458-C7C6A4721D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BDAF0F-029C-974E-8A2A-D7C1CF72AA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081" y="2187239"/>
            <a:ext cx="7086600" cy="40894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58" y="0"/>
            <a:ext cx="292921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779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4E">
  <a:themeElements>
    <a:clrScheme name="Custom 4">
      <a:dk1>
        <a:sysClr val="windowText" lastClr="000000"/>
      </a:dk1>
      <a:lt1>
        <a:sysClr val="window" lastClr="FFFFFF"/>
      </a:lt1>
      <a:dk2>
        <a:srgbClr val="002676"/>
      </a:dk2>
      <a:lt2>
        <a:srgbClr val="2B71FF"/>
      </a:lt2>
      <a:accent1>
        <a:srgbClr val="2B71FF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F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FE_Template" id="{C170B80B-B6DC-4D7C-B664-D6E9F9048902}" vid="{78DD8CEE-899C-4C47-ABDC-96D524B57F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D1D21A416304B8EE01FEE59FF6172" ma:contentTypeVersion="30" ma:contentTypeDescription="Create a new document." ma:contentTypeScope="" ma:versionID="b9100bf82490bea12c7cccb90ba2865b">
  <xsd:schema xmlns:xsd="http://www.w3.org/2001/XMLSchema" xmlns:xs="http://www.w3.org/2001/XMLSchema" xmlns:p="http://schemas.microsoft.com/office/2006/metadata/properties" xmlns:ns2="8dd27960-f15a-4df3-bad6-d3d0c3f37d8b" xmlns:ns3="31622a6d-2a62-4bc4-9767-fc5f5c5106d0" targetNamespace="http://schemas.microsoft.com/office/2006/metadata/properties" ma:root="true" ma:fieldsID="48becc3ef69505d62e78befff1e9d7d4" ns2:_="" ns3:_="">
    <xsd:import namespace="8dd27960-f15a-4df3-bad6-d3d0c3f37d8b"/>
    <xsd:import namespace="31622a6d-2a62-4bc4-9767-fc5f5c510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ileType" minOccurs="0"/>
                <xsd:element ref="ns2:MediaServiceBillingMetadata" minOccurs="0"/>
                <xsd:element ref="ns2:hdcbd3d6f0e54a4e9c8625069f23e362" minOccurs="0"/>
                <xsd:element ref="ns3:n19d2656f54f4b29bbefaded98737593" minOccurs="0"/>
                <xsd:element ref="ns2:ne92b2b147ea4948a159491f499cd0e1" minOccurs="0"/>
                <xsd:element ref="ns2:ae2674345c3d4e9fa362e02d59c10fa6" minOccurs="0"/>
                <xsd:element ref="ns2:a92b30d7ef814d49a773e5852b2f581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27960-f15a-4df3-bad6-d3d0c3f37d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02ef00-e229-46e4-bb0b-edf5f8a2a6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Type" ma:index="26" nillable="true" ma:displayName="File Type" ma:format="Dropdown" ma:internalName="FileType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hdcbd3d6f0e54a4e9c8625069f23e362" ma:index="29" nillable="true" ma:taxonomy="true" ma:internalName="hdcbd3d6f0e54a4e9c8625069f23e362" ma:taxonomyFieldName="Labels" ma:displayName="Schools" ma:default="" ma:fieldId="{1dcbd3d6-f0e5-4a4e-9c86-25069f23e362}" ma:taxonomyMulti="true" ma:sspId="6302ef00-e229-46e4-bb0b-edf5f8a2a6e5" ma:termSetId="ceecdf75-112d-4bd4-a281-8d87ed49dd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e92b2b147ea4948a159491f499cd0e1" ma:index="33" nillable="true" ma:taxonomy="true" ma:internalName="ne92b2b147ea4948a159491f499cd0e1" ma:taxonomyFieldName="Categories0" ma:displayName="Categories" ma:default="" ma:fieldId="{7e92b2b1-47ea-4948-a159-491f499cd0e1}" ma:taxonomyMulti="true" ma:sspId="6302ef00-e229-46e4-bb0b-edf5f8a2a6e5" ma:termSetId="f429bd01-968a-4fa0-8b24-aeaeaf250b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2674345c3d4e9fa362e02d59c10fa6" ma:index="35" nillable="true" ma:taxonomy="true" ma:internalName="ae2674345c3d4e9fa362e02d59c10fa6" ma:taxonomyFieldName="Projects" ma:displayName="Projects" ma:default="" ma:fieldId="{ae267434-5c3d-4e9f-a362-e02d59c10fa6}" ma:taxonomyMulti="true" ma:sspId="6302ef00-e229-46e4-bb0b-edf5f8a2a6e5" ma:termSetId="c4fb7deb-b9f2-4d73-baaf-5ac970d74e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92b30d7ef814d49a773e5852b2f581b" ma:index="37" nillable="true" ma:taxonomy="true" ma:internalName="a92b30d7ef814d49a773e5852b2f581b" ma:taxonomyFieldName="Work_x0020_streams" ma:displayName="Work streams" ma:default="" ma:fieldId="{a92b30d7-ef81-4d49-a773-e5852b2f581b}" ma:taxonomyMulti="true" ma:sspId="6302ef00-e229-46e4-bb0b-edf5f8a2a6e5" ma:termSetId="15f586a7-edbd-441e-8f54-67953084caf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22a6d-2a62-4bc4-9767-fc5f5c510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d05bac-552e-48c9-af47-dff3bed484ce}" ma:internalName="TaxCatchAll" ma:showField="CatchAllData" ma:web="31622a6d-2a62-4bc4-9767-fc5f5c510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19d2656f54f4b29bbefaded98737593" ma:index="31" nillable="true" ma:taxonomy="true" ma:internalName="n19d2656f54f4b29bbefaded98737593" ma:taxonomyFieldName="Tags" ma:displayName="Audience" ma:default="" ma:fieldId="{719d2656-f54f-4b29-bbef-aded98737593}" ma:taxonomyMulti="true" ma:sspId="6302ef00-e229-46e4-bb0b-edf5f8a2a6e5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19d2656f54f4b29bbefaded98737593 xmlns="31622a6d-2a62-4bc4-9767-fc5f5c5106d0">
      <Terms xmlns="http://schemas.microsoft.com/office/infopath/2007/PartnerControls"/>
    </n19d2656f54f4b29bbefaded98737593>
    <ne92b2b147ea4948a159491f499cd0e1 xmlns="8dd27960-f15a-4df3-bad6-d3d0c3f37d8b">
      <Terms xmlns="http://schemas.microsoft.com/office/infopath/2007/PartnerControls"/>
    </ne92b2b147ea4948a159491f499cd0e1>
    <TaxCatchAll xmlns="31622a6d-2a62-4bc4-9767-fc5f5c5106d0" xsi:nil="true"/>
    <FileType xmlns="8dd27960-f15a-4df3-bad6-d3d0c3f37d8b" xsi:nil="true"/>
    <a92b30d7ef814d49a773e5852b2f581b xmlns="8dd27960-f15a-4df3-bad6-d3d0c3f37d8b">
      <Terms xmlns="http://schemas.microsoft.com/office/infopath/2007/PartnerControls"/>
    </a92b30d7ef814d49a773e5852b2f581b>
    <hdcbd3d6f0e54a4e9c8625069f23e362 xmlns="8dd27960-f15a-4df3-bad6-d3d0c3f37d8b">
      <Terms xmlns="http://schemas.microsoft.com/office/infopath/2007/PartnerControls"/>
    </hdcbd3d6f0e54a4e9c8625069f23e362>
    <ae2674345c3d4e9fa362e02d59c10fa6 xmlns="8dd27960-f15a-4df3-bad6-d3d0c3f37d8b">
      <Terms xmlns="http://schemas.microsoft.com/office/infopath/2007/PartnerControls"/>
    </ae2674345c3d4e9fa362e02d59c10fa6>
    <lcf76f155ced4ddcb4097134ff3c332f xmlns="8dd27960-f15a-4df3-bad6-d3d0c3f37d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BE4749-7295-4A0D-8579-521BB3601AA6}"/>
</file>

<file path=customXml/itemProps2.xml><?xml version="1.0" encoding="utf-8"?>
<ds:datastoreItem xmlns:ds="http://schemas.openxmlformats.org/officeDocument/2006/customXml" ds:itemID="{A2F8C39C-BB35-4CEF-97EA-F048ED2710E8}"/>
</file>

<file path=customXml/itemProps3.xml><?xml version="1.0" encoding="utf-8"?>
<ds:datastoreItem xmlns:ds="http://schemas.openxmlformats.org/officeDocument/2006/customXml" ds:itemID="{8C2FB119-053F-4712-8CF2-EC273018784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11323</TotalTime>
  <Words>414</Words>
  <Application>Microsoft Office PowerPoint</Application>
  <PresentationFormat>Custom</PresentationFormat>
  <Paragraphs>66</Paragraphs>
  <Slides>30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S4E</vt:lpstr>
      <vt:lpstr>Slide 1</vt:lpstr>
      <vt:lpstr>Slide 2</vt:lpstr>
      <vt:lpstr>Slide 3</vt:lpstr>
      <vt:lpstr>Slide 4</vt:lpstr>
      <vt:lpstr>Slide 5</vt:lpstr>
      <vt:lpstr>  Mis-takes are opportunities for growth      </vt:lpstr>
      <vt:lpstr>Effective composing is supported by a developing understanding of the building blocks of music, and by critically listening to a broad range of music. Supported with this knowledge and understanding, pupils should be given the opportunity to improvise, create and share their own music, as a key part of their classroom curriculum provision.  (National Plan for Music Education 2022)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Useful resource</vt:lpstr>
      <vt:lpstr>Summary of progression steps</vt:lpstr>
      <vt:lpstr>Slide 21</vt:lpstr>
      <vt:lpstr>Slide 22</vt:lpstr>
      <vt:lpstr>Slide 23</vt:lpstr>
      <vt:lpstr>   Composition  linked project –   Blue Skies</vt:lpstr>
      <vt:lpstr>Slide 25</vt:lpstr>
      <vt:lpstr>Composition stimulus ideas</vt:lpstr>
      <vt:lpstr>Reflections on the relevance of creativity for the Music teacher</vt:lpstr>
      <vt:lpstr>Small group and individual teaching  </vt:lpstr>
      <vt:lpstr>What characteristics are revealed in pupils through the composition or creative process</vt:lpstr>
      <vt:lpstr>Contact details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 customer journey</dc:title>
  <dc:creator>Tracy Carlton</dc:creator>
  <cp:lastModifiedBy>Emily</cp:lastModifiedBy>
  <cp:revision>129</cp:revision>
  <dcterms:created xsi:type="dcterms:W3CDTF">2018-01-22T10:08:40Z</dcterms:created>
  <dcterms:modified xsi:type="dcterms:W3CDTF">2025-08-26T23:10:44Z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0x0101000BED1D21A416304B8EE01FEE59FF6172</vt:lpwstr>
  </property>
</Properties>
</file>