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5" r:id="rId2"/>
    <p:sldId id="260" r:id="rId3"/>
    <p:sldId id="316" r:id="rId4"/>
    <p:sldId id="268" r:id="rId5"/>
    <p:sldId id="317" r:id="rId6"/>
    <p:sldId id="318" r:id="rId7"/>
    <p:sldId id="319" r:id="rId8"/>
    <p:sldId id="320" r:id="rId9"/>
    <p:sldId id="321" r:id="rId10"/>
    <p:sldId id="322" r:id="rId11"/>
    <p:sldId id="262" r:id="rId12"/>
    <p:sldId id="261" r:id="rId13"/>
    <p:sldId id="266" r:id="rId14"/>
    <p:sldId id="257" r:id="rId15"/>
    <p:sldId id="258" r:id="rId16"/>
    <p:sldId id="272" r:id="rId17"/>
    <p:sldId id="259" r:id="rId18"/>
    <p:sldId id="276" r:id="rId19"/>
    <p:sldId id="267" r:id="rId20"/>
    <p:sldId id="274" r:id="rId21"/>
    <p:sldId id="275" r:id="rId22"/>
    <p:sldId id="269" r:id="rId23"/>
    <p:sldId id="263" r:id="rId24"/>
    <p:sldId id="278"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p:restoredTop sz="93061"/>
  </p:normalViewPr>
  <p:slideViewPr>
    <p:cSldViewPr snapToGrid="0" snapToObjects="1">
      <p:cViewPr varScale="1">
        <p:scale>
          <a:sx n="74" d="100"/>
          <a:sy n="74" d="100"/>
        </p:scale>
        <p:origin x="6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5CAD1-28F1-AE4D-AB97-EFB21E70BA34}" type="doc">
      <dgm:prSet loTypeId="urn:microsoft.com/office/officeart/2005/8/layout/cycle2" loCatId="" qsTypeId="urn:microsoft.com/office/officeart/2005/8/quickstyle/simple4" qsCatId="simple" csTypeId="urn:microsoft.com/office/officeart/2005/8/colors/accent1_2" csCatId="accent1" phldr="0"/>
      <dgm:spPr/>
      <dgm:t>
        <a:bodyPr/>
        <a:lstStyle/>
        <a:p>
          <a:endParaRPr lang="en-US"/>
        </a:p>
      </dgm:t>
    </dgm:pt>
    <dgm:pt modelId="{8D7BD7A1-D6D6-504F-ABF9-93F37B0B1226}">
      <dgm:prSet phldrT="[Text]" phldr="1"/>
      <dgm:spPr/>
      <dgm:t>
        <a:bodyPr/>
        <a:lstStyle/>
        <a:p>
          <a:endParaRPr lang="en-US"/>
        </a:p>
      </dgm:t>
    </dgm:pt>
    <dgm:pt modelId="{9FE2D3D1-8089-E040-86E7-061034331D95}" type="parTrans" cxnId="{3677AFA9-D70D-9E40-9B89-E1D3B9AD9B88}">
      <dgm:prSet/>
      <dgm:spPr/>
      <dgm:t>
        <a:bodyPr/>
        <a:lstStyle/>
        <a:p>
          <a:endParaRPr lang="en-US"/>
        </a:p>
      </dgm:t>
    </dgm:pt>
    <dgm:pt modelId="{FC1F723F-3A70-2C4F-926D-33C75024A571}" type="sibTrans" cxnId="{3677AFA9-D70D-9E40-9B89-E1D3B9AD9B88}">
      <dgm:prSet/>
      <dgm:spPr/>
      <dgm:t>
        <a:bodyPr/>
        <a:lstStyle/>
        <a:p>
          <a:endParaRPr lang="en-US"/>
        </a:p>
      </dgm:t>
    </dgm:pt>
    <dgm:pt modelId="{8EF01653-5664-6D44-9379-114E4FCE113E}">
      <dgm:prSet phldrT="[Text]" phldr="1"/>
      <dgm:spPr/>
      <dgm:t>
        <a:bodyPr/>
        <a:lstStyle/>
        <a:p>
          <a:endParaRPr lang="en-US"/>
        </a:p>
      </dgm:t>
    </dgm:pt>
    <dgm:pt modelId="{46824B86-E180-AF40-B20A-4F506E0B4693}" type="parTrans" cxnId="{1134D828-F885-8A47-A85A-80781B524E08}">
      <dgm:prSet/>
      <dgm:spPr/>
      <dgm:t>
        <a:bodyPr/>
        <a:lstStyle/>
        <a:p>
          <a:endParaRPr lang="en-US"/>
        </a:p>
      </dgm:t>
    </dgm:pt>
    <dgm:pt modelId="{DC363B8D-559C-6C41-AFC0-EF437067E4F3}" type="sibTrans" cxnId="{1134D828-F885-8A47-A85A-80781B524E08}">
      <dgm:prSet/>
      <dgm:spPr/>
      <dgm:t>
        <a:bodyPr/>
        <a:lstStyle/>
        <a:p>
          <a:endParaRPr lang="en-US"/>
        </a:p>
      </dgm:t>
    </dgm:pt>
    <dgm:pt modelId="{654A1B05-71B6-2A45-9422-389009E4CA6D}">
      <dgm:prSet phldrT="[Text]" phldr="1"/>
      <dgm:spPr/>
      <dgm:t>
        <a:bodyPr/>
        <a:lstStyle/>
        <a:p>
          <a:endParaRPr lang="en-US"/>
        </a:p>
      </dgm:t>
    </dgm:pt>
    <dgm:pt modelId="{2D933C04-D20E-6542-8363-C6431E51F931}" type="parTrans" cxnId="{2B6E5AAD-C123-4C46-99F3-D50556609CE7}">
      <dgm:prSet/>
      <dgm:spPr/>
      <dgm:t>
        <a:bodyPr/>
        <a:lstStyle/>
        <a:p>
          <a:endParaRPr lang="en-US"/>
        </a:p>
      </dgm:t>
    </dgm:pt>
    <dgm:pt modelId="{AA249A1A-5371-0D4C-82C9-3FFDFB790C86}" type="sibTrans" cxnId="{2B6E5AAD-C123-4C46-99F3-D50556609CE7}">
      <dgm:prSet/>
      <dgm:spPr/>
      <dgm:t>
        <a:bodyPr/>
        <a:lstStyle/>
        <a:p>
          <a:endParaRPr lang="en-US"/>
        </a:p>
      </dgm:t>
    </dgm:pt>
    <dgm:pt modelId="{D6720363-950C-B84A-9094-34EAD551D3F2}">
      <dgm:prSet phldrT="[Text]" phldr="1"/>
      <dgm:spPr/>
      <dgm:t>
        <a:bodyPr/>
        <a:lstStyle/>
        <a:p>
          <a:endParaRPr lang="en-US"/>
        </a:p>
      </dgm:t>
    </dgm:pt>
    <dgm:pt modelId="{C0A5397E-EDBB-F64C-A39B-EE9ED9CF9E8E}" type="parTrans" cxnId="{FB6893ED-F5AA-AB43-88CB-F1CCB232103E}">
      <dgm:prSet/>
      <dgm:spPr/>
      <dgm:t>
        <a:bodyPr/>
        <a:lstStyle/>
        <a:p>
          <a:endParaRPr lang="en-US"/>
        </a:p>
      </dgm:t>
    </dgm:pt>
    <dgm:pt modelId="{BE9F12D2-AD7A-154E-99A9-521806338670}" type="sibTrans" cxnId="{FB6893ED-F5AA-AB43-88CB-F1CCB232103E}">
      <dgm:prSet/>
      <dgm:spPr/>
      <dgm:t>
        <a:bodyPr/>
        <a:lstStyle/>
        <a:p>
          <a:endParaRPr lang="en-US"/>
        </a:p>
      </dgm:t>
    </dgm:pt>
    <dgm:pt modelId="{4C405132-0A89-F740-87A0-127AD2CEE063}">
      <dgm:prSet phldrT="[Text]" phldr="1"/>
      <dgm:spPr/>
      <dgm:t>
        <a:bodyPr/>
        <a:lstStyle/>
        <a:p>
          <a:endParaRPr lang="en-US"/>
        </a:p>
      </dgm:t>
    </dgm:pt>
    <dgm:pt modelId="{C56DCC6F-CE1F-0845-B3C7-CBCF12058D57}" type="parTrans" cxnId="{7758CA6D-2A36-E64D-9C87-85335939DD24}">
      <dgm:prSet/>
      <dgm:spPr/>
      <dgm:t>
        <a:bodyPr/>
        <a:lstStyle/>
        <a:p>
          <a:endParaRPr lang="en-US"/>
        </a:p>
      </dgm:t>
    </dgm:pt>
    <dgm:pt modelId="{2FB993A9-F271-A14D-A781-C072F31AB471}" type="sibTrans" cxnId="{7758CA6D-2A36-E64D-9C87-85335939DD24}">
      <dgm:prSet/>
      <dgm:spPr/>
      <dgm:t>
        <a:bodyPr/>
        <a:lstStyle/>
        <a:p>
          <a:endParaRPr lang="en-US"/>
        </a:p>
      </dgm:t>
    </dgm:pt>
    <dgm:pt modelId="{974A2AA8-C2E4-BF44-B505-B1031C59A727}" type="pres">
      <dgm:prSet presAssocID="{3C55CAD1-28F1-AE4D-AB97-EFB21E70BA34}" presName="cycle" presStyleCnt="0">
        <dgm:presLayoutVars>
          <dgm:dir/>
          <dgm:resizeHandles val="exact"/>
        </dgm:presLayoutVars>
      </dgm:prSet>
      <dgm:spPr/>
    </dgm:pt>
    <dgm:pt modelId="{135D6751-787E-C349-89C7-823D26A604F8}" type="pres">
      <dgm:prSet presAssocID="{8D7BD7A1-D6D6-504F-ABF9-93F37B0B1226}" presName="node" presStyleLbl="node1" presStyleIdx="0" presStyleCnt="5">
        <dgm:presLayoutVars>
          <dgm:bulletEnabled val="1"/>
        </dgm:presLayoutVars>
      </dgm:prSet>
      <dgm:spPr/>
    </dgm:pt>
    <dgm:pt modelId="{A3BD37DB-7472-FA4D-9AF7-3A20BD6CCD80}" type="pres">
      <dgm:prSet presAssocID="{FC1F723F-3A70-2C4F-926D-33C75024A571}" presName="sibTrans" presStyleLbl="sibTrans2D1" presStyleIdx="0" presStyleCnt="5"/>
      <dgm:spPr/>
    </dgm:pt>
    <dgm:pt modelId="{7B992E2F-4201-3349-9267-714FBD8581EF}" type="pres">
      <dgm:prSet presAssocID="{FC1F723F-3A70-2C4F-926D-33C75024A571}" presName="connectorText" presStyleLbl="sibTrans2D1" presStyleIdx="0" presStyleCnt="5"/>
      <dgm:spPr/>
    </dgm:pt>
    <dgm:pt modelId="{D5318D44-C469-CF42-A4B4-3750E14D51F0}" type="pres">
      <dgm:prSet presAssocID="{8EF01653-5664-6D44-9379-114E4FCE113E}" presName="node" presStyleLbl="node1" presStyleIdx="1" presStyleCnt="5">
        <dgm:presLayoutVars>
          <dgm:bulletEnabled val="1"/>
        </dgm:presLayoutVars>
      </dgm:prSet>
      <dgm:spPr/>
    </dgm:pt>
    <dgm:pt modelId="{B3676AA5-589E-BA47-8186-6547217AF25A}" type="pres">
      <dgm:prSet presAssocID="{DC363B8D-559C-6C41-AFC0-EF437067E4F3}" presName="sibTrans" presStyleLbl="sibTrans2D1" presStyleIdx="1" presStyleCnt="5"/>
      <dgm:spPr/>
    </dgm:pt>
    <dgm:pt modelId="{C842F668-B74F-8849-9747-71120868D3E2}" type="pres">
      <dgm:prSet presAssocID="{DC363B8D-559C-6C41-AFC0-EF437067E4F3}" presName="connectorText" presStyleLbl="sibTrans2D1" presStyleIdx="1" presStyleCnt="5"/>
      <dgm:spPr/>
    </dgm:pt>
    <dgm:pt modelId="{B1FF3182-7E73-C344-BB66-CC881F97EB9A}" type="pres">
      <dgm:prSet presAssocID="{654A1B05-71B6-2A45-9422-389009E4CA6D}" presName="node" presStyleLbl="node1" presStyleIdx="2" presStyleCnt="5">
        <dgm:presLayoutVars>
          <dgm:bulletEnabled val="1"/>
        </dgm:presLayoutVars>
      </dgm:prSet>
      <dgm:spPr/>
    </dgm:pt>
    <dgm:pt modelId="{9E4D7408-FCFF-3846-A8FE-2A2079F4414A}" type="pres">
      <dgm:prSet presAssocID="{AA249A1A-5371-0D4C-82C9-3FFDFB790C86}" presName="sibTrans" presStyleLbl="sibTrans2D1" presStyleIdx="2" presStyleCnt="5"/>
      <dgm:spPr/>
    </dgm:pt>
    <dgm:pt modelId="{3C5977AB-CB0E-7342-9F5F-3E28270DD553}" type="pres">
      <dgm:prSet presAssocID="{AA249A1A-5371-0D4C-82C9-3FFDFB790C86}" presName="connectorText" presStyleLbl="sibTrans2D1" presStyleIdx="2" presStyleCnt="5"/>
      <dgm:spPr/>
    </dgm:pt>
    <dgm:pt modelId="{96E35ABF-C4BC-FD4C-817E-1C39B62EB441}" type="pres">
      <dgm:prSet presAssocID="{D6720363-950C-B84A-9094-34EAD551D3F2}" presName="node" presStyleLbl="node1" presStyleIdx="3" presStyleCnt="5">
        <dgm:presLayoutVars>
          <dgm:bulletEnabled val="1"/>
        </dgm:presLayoutVars>
      </dgm:prSet>
      <dgm:spPr/>
    </dgm:pt>
    <dgm:pt modelId="{A79C6AFB-1E18-8D4F-B95A-15D152904A88}" type="pres">
      <dgm:prSet presAssocID="{BE9F12D2-AD7A-154E-99A9-521806338670}" presName="sibTrans" presStyleLbl="sibTrans2D1" presStyleIdx="3" presStyleCnt="5"/>
      <dgm:spPr/>
    </dgm:pt>
    <dgm:pt modelId="{BB0148AD-97CD-014A-8E4A-CF084E3F2D95}" type="pres">
      <dgm:prSet presAssocID="{BE9F12D2-AD7A-154E-99A9-521806338670}" presName="connectorText" presStyleLbl="sibTrans2D1" presStyleIdx="3" presStyleCnt="5"/>
      <dgm:spPr/>
    </dgm:pt>
    <dgm:pt modelId="{98AF8874-AEB4-D744-B832-854191BBC5E5}" type="pres">
      <dgm:prSet presAssocID="{4C405132-0A89-F740-87A0-127AD2CEE063}" presName="node" presStyleLbl="node1" presStyleIdx="4" presStyleCnt="5">
        <dgm:presLayoutVars>
          <dgm:bulletEnabled val="1"/>
        </dgm:presLayoutVars>
      </dgm:prSet>
      <dgm:spPr/>
    </dgm:pt>
    <dgm:pt modelId="{A6C75E92-6CBF-C448-BF28-04BEA20E4105}" type="pres">
      <dgm:prSet presAssocID="{2FB993A9-F271-A14D-A781-C072F31AB471}" presName="sibTrans" presStyleLbl="sibTrans2D1" presStyleIdx="4" presStyleCnt="5"/>
      <dgm:spPr/>
    </dgm:pt>
    <dgm:pt modelId="{9296974F-63A5-BA46-9BA6-DBCB91D775AE}" type="pres">
      <dgm:prSet presAssocID="{2FB993A9-F271-A14D-A781-C072F31AB471}" presName="connectorText" presStyleLbl="sibTrans2D1" presStyleIdx="4" presStyleCnt="5"/>
      <dgm:spPr/>
    </dgm:pt>
  </dgm:ptLst>
  <dgm:cxnLst>
    <dgm:cxn modelId="{AF7F8019-CF4E-7642-BBDA-D916D5B8CB10}" type="presOf" srcId="{FC1F723F-3A70-2C4F-926D-33C75024A571}" destId="{7B992E2F-4201-3349-9267-714FBD8581EF}" srcOrd="1" destOrd="0" presId="urn:microsoft.com/office/officeart/2005/8/layout/cycle2"/>
    <dgm:cxn modelId="{202F2B1D-B563-F14B-8E2E-CE653F76A40A}" type="presOf" srcId="{D6720363-950C-B84A-9094-34EAD551D3F2}" destId="{96E35ABF-C4BC-FD4C-817E-1C39B62EB441}" srcOrd="0" destOrd="0" presId="urn:microsoft.com/office/officeart/2005/8/layout/cycle2"/>
    <dgm:cxn modelId="{B38A4021-B6AA-124F-BCC8-B3771D365E11}" type="presOf" srcId="{8EF01653-5664-6D44-9379-114E4FCE113E}" destId="{D5318D44-C469-CF42-A4B4-3750E14D51F0}" srcOrd="0" destOrd="0" presId="urn:microsoft.com/office/officeart/2005/8/layout/cycle2"/>
    <dgm:cxn modelId="{1134D828-F885-8A47-A85A-80781B524E08}" srcId="{3C55CAD1-28F1-AE4D-AB97-EFB21E70BA34}" destId="{8EF01653-5664-6D44-9379-114E4FCE113E}" srcOrd="1" destOrd="0" parTransId="{46824B86-E180-AF40-B20A-4F506E0B4693}" sibTransId="{DC363B8D-559C-6C41-AFC0-EF437067E4F3}"/>
    <dgm:cxn modelId="{16904531-DD69-AF43-9106-FE223A1FB7DB}" type="presOf" srcId="{8D7BD7A1-D6D6-504F-ABF9-93F37B0B1226}" destId="{135D6751-787E-C349-89C7-823D26A604F8}" srcOrd="0" destOrd="0" presId="urn:microsoft.com/office/officeart/2005/8/layout/cycle2"/>
    <dgm:cxn modelId="{5927173E-186B-4F40-A294-8099401ABB98}" type="presOf" srcId="{654A1B05-71B6-2A45-9422-389009E4CA6D}" destId="{B1FF3182-7E73-C344-BB66-CC881F97EB9A}" srcOrd="0" destOrd="0" presId="urn:microsoft.com/office/officeart/2005/8/layout/cycle2"/>
    <dgm:cxn modelId="{8B0C3C5D-A6FF-8C45-8C4A-4954A443B680}" type="presOf" srcId="{2FB993A9-F271-A14D-A781-C072F31AB471}" destId="{A6C75E92-6CBF-C448-BF28-04BEA20E4105}" srcOrd="0" destOrd="0" presId="urn:microsoft.com/office/officeart/2005/8/layout/cycle2"/>
    <dgm:cxn modelId="{955B1F44-3884-014D-99F9-99BF4FDE018D}" type="presOf" srcId="{4C405132-0A89-F740-87A0-127AD2CEE063}" destId="{98AF8874-AEB4-D744-B832-854191BBC5E5}" srcOrd="0" destOrd="0" presId="urn:microsoft.com/office/officeart/2005/8/layout/cycle2"/>
    <dgm:cxn modelId="{E25F1F64-3C79-9F45-BD60-AEA69C3505FB}" type="presOf" srcId="{FC1F723F-3A70-2C4F-926D-33C75024A571}" destId="{A3BD37DB-7472-FA4D-9AF7-3A20BD6CCD80}" srcOrd="0" destOrd="0" presId="urn:microsoft.com/office/officeart/2005/8/layout/cycle2"/>
    <dgm:cxn modelId="{BE495267-B7FC-A042-BFFA-E09D2881700D}" type="presOf" srcId="{BE9F12D2-AD7A-154E-99A9-521806338670}" destId="{A79C6AFB-1E18-8D4F-B95A-15D152904A88}" srcOrd="0" destOrd="0" presId="urn:microsoft.com/office/officeart/2005/8/layout/cycle2"/>
    <dgm:cxn modelId="{7758CA6D-2A36-E64D-9C87-85335939DD24}" srcId="{3C55CAD1-28F1-AE4D-AB97-EFB21E70BA34}" destId="{4C405132-0A89-F740-87A0-127AD2CEE063}" srcOrd="4" destOrd="0" parTransId="{C56DCC6F-CE1F-0845-B3C7-CBCF12058D57}" sibTransId="{2FB993A9-F271-A14D-A781-C072F31AB471}"/>
    <dgm:cxn modelId="{D155E471-3721-9C42-A686-D442FEE63CE5}" type="presOf" srcId="{2FB993A9-F271-A14D-A781-C072F31AB471}" destId="{9296974F-63A5-BA46-9BA6-DBCB91D775AE}" srcOrd="1" destOrd="0" presId="urn:microsoft.com/office/officeart/2005/8/layout/cycle2"/>
    <dgm:cxn modelId="{C3294E57-79AF-DD42-8DC1-B8678DFDF359}" type="presOf" srcId="{AA249A1A-5371-0D4C-82C9-3FFDFB790C86}" destId="{3C5977AB-CB0E-7342-9F5F-3E28270DD553}" srcOrd="1" destOrd="0" presId="urn:microsoft.com/office/officeart/2005/8/layout/cycle2"/>
    <dgm:cxn modelId="{B2D9838B-841C-1C45-876A-51455B2368BB}" type="presOf" srcId="{DC363B8D-559C-6C41-AFC0-EF437067E4F3}" destId="{B3676AA5-589E-BA47-8186-6547217AF25A}" srcOrd="0" destOrd="0" presId="urn:microsoft.com/office/officeart/2005/8/layout/cycle2"/>
    <dgm:cxn modelId="{4059F98B-C6F0-3342-868D-4E1E93D53CBB}" type="presOf" srcId="{DC363B8D-559C-6C41-AFC0-EF437067E4F3}" destId="{C842F668-B74F-8849-9747-71120868D3E2}" srcOrd="1" destOrd="0" presId="urn:microsoft.com/office/officeart/2005/8/layout/cycle2"/>
    <dgm:cxn modelId="{3677AFA9-D70D-9E40-9B89-E1D3B9AD9B88}" srcId="{3C55CAD1-28F1-AE4D-AB97-EFB21E70BA34}" destId="{8D7BD7A1-D6D6-504F-ABF9-93F37B0B1226}" srcOrd="0" destOrd="0" parTransId="{9FE2D3D1-8089-E040-86E7-061034331D95}" sibTransId="{FC1F723F-3A70-2C4F-926D-33C75024A571}"/>
    <dgm:cxn modelId="{FD8CB2AA-CD70-3E49-9C3D-52C4B94E13C2}" type="presOf" srcId="{3C55CAD1-28F1-AE4D-AB97-EFB21E70BA34}" destId="{974A2AA8-C2E4-BF44-B505-B1031C59A727}" srcOrd="0" destOrd="0" presId="urn:microsoft.com/office/officeart/2005/8/layout/cycle2"/>
    <dgm:cxn modelId="{2B6E5AAD-C123-4C46-99F3-D50556609CE7}" srcId="{3C55CAD1-28F1-AE4D-AB97-EFB21E70BA34}" destId="{654A1B05-71B6-2A45-9422-389009E4CA6D}" srcOrd="2" destOrd="0" parTransId="{2D933C04-D20E-6542-8363-C6431E51F931}" sibTransId="{AA249A1A-5371-0D4C-82C9-3FFDFB790C86}"/>
    <dgm:cxn modelId="{BE1A0DE6-CE6B-334E-A8DD-C6B072C4D93A}" type="presOf" srcId="{BE9F12D2-AD7A-154E-99A9-521806338670}" destId="{BB0148AD-97CD-014A-8E4A-CF084E3F2D95}" srcOrd="1" destOrd="0" presId="urn:microsoft.com/office/officeart/2005/8/layout/cycle2"/>
    <dgm:cxn modelId="{372862ED-AF53-784B-A4ED-DE44C133EFC2}" type="presOf" srcId="{AA249A1A-5371-0D4C-82C9-3FFDFB790C86}" destId="{9E4D7408-FCFF-3846-A8FE-2A2079F4414A}" srcOrd="0" destOrd="0" presId="urn:microsoft.com/office/officeart/2005/8/layout/cycle2"/>
    <dgm:cxn modelId="{FB6893ED-F5AA-AB43-88CB-F1CCB232103E}" srcId="{3C55CAD1-28F1-AE4D-AB97-EFB21E70BA34}" destId="{D6720363-950C-B84A-9094-34EAD551D3F2}" srcOrd="3" destOrd="0" parTransId="{C0A5397E-EDBB-F64C-A39B-EE9ED9CF9E8E}" sibTransId="{BE9F12D2-AD7A-154E-99A9-521806338670}"/>
    <dgm:cxn modelId="{766AADDB-65CB-C54A-8D04-BF74F8C4956D}" type="presParOf" srcId="{974A2AA8-C2E4-BF44-B505-B1031C59A727}" destId="{135D6751-787E-C349-89C7-823D26A604F8}" srcOrd="0" destOrd="0" presId="urn:microsoft.com/office/officeart/2005/8/layout/cycle2"/>
    <dgm:cxn modelId="{88904D14-2496-8845-9014-ABEF2487A9DF}" type="presParOf" srcId="{974A2AA8-C2E4-BF44-B505-B1031C59A727}" destId="{A3BD37DB-7472-FA4D-9AF7-3A20BD6CCD80}" srcOrd="1" destOrd="0" presId="urn:microsoft.com/office/officeart/2005/8/layout/cycle2"/>
    <dgm:cxn modelId="{91DC8A1E-9321-FB41-979A-6A4AF84B890F}" type="presParOf" srcId="{A3BD37DB-7472-FA4D-9AF7-3A20BD6CCD80}" destId="{7B992E2F-4201-3349-9267-714FBD8581EF}" srcOrd="0" destOrd="0" presId="urn:microsoft.com/office/officeart/2005/8/layout/cycle2"/>
    <dgm:cxn modelId="{68A17404-6BF4-754A-8D34-E45A5BEF87CA}" type="presParOf" srcId="{974A2AA8-C2E4-BF44-B505-B1031C59A727}" destId="{D5318D44-C469-CF42-A4B4-3750E14D51F0}" srcOrd="2" destOrd="0" presId="urn:microsoft.com/office/officeart/2005/8/layout/cycle2"/>
    <dgm:cxn modelId="{68BDC055-6053-4D49-8BA8-9DED3FC4DCA7}" type="presParOf" srcId="{974A2AA8-C2E4-BF44-B505-B1031C59A727}" destId="{B3676AA5-589E-BA47-8186-6547217AF25A}" srcOrd="3" destOrd="0" presId="urn:microsoft.com/office/officeart/2005/8/layout/cycle2"/>
    <dgm:cxn modelId="{742C5187-6906-BD4D-914F-A1B3421A0F86}" type="presParOf" srcId="{B3676AA5-589E-BA47-8186-6547217AF25A}" destId="{C842F668-B74F-8849-9747-71120868D3E2}" srcOrd="0" destOrd="0" presId="urn:microsoft.com/office/officeart/2005/8/layout/cycle2"/>
    <dgm:cxn modelId="{97C82377-4E5E-014C-9284-9B491F07D841}" type="presParOf" srcId="{974A2AA8-C2E4-BF44-B505-B1031C59A727}" destId="{B1FF3182-7E73-C344-BB66-CC881F97EB9A}" srcOrd="4" destOrd="0" presId="urn:microsoft.com/office/officeart/2005/8/layout/cycle2"/>
    <dgm:cxn modelId="{55A4E86C-AE79-AF4B-9572-3D9E541AABDE}" type="presParOf" srcId="{974A2AA8-C2E4-BF44-B505-B1031C59A727}" destId="{9E4D7408-FCFF-3846-A8FE-2A2079F4414A}" srcOrd="5" destOrd="0" presId="urn:microsoft.com/office/officeart/2005/8/layout/cycle2"/>
    <dgm:cxn modelId="{F108551A-015F-FD46-9C9B-D711FB4ADC86}" type="presParOf" srcId="{9E4D7408-FCFF-3846-A8FE-2A2079F4414A}" destId="{3C5977AB-CB0E-7342-9F5F-3E28270DD553}" srcOrd="0" destOrd="0" presId="urn:microsoft.com/office/officeart/2005/8/layout/cycle2"/>
    <dgm:cxn modelId="{09B20331-6D81-6D4F-9A88-105CFB2210E8}" type="presParOf" srcId="{974A2AA8-C2E4-BF44-B505-B1031C59A727}" destId="{96E35ABF-C4BC-FD4C-817E-1C39B62EB441}" srcOrd="6" destOrd="0" presId="urn:microsoft.com/office/officeart/2005/8/layout/cycle2"/>
    <dgm:cxn modelId="{087BAAA0-67AE-E440-9ABC-EF3FA5C75142}" type="presParOf" srcId="{974A2AA8-C2E4-BF44-B505-B1031C59A727}" destId="{A79C6AFB-1E18-8D4F-B95A-15D152904A88}" srcOrd="7" destOrd="0" presId="urn:microsoft.com/office/officeart/2005/8/layout/cycle2"/>
    <dgm:cxn modelId="{DEE4B001-F8E8-894B-8F1F-F369A11CA456}" type="presParOf" srcId="{A79C6AFB-1E18-8D4F-B95A-15D152904A88}" destId="{BB0148AD-97CD-014A-8E4A-CF084E3F2D95}" srcOrd="0" destOrd="0" presId="urn:microsoft.com/office/officeart/2005/8/layout/cycle2"/>
    <dgm:cxn modelId="{40849288-392A-B548-8402-A1976EC766EE}" type="presParOf" srcId="{974A2AA8-C2E4-BF44-B505-B1031C59A727}" destId="{98AF8874-AEB4-D744-B832-854191BBC5E5}" srcOrd="8" destOrd="0" presId="urn:microsoft.com/office/officeart/2005/8/layout/cycle2"/>
    <dgm:cxn modelId="{DDE3EFD2-78D0-2D41-A1FD-B4EE3A08A8BF}" type="presParOf" srcId="{974A2AA8-C2E4-BF44-B505-B1031C59A727}" destId="{A6C75E92-6CBF-C448-BF28-04BEA20E4105}" srcOrd="9" destOrd="0" presId="urn:microsoft.com/office/officeart/2005/8/layout/cycle2"/>
    <dgm:cxn modelId="{6D2B78F2-DFDE-844D-9877-49B4E81FBE5D}" type="presParOf" srcId="{A6C75E92-6CBF-C448-BF28-04BEA20E4105}" destId="{9296974F-63A5-BA46-9BA6-DBCB91D775A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B2A2D-62FF-5142-B436-77DE293B987B}" type="doc">
      <dgm:prSet loTypeId="urn:microsoft.com/office/officeart/2005/8/layout/cycle3" loCatId="" qsTypeId="urn:microsoft.com/office/officeart/2005/8/quickstyle/simple4" qsCatId="simple" csTypeId="urn:microsoft.com/office/officeart/2005/8/colors/accent1_2" csCatId="accent1" phldr="0"/>
      <dgm:spPr/>
      <dgm:t>
        <a:bodyPr/>
        <a:lstStyle/>
        <a:p>
          <a:endParaRPr lang="en-US"/>
        </a:p>
      </dgm:t>
    </dgm:pt>
    <dgm:pt modelId="{069A2128-FF22-DF48-ACB3-6364DBCCE069}">
      <dgm:prSet phldrT="[Text]" phldr="1"/>
      <dgm:spPr/>
      <dgm:t>
        <a:bodyPr/>
        <a:lstStyle/>
        <a:p>
          <a:endParaRPr lang="en-US" dirty="0"/>
        </a:p>
      </dgm:t>
    </dgm:pt>
    <dgm:pt modelId="{EBC37915-FBF7-A34C-A0FF-5B3CB46BBAA2}" type="parTrans" cxnId="{C2842426-3E3C-0743-B6CA-AD0D29484DC1}">
      <dgm:prSet/>
      <dgm:spPr/>
      <dgm:t>
        <a:bodyPr/>
        <a:lstStyle/>
        <a:p>
          <a:endParaRPr lang="en-US"/>
        </a:p>
      </dgm:t>
    </dgm:pt>
    <dgm:pt modelId="{DDAE5215-B126-E046-B98D-741CC40022E4}" type="sibTrans" cxnId="{C2842426-3E3C-0743-B6CA-AD0D29484DC1}">
      <dgm:prSet/>
      <dgm:spPr/>
      <dgm:t>
        <a:bodyPr/>
        <a:lstStyle/>
        <a:p>
          <a:endParaRPr lang="en-US"/>
        </a:p>
      </dgm:t>
    </dgm:pt>
    <dgm:pt modelId="{B356A10E-FDE7-4D4E-A8AF-94530CBD7876}">
      <dgm:prSet phldrT="[Text]" phldr="1"/>
      <dgm:spPr/>
      <dgm:t>
        <a:bodyPr/>
        <a:lstStyle/>
        <a:p>
          <a:endParaRPr lang="en-US"/>
        </a:p>
      </dgm:t>
    </dgm:pt>
    <dgm:pt modelId="{4516A0E0-5F12-EF40-8733-9BBA8A170D9C}" type="parTrans" cxnId="{F21FA32A-B914-D247-A03C-15EEBA5C965E}">
      <dgm:prSet/>
      <dgm:spPr/>
      <dgm:t>
        <a:bodyPr/>
        <a:lstStyle/>
        <a:p>
          <a:endParaRPr lang="en-US"/>
        </a:p>
      </dgm:t>
    </dgm:pt>
    <dgm:pt modelId="{AB4D62C9-9734-B34D-B284-66D1FADADCC4}" type="sibTrans" cxnId="{F21FA32A-B914-D247-A03C-15EEBA5C965E}">
      <dgm:prSet/>
      <dgm:spPr/>
      <dgm:t>
        <a:bodyPr/>
        <a:lstStyle/>
        <a:p>
          <a:endParaRPr lang="en-US"/>
        </a:p>
      </dgm:t>
    </dgm:pt>
    <dgm:pt modelId="{56BA77AB-EE58-0F43-A030-820CD150D633}">
      <dgm:prSet phldrT="[Text]" phldr="1"/>
      <dgm:spPr/>
      <dgm:t>
        <a:bodyPr/>
        <a:lstStyle/>
        <a:p>
          <a:endParaRPr lang="en-US"/>
        </a:p>
      </dgm:t>
    </dgm:pt>
    <dgm:pt modelId="{D7B5A1D0-72F3-CE4C-9619-832AE53BEBBE}" type="parTrans" cxnId="{7AEBB608-D7C4-D148-8B65-A02B85B4CF09}">
      <dgm:prSet/>
      <dgm:spPr/>
      <dgm:t>
        <a:bodyPr/>
        <a:lstStyle/>
        <a:p>
          <a:endParaRPr lang="en-US"/>
        </a:p>
      </dgm:t>
    </dgm:pt>
    <dgm:pt modelId="{0C0FD7F9-EBFE-FC40-826D-EA3D7010658B}" type="sibTrans" cxnId="{7AEBB608-D7C4-D148-8B65-A02B85B4CF09}">
      <dgm:prSet/>
      <dgm:spPr/>
      <dgm:t>
        <a:bodyPr/>
        <a:lstStyle/>
        <a:p>
          <a:endParaRPr lang="en-US"/>
        </a:p>
      </dgm:t>
    </dgm:pt>
    <dgm:pt modelId="{F7C7E829-5D68-564E-89F7-AE98F489F029}">
      <dgm:prSet phldrT="[Text]" phldr="1"/>
      <dgm:spPr/>
      <dgm:t>
        <a:bodyPr/>
        <a:lstStyle/>
        <a:p>
          <a:endParaRPr lang="en-US"/>
        </a:p>
      </dgm:t>
    </dgm:pt>
    <dgm:pt modelId="{F0257C15-1B07-FD42-94FD-D605209F5DFE}" type="parTrans" cxnId="{0CF9E1D5-3CC2-C846-AF95-794CBD98596E}">
      <dgm:prSet/>
      <dgm:spPr/>
      <dgm:t>
        <a:bodyPr/>
        <a:lstStyle/>
        <a:p>
          <a:endParaRPr lang="en-US"/>
        </a:p>
      </dgm:t>
    </dgm:pt>
    <dgm:pt modelId="{93E5815F-9222-6E48-9922-0C50C4BD2052}" type="sibTrans" cxnId="{0CF9E1D5-3CC2-C846-AF95-794CBD98596E}">
      <dgm:prSet/>
      <dgm:spPr/>
      <dgm:t>
        <a:bodyPr/>
        <a:lstStyle/>
        <a:p>
          <a:endParaRPr lang="en-US"/>
        </a:p>
      </dgm:t>
    </dgm:pt>
    <dgm:pt modelId="{42FE82FE-B16E-F640-AFB9-52F7200D1A41}">
      <dgm:prSet phldrT="[Text]" phldr="1"/>
      <dgm:spPr/>
      <dgm:t>
        <a:bodyPr/>
        <a:lstStyle/>
        <a:p>
          <a:endParaRPr lang="en-US"/>
        </a:p>
      </dgm:t>
    </dgm:pt>
    <dgm:pt modelId="{CC8A8449-5B40-B24F-A848-81A5B683D78C}" type="parTrans" cxnId="{E38E0A25-DC21-AA47-B642-F0FF8733DC90}">
      <dgm:prSet/>
      <dgm:spPr/>
      <dgm:t>
        <a:bodyPr/>
        <a:lstStyle/>
        <a:p>
          <a:endParaRPr lang="en-US"/>
        </a:p>
      </dgm:t>
    </dgm:pt>
    <dgm:pt modelId="{286F85D8-78A9-C34E-B6FA-EF4472EB033F}" type="sibTrans" cxnId="{E38E0A25-DC21-AA47-B642-F0FF8733DC90}">
      <dgm:prSet/>
      <dgm:spPr/>
      <dgm:t>
        <a:bodyPr/>
        <a:lstStyle/>
        <a:p>
          <a:endParaRPr lang="en-US"/>
        </a:p>
      </dgm:t>
    </dgm:pt>
    <dgm:pt modelId="{59829E6F-04F6-3647-B6F3-31D9232331E2}" type="pres">
      <dgm:prSet presAssocID="{D48B2A2D-62FF-5142-B436-77DE293B987B}" presName="Name0" presStyleCnt="0">
        <dgm:presLayoutVars>
          <dgm:dir/>
          <dgm:resizeHandles val="exact"/>
        </dgm:presLayoutVars>
      </dgm:prSet>
      <dgm:spPr/>
    </dgm:pt>
    <dgm:pt modelId="{3FD92FC8-4E0C-9848-AA36-37D7E5A08473}" type="pres">
      <dgm:prSet presAssocID="{D48B2A2D-62FF-5142-B436-77DE293B987B}" presName="cycle" presStyleCnt="0"/>
      <dgm:spPr/>
    </dgm:pt>
    <dgm:pt modelId="{10573A4D-8827-1343-97A8-E5A66F4D5D72}" type="pres">
      <dgm:prSet presAssocID="{069A2128-FF22-DF48-ACB3-6364DBCCE069}" presName="nodeFirstNode" presStyleLbl="node1" presStyleIdx="0" presStyleCnt="5" custRadScaleRad="99208" custRadScaleInc="-6255">
        <dgm:presLayoutVars>
          <dgm:bulletEnabled val="1"/>
        </dgm:presLayoutVars>
      </dgm:prSet>
      <dgm:spPr/>
    </dgm:pt>
    <dgm:pt modelId="{B59D8D9A-7B33-9B4A-8673-0A7C096A056F}" type="pres">
      <dgm:prSet presAssocID="{DDAE5215-B126-E046-B98D-741CC40022E4}" presName="sibTransFirstNode" presStyleLbl="bgShp" presStyleIdx="0" presStyleCnt="1" custLinFactNeighborX="-923" custLinFactNeighborY="2999"/>
      <dgm:spPr/>
    </dgm:pt>
    <dgm:pt modelId="{BD7A28D3-B352-6D47-8B0E-AE6AA9B01C44}" type="pres">
      <dgm:prSet presAssocID="{B356A10E-FDE7-4D4E-A8AF-94530CBD7876}" presName="nodeFollowingNodes" presStyleLbl="node1" presStyleIdx="1" presStyleCnt="5">
        <dgm:presLayoutVars>
          <dgm:bulletEnabled val="1"/>
        </dgm:presLayoutVars>
      </dgm:prSet>
      <dgm:spPr/>
    </dgm:pt>
    <dgm:pt modelId="{34D8FCD2-4D04-A445-914F-E4B16984BCB6}" type="pres">
      <dgm:prSet presAssocID="{56BA77AB-EE58-0F43-A030-820CD150D633}" presName="nodeFollowingNodes" presStyleLbl="node1" presStyleIdx="2" presStyleCnt="5">
        <dgm:presLayoutVars>
          <dgm:bulletEnabled val="1"/>
        </dgm:presLayoutVars>
      </dgm:prSet>
      <dgm:spPr/>
    </dgm:pt>
    <dgm:pt modelId="{45E90087-E066-0548-B85F-89645D72A483}" type="pres">
      <dgm:prSet presAssocID="{F7C7E829-5D68-564E-89F7-AE98F489F029}" presName="nodeFollowingNodes" presStyleLbl="node1" presStyleIdx="3" presStyleCnt="5">
        <dgm:presLayoutVars>
          <dgm:bulletEnabled val="1"/>
        </dgm:presLayoutVars>
      </dgm:prSet>
      <dgm:spPr/>
    </dgm:pt>
    <dgm:pt modelId="{6AE8F40A-C3D1-D043-BA79-89D6B4A53172}" type="pres">
      <dgm:prSet presAssocID="{42FE82FE-B16E-F640-AFB9-52F7200D1A41}" presName="nodeFollowingNodes" presStyleLbl="node1" presStyleIdx="4" presStyleCnt="5">
        <dgm:presLayoutVars>
          <dgm:bulletEnabled val="1"/>
        </dgm:presLayoutVars>
      </dgm:prSet>
      <dgm:spPr/>
    </dgm:pt>
  </dgm:ptLst>
  <dgm:cxnLst>
    <dgm:cxn modelId="{7AEBB608-D7C4-D148-8B65-A02B85B4CF09}" srcId="{D48B2A2D-62FF-5142-B436-77DE293B987B}" destId="{56BA77AB-EE58-0F43-A030-820CD150D633}" srcOrd="2" destOrd="0" parTransId="{D7B5A1D0-72F3-CE4C-9619-832AE53BEBBE}" sibTransId="{0C0FD7F9-EBFE-FC40-826D-EA3D7010658B}"/>
    <dgm:cxn modelId="{E38E0A25-DC21-AA47-B642-F0FF8733DC90}" srcId="{D48B2A2D-62FF-5142-B436-77DE293B987B}" destId="{42FE82FE-B16E-F640-AFB9-52F7200D1A41}" srcOrd="4" destOrd="0" parTransId="{CC8A8449-5B40-B24F-A848-81A5B683D78C}" sibTransId="{286F85D8-78A9-C34E-B6FA-EF4472EB033F}"/>
    <dgm:cxn modelId="{5C978E25-FA68-974F-8FB0-6980B0395232}" type="presOf" srcId="{42FE82FE-B16E-F640-AFB9-52F7200D1A41}" destId="{6AE8F40A-C3D1-D043-BA79-89D6B4A53172}" srcOrd="0" destOrd="0" presId="urn:microsoft.com/office/officeart/2005/8/layout/cycle3"/>
    <dgm:cxn modelId="{C2842426-3E3C-0743-B6CA-AD0D29484DC1}" srcId="{D48B2A2D-62FF-5142-B436-77DE293B987B}" destId="{069A2128-FF22-DF48-ACB3-6364DBCCE069}" srcOrd="0" destOrd="0" parTransId="{EBC37915-FBF7-A34C-A0FF-5B3CB46BBAA2}" sibTransId="{DDAE5215-B126-E046-B98D-741CC40022E4}"/>
    <dgm:cxn modelId="{F21FA32A-B914-D247-A03C-15EEBA5C965E}" srcId="{D48B2A2D-62FF-5142-B436-77DE293B987B}" destId="{B356A10E-FDE7-4D4E-A8AF-94530CBD7876}" srcOrd="1" destOrd="0" parTransId="{4516A0E0-5F12-EF40-8733-9BBA8A170D9C}" sibTransId="{AB4D62C9-9734-B34D-B284-66D1FADADCC4}"/>
    <dgm:cxn modelId="{70DCB382-F647-484F-9A65-8D06F1ABC2D2}" type="presOf" srcId="{56BA77AB-EE58-0F43-A030-820CD150D633}" destId="{34D8FCD2-4D04-A445-914F-E4B16984BCB6}" srcOrd="0" destOrd="0" presId="urn:microsoft.com/office/officeart/2005/8/layout/cycle3"/>
    <dgm:cxn modelId="{4263409C-CC6B-8A44-8FF1-76684F73F135}" type="presOf" srcId="{DDAE5215-B126-E046-B98D-741CC40022E4}" destId="{B59D8D9A-7B33-9B4A-8673-0A7C096A056F}" srcOrd="0" destOrd="0" presId="urn:microsoft.com/office/officeart/2005/8/layout/cycle3"/>
    <dgm:cxn modelId="{D92EBFC4-017E-9542-A10A-265C7266F3C5}" type="presOf" srcId="{069A2128-FF22-DF48-ACB3-6364DBCCE069}" destId="{10573A4D-8827-1343-97A8-E5A66F4D5D72}" srcOrd="0" destOrd="0" presId="urn:microsoft.com/office/officeart/2005/8/layout/cycle3"/>
    <dgm:cxn modelId="{0CF9E1D5-3CC2-C846-AF95-794CBD98596E}" srcId="{D48B2A2D-62FF-5142-B436-77DE293B987B}" destId="{F7C7E829-5D68-564E-89F7-AE98F489F029}" srcOrd="3" destOrd="0" parTransId="{F0257C15-1B07-FD42-94FD-D605209F5DFE}" sibTransId="{93E5815F-9222-6E48-9922-0C50C4BD2052}"/>
    <dgm:cxn modelId="{3A2472E2-D9DC-5B4E-B310-215E5C7873EC}" type="presOf" srcId="{B356A10E-FDE7-4D4E-A8AF-94530CBD7876}" destId="{BD7A28D3-B352-6D47-8B0E-AE6AA9B01C44}" srcOrd="0" destOrd="0" presId="urn:microsoft.com/office/officeart/2005/8/layout/cycle3"/>
    <dgm:cxn modelId="{B7E2B5F4-DFB6-F24B-8195-EED6FB39F1C2}" type="presOf" srcId="{F7C7E829-5D68-564E-89F7-AE98F489F029}" destId="{45E90087-E066-0548-B85F-89645D72A483}" srcOrd="0" destOrd="0" presId="urn:microsoft.com/office/officeart/2005/8/layout/cycle3"/>
    <dgm:cxn modelId="{0DD605F8-2EE3-7346-A282-402E032A0084}" type="presOf" srcId="{D48B2A2D-62FF-5142-B436-77DE293B987B}" destId="{59829E6F-04F6-3647-B6F3-31D9232331E2}" srcOrd="0" destOrd="0" presId="urn:microsoft.com/office/officeart/2005/8/layout/cycle3"/>
    <dgm:cxn modelId="{9CB8FBDB-1061-DC4D-B322-446F16C36D4A}" type="presParOf" srcId="{59829E6F-04F6-3647-B6F3-31D9232331E2}" destId="{3FD92FC8-4E0C-9848-AA36-37D7E5A08473}" srcOrd="0" destOrd="0" presId="urn:microsoft.com/office/officeart/2005/8/layout/cycle3"/>
    <dgm:cxn modelId="{6118CBD6-C8E7-F448-9F5A-B61D030E12D9}" type="presParOf" srcId="{3FD92FC8-4E0C-9848-AA36-37D7E5A08473}" destId="{10573A4D-8827-1343-97A8-E5A66F4D5D72}" srcOrd="0" destOrd="0" presId="urn:microsoft.com/office/officeart/2005/8/layout/cycle3"/>
    <dgm:cxn modelId="{049C4AE2-C37F-5145-AD42-62471502602E}" type="presParOf" srcId="{3FD92FC8-4E0C-9848-AA36-37D7E5A08473}" destId="{B59D8D9A-7B33-9B4A-8673-0A7C096A056F}" srcOrd="1" destOrd="0" presId="urn:microsoft.com/office/officeart/2005/8/layout/cycle3"/>
    <dgm:cxn modelId="{658611EC-649D-E046-9A34-0CA2612DD00C}" type="presParOf" srcId="{3FD92FC8-4E0C-9848-AA36-37D7E5A08473}" destId="{BD7A28D3-B352-6D47-8B0E-AE6AA9B01C44}" srcOrd="2" destOrd="0" presId="urn:microsoft.com/office/officeart/2005/8/layout/cycle3"/>
    <dgm:cxn modelId="{DA224EC3-EA58-3D4B-8A47-F0FB057BDC16}" type="presParOf" srcId="{3FD92FC8-4E0C-9848-AA36-37D7E5A08473}" destId="{34D8FCD2-4D04-A445-914F-E4B16984BCB6}" srcOrd="3" destOrd="0" presId="urn:microsoft.com/office/officeart/2005/8/layout/cycle3"/>
    <dgm:cxn modelId="{73A873D7-396F-A74C-A155-1D2CB197EEDC}" type="presParOf" srcId="{3FD92FC8-4E0C-9848-AA36-37D7E5A08473}" destId="{45E90087-E066-0548-B85F-89645D72A483}" srcOrd="4" destOrd="0" presId="urn:microsoft.com/office/officeart/2005/8/layout/cycle3"/>
    <dgm:cxn modelId="{0B294A86-54A0-114D-A050-4823CDE3F630}" type="presParOf" srcId="{3FD92FC8-4E0C-9848-AA36-37D7E5A08473}" destId="{6AE8F40A-C3D1-D043-BA79-89D6B4A5317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D6751-787E-C349-89C7-823D26A604F8}">
      <dsp:nvSpPr>
        <dsp:cNvPr id="0" name=""/>
        <dsp:cNvSpPr/>
      </dsp:nvSpPr>
      <dsp:spPr>
        <a:xfrm>
          <a:off x="2979561" y="188"/>
          <a:ext cx="1500708" cy="15007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199335" y="219962"/>
        <a:ext cx="1061160" cy="1061160"/>
      </dsp:txXfrm>
    </dsp:sp>
    <dsp:sp modelId="{A3BD37DB-7472-FA4D-9AF7-3A20BD6CCD80}">
      <dsp:nvSpPr>
        <dsp:cNvPr id="0" name=""/>
        <dsp:cNvSpPr/>
      </dsp:nvSpPr>
      <dsp:spPr>
        <a:xfrm rot="2160000">
          <a:off x="4433037" y="1153367"/>
          <a:ext cx="399759" cy="50648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444489" y="1219419"/>
        <a:ext cx="279831" cy="303893"/>
      </dsp:txXfrm>
    </dsp:sp>
    <dsp:sp modelId="{D5318D44-C469-CF42-A4B4-3750E14D51F0}">
      <dsp:nvSpPr>
        <dsp:cNvPr id="0" name=""/>
        <dsp:cNvSpPr/>
      </dsp:nvSpPr>
      <dsp:spPr>
        <a:xfrm>
          <a:off x="4803871" y="1325627"/>
          <a:ext cx="1500708" cy="15007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023645" y="1545401"/>
        <a:ext cx="1061160" cy="1061160"/>
      </dsp:txXfrm>
    </dsp:sp>
    <dsp:sp modelId="{B3676AA5-589E-BA47-8186-6547217AF25A}">
      <dsp:nvSpPr>
        <dsp:cNvPr id="0" name=""/>
        <dsp:cNvSpPr/>
      </dsp:nvSpPr>
      <dsp:spPr>
        <a:xfrm rot="6480000">
          <a:off x="5009429" y="2884279"/>
          <a:ext cx="399759" cy="50648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5087923" y="2928548"/>
        <a:ext cx="279831" cy="303893"/>
      </dsp:txXfrm>
    </dsp:sp>
    <dsp:sp modelId="{B1FF3182-7E73-C344-BB66-CC881F97EB9A}">
      <dsp:nvSpPr>
        <dsp:cNvPr id="0" name=""/>
        <dsp:cNvSpPr/>
      </dsp:nvSpPr>
      <dsp:spPr>
        <a:xfrm>
          <a:off x="4107046" y="3470232"/>
          <a:ext cx="1500708" cy="15007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326820" y="3690006"/>
        <a:ext cx="1061160" cy="1061160"/>
      </dsp:txXfrm>
    </dsp:sp>
    <dsp:sp modelId="{9E4D7408-FCFF-3846-A8FE-2A2079F4414A}">
      <dsp:nvSpPr>
        <dsp:cNvPr id="0" name=""/>
        <dsp:cNvSpPr/>
      </dsp:nvSpPr>
      <dsp:spPr>
        <a:xfrm rot="10800000">
          <a:off x="3541349" y="3967341"/>
          <a:ext cx="399759" cy="50648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3661277" y="4068639"/>
        <a:ext cx="279831" cy="303893"/>
      </dsp:txXfrm>
    </dsp:sp>
    <dsp:sp modelId="{96E35ABF-C4BC-FD4C-817E-1C39B62EB441}">
      <dsp:nvSpPr>
        <dsp:cNvPr id="0" name=""/>
        <dsp:cNvSpPr/>
      </dsp:nvSpPr>
      <dsp:spPr>
        <a:xfrm>
          <a:off x="1852075" y="3470232"/>
          <a:ext cx="1500708" cy="15007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071849" y="3690006"/>
        <a:ext cx="1061160" cy="1061160"/>
      </dsp:txXfrm>
    </dsp:sp>
    <dsp:sp modelId="{A79C6AFB-1E18-8D4F-B95A-15D152904A88}">
      <dsp:nvSpPr>
        <dsp:cNvPr id="0" name=""/>
        <dsp:cNvSpPr/>
      </dsp:nvSpPr>
      <dsp:spPr>
        <a:xfrm rot="15120000">
          <a:off x="2057634" y="2905799"/>
          <a:ext cx="399759" cy="50648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136128" y="3064126"/>
        <a:ext cx="279831" cy="303893"/>
      </dsp:txXfrm>
    </dsp:sp>
    <dsp:sp modelId="{98AF8874-AEB4-D744-B832-854191BBC5E5}">
      <dsp:nvSpPr>
        <dsp:cNvPr id="0" name=""/>
        <dsp:cNvSpPr/>
      </dsp:nvSpPr>
      <dsp:spPr>
        <a:xfrm>
          <a:off x="1155251" y="1325627"/>
          <a:ext cx="1500708" cy="15007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1375025" y="1545401"/>
        <a:ext cx="1061160" cy="1061160"/>
      </dsp:txXfrm>
    </dsp:sp>
    <dsp:sp modelId="{A6C75E92-6CBF-C448-BF28-04BEA20E4105}">
      <dsp:nvSpPr>
        <dsp:cNvPr id="0" name=""/>
        <dsp:cNvSpPr/>
      </dsp:nvSpPr>
      <dsp:spPr>
        <a:xfrm rot="19440000">
          <a:off x="2608727" y="1166667"/>
          <a:ext cx="399759" cy="50648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620179" y="1303211"/>
        <a:ext cx="279831" cy="303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D8D9A-7B33-9B4A-8673-0A7C096A056F}">
      <dsp:nvSpPr>
        <dsp:cNvPr id="0" name=""/>
        <dsp:cNvSpPr/>
      </dsp:nvSpPr>
      <dsp:spPr>
        <a:xfrm>
          <a:off x="2945066" y="119808"/>
          <a:ext cx="4307394" cy="4307394"/>
        </a:xfrm>
        <a:prstGeom prst="circularArrow">
          <a:avLst>
            <a:gd name="adj1" fmla="val 5544"/>
            <a:gd name="adj2" fmla="val 330680"/>
            <a:gd name="adj3" fmla="val 13736417"/>
            <a:gd name="adj4" fmla="val 174100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0573A4D-8827-1343-97A8-E5A66F4D5D72}">
      <dsp:nvSpPr>
        <dsp:cNvPr id="0" name=""/>
        <dsp:cNvSpPr/>
      </dsp:nvSpPr>
      <dsp:spPr>
        <a:xfrm>
          <a:off x="4112890" y="19870"/>
          <a:ext cx="2051260" cy="102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4162957" y="69937"/>
        <a:ext cx="1951126" cy="925496"/>
      </dsp:txXfrm>
    </dsp:sp>
    <dsp:sp modelId="{BD7A28D3-B352-6D47-8B0E-AE6AA9B01C44}">
      <dsp:nvSpPr>
        <dsp:cNvPr id="0" name=""/>
        <dsp:cNvSpPr/>
      </dsp:nvSpPr>
      <dsp:spPr>
        <a:xfrm>
          <a:off x="5979109" y="1270641"/>
          <a:ext cx="2051260" cy="102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6029176" y="1320708"/>
        <a:ext cx="1951126" cy="925496"/>
      </dsp:txXfrm>
    </dsp:sp>
    <dsp:sp modelId="{34D8FCD2-4D04-A445-914F-E4B16984BCB6}">
      <dsp:nvSpPr>
        <dsp:cNvPr id="0" name=""/>
        <dsp:cNvSpPr/>
      </dsp:nvSpPr>
      <dsp:spPr>
        <a:xfrm>
          <a:off x="5311838" y="3324292"/>
          <a:ext cx="2051260" cy="102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5361905" y="3374359"/>
        <a:ext cx="1951126" cy="925496"/>
      </dsp:txXfrm>
    </dsp:sp>
    <dsp:sp modelId="{45E90087-E066-0548-B85F-89645D72A483}">
      <dsp:nvSpPr>
        <dsp:cNvPr id="0" name=""/>
        <dsp:cNvSpPr/>
      </dsp:nvSpPr>
      <dsp:spPr>
        <a:xfrm>
          <a:off x="3152501" y="3324292"/>
          <a:ext cx="2051260" cy="102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3202568" y="3374359"/>
        <a:ext cx="1951126" cy="925496"/>
      </dsp:txXfrm>
    </dsp:sp>
    <dsp:sp modelId="{6AE8F40A-C3D1-D043-BA79-89D6B4A53172}">
      <dsp:nvSpPr>
        <dsp:cNvPr id="0" name=""/>
        <dsp:cNvSpPr/>
      </dsp:nvSpPr>
      <dsp:spPr>
        <a:xfrm>
          <a:off x="2485229" y="1270641"/>
          <a:ext cx="2051260" cy="1025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2535296" y="1320708"/>
        <a:ext cx="1951126" cy="92549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9C44C-4680-E34C-8E59-537E48891570}"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F4141-F7A0-C843-BD21-9A893C3885FD}" type="slidenum">
              <a:rPr lang="en-US" smtClean="0"/>
              <a:t>‹#›</a:t>
            </a:fld>
            <a:endParaRPr lang="en-US"/>
          </a:p>
        </p:txBody>
      </p:sp>
    </p:spTree>
    <p:extLst>
      <p:ext uri="{BB962C8B-B14F-4D97-AF65-F5344CB8AC3E}">
        <p14:creationId xmlns:p14="http://schemas.microsoft.com/office/powerpoint/2010/main" val="133903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4141-F7A0-C843-BD21-9A893C3885FD}" type="slidenum">
              <a:rPr lang="en-US" smtClean="0"/>
              <a:t>4</a:t>
            </a:fld>
            <a:endParaRPr lang="en-US"/>
          </a:p>
        </p:txBody>
      </p:sp>
    </p:spTree>
    <p:extLst>
      <p:ext uri="{BB962C8B-B14F-4D97-AF65-F5344CB8AC3E}">
        <p14:creationId xmlns:p14="http://schemas.microsoft.com/office/powerpoint/2010/main" val="16214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5902C4-DE66-5C49-9881-95E174A5F65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4762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902C4-DE66-5C49-9881-95E174A5F65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213576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902C4-DE66-5C49-9881-95E174A5F65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67417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260" name="Body Level One…"/>
          <p:cNvSpPr txBox="1">
            <a:spLocks noGrp="1"/>
          </p:cNvSpPr>
          <p:nvPr>
            <p:ph type="body" sz="quarter" idx="1" hasCustomPrompt="1"/>
          </p:nvPr>
        </p:nvSpPr>
        <p:spPr>
          <a:xfrm>
            <a:off x="600670" y="5929931"/>
            <a:ext cx="10985503" cy="318491"/>
          </a:xfrm>
          <a:prstGeom prst="rect">
            <a:avLst/>
          </a:prstGeom>
        </p:spPr>
        <p:txBody>
          <a:bodyPr lIns="34289" tIns="34289" rIns="34289" bIns="34289"/>
          <a:lstStyle>
            <a:lvl1pPr marL="0" indent="0" defTabSz="412771">
              <a:lnSpc>
                <a:spcPct val="100000"/>
              </a:lnSpc>
              <a:spcBef>
                <a:spcPts val="0"/>
              </a:spcBef>
              <a:buSzTx/>
              <a:buFontTx/>
              <a:buNone/>
              <a:defRPr sz="1733" b="1">
                <a:latin typeface="Helvetica Neue"/>
                <a:ea typeface="Helvetica Neue"/>
                <a:cs typeface="Helvetica Neue"/>
                <a:sym typeface="Helvetica Neue"/>
              </a:defRPr>
            </a:lvl1pPr>
            <a:lvl2pPr marL="626565" indent="-220144" defTabSz="412771">
              <a:lnSpc>
                <a:spcPct val="100000"/>
              </a:lnSpc>
              <a:spcBef>
                <a:spcPts val="0"/>
              </a:spcBef>
              <a:buSzPct val="123000"/>
              <a:buFontTx/>
              <a:defRPr sz="1733" b="1">
                <a:latin typeface="Helvetica Neue"/>
                <a:ea typeface="Helvetica Neue"/>
                <a:cs typeface="Helvetica Neue"/>
                <a:sym typeface="Helvetica Neue"/>
              </a:defRPr>
            </a:lvl2pPr>
            <a:lvl3pPr marL="1032985" indent="-220144" defTabSz="412771">
              <a:lnSpc>
                <a:spcPct val="100000"/>
              </a:lnSpc>
              <a:spcBef>
                <a:spcPts val="0"/>
              </a:spcBef>
              <a:buSzPct val="123000"/>
              <a:buFontTx/>
              <a:defRPr sz="1733" b="1">
                <a:latin typeface="Helvetica Neue"/>
                <a:ea typeface="Helvetica Neue"/>
                <a:cs typeface="Helvetica Neue"/>
                <a:sym typeface="Helvetica Neue"/>
              </a:defRPr>
            </a:lvl3pPr>
            <a:lvl4pPr marL="1439405" indent="-220144" defTabSz="412771">
              <a:lnSpc>
                <a:spcPct val="100000"/>
              </a:lnSpc>
              <a:spcBef>
                <a:spcPts val="0"/>
              </a:spcBef>
              <a:buSzPct val="123000"/>
              <a:buFontTx/>
              <a:defRPr sz="1733" b="1">
                <a:latin typeface="Helvetica Neue"/>
                <a:ea typeface="Helvetica Neue"/>
                <a:cs typeface="Helvetica Neue"/>
                <a:sym typeface="Helvetica Neue"/>
              </a:defRPr>
            </a:lvl4pPr>
            <a:lvl5pPr marL="1845826" indent="-220144" defTabSz="412771">
              <a:lnSpc>
                <a:spcPct val="100000"/>
              </a:lnSpc>
              <a:spcBef>
                <a:spcPts val="0"/>
              </a:spcBef>
              <a:buSzPct val="123000"/>
              <a:buFontTx/>
              <a:defRPr sz="1733" b="1">
                <a:latin typeface="Helvetica Neue"/>
                <a:ea typeface="Helvetica Neue"/>
                <a:cs typeface="Helvetica Neue"/>
                <a:sym typeface="Helvetica Neue"/>
              </a:defRPr>
            </a:lvl5pPr>
          </a:lstStyle>
          <a:p>
            <a:r>
              <a:t>Author and Date</a:t>
            </a:r>
          </a:p>
          <a:p>
            <a:pPr lvl="1"/>
            <a:endParaRPr/>
          </a:p>
          <a:p>
            <a:pPr lvl="2"/>
            <a:endParaRPr/>
          </a:p>
          <a:p>
            <a:pPr lvl="3"/>
            <a:endParaRPr/>
          </a:p>
          <a:p>
            <a:pPr lvl="4"/>
            <a:endParaRPr/>
          </a:p>
        </p:txBody>
      </p:sp>
      <p:sp>
        <p:nvSpPr>
          <p:cNvPr id="261" name="Presentation Title"/>
          <p:cNvSpPr txBox="1">
            <a:spLocks noGrp="1"/>
          </p:cNvSpPr>
          <p:nvPr>
            <p:ph type="title" hasCustomPrompt="1"/>
          </p:nvPr>
        </p:nvSpPr>
        <p:spPr>
          <a:xfrm>
            <a:off x="603248" y="1287495"/>
            <a:ext cx="10985505" cy="2324103"/>
          </a:xfrm>
          <a:prstGeom prst="rect">
            <a:avLst/>
          </a:prstGeom>
        </p:spPr>
        <p:txBody>
          <a:bodyPr lIns="38100" tIns="38100" rIns="38100" bIns="38100" anchor="b"/>
          <a:lstStyle>
            <a:lvl1pPr defTabSz="1219228">
              <a:lnSpc>
                <a:spcPct val="80000"/>
              </a:lnSpc>
              <a:defRPr sz="5734" b="1" spc="-114">
                <a:latin typeface="Helvetica Neue"/>
                <a:ea typeface="Helvetica Neue"/>
                <a:cs typeface="Helvetica Neue"/>
                <a:sym typeface="Helvetica Neue"/>
              </a:defRPr>
            </a:lvl1pPr>
          </a:lstStyle>
          <a:p>
            <a:r>
              <a:t>Presentation Title</a:t>
            </a:r>
          </a:p>
        </p:txBody>
      </p:sp>
      <p:sp>
        <p:nvSpPr>
          <p:cNvPr id="262" name="Body Level One…"/>
          <p:cNvSpPr txBox="1">
            <a:spLocks noGrp="1"/>
          </p:cNvSpPr>
          <p:nvPr>
            <p:ph type="body" sz="quarter" idx="21" hasCustomPrompt="1"/>
          </p:nvPr>
        </p:nvSpPr>
        <p:spPr>
          <a:xfrm>
            <a:off x="600671" y="3611594"/>
            <a:ext cx="10985501" cy="952503"/>
          </a:xfrm>
          <a:prstGeom prst="rect">
            <a:avLst/>
          </a:prstGeom>
        </p:spPr>
        <p:txBody>
          <a:bodyPr lIns="38100" tIns="38100" rIns="38100" bIns="38100"/>
          <a:lstStyle>
            <a:lvl1pPr marL="0" indent="0" defTabSz="412771">
              <a:lnSpc>
                <a:spcPct val="100000"/>
              </a:lnSpc>
              <a:spcBef>
                <a:spcPts val="0"/>
              </a:spcBef>
              <a:buSzTx/>
              <a:buFontTx/>
              <a:buNone/>
              <a:defRPr sz="2667" b="1">
                <a:latin typeface="Helvetica Neue"/>
                <a:ea typeface="Helvetica Neue"/>
                <a:cs typeface="Helvetica Neue"/>
                <a:sym typeface="Helvetica Neue"/>
              </a:defRPr>
            </a:lvl1pPr>
          </a:lstStyle>
          <a:p>
            <a:r>
              <a:t>Presentation Subtitle</a:t>
            </a:r>
          </a:p>
        </p:txBody>
      </p:sp>
      <p:sp>
        <p:nvSpPr>
          <p:cNvPr id="263" name="Slide Number"/>
          <p:cNvSpPr txBox="1">
            <a:spLocks noGrp="1"/>
          </p:cNvSpPr>
          <p:nvPr>
            <p:ph type="sldNum" sz="quarter" idx="2"/>
          </p:nvPr>
        </p:nvSpPr>
        <p:spPr>
          <a:xfrm>
            <a:off x="6006753" y="6561311"/>
            <a:ext cx="172247" cy="166489"/>
          </a:xfrm>
          <a:prstGeom prst="rect">
            <a:avLst/>
          </a:prstGeom>
        </p:spPr>
        <p:txBody>
          <a:bodyPr lIns="38100" tIns="38100" rIns="38100" bIns="38100" anchor="b"/>
          <a:lstStyle>
            <a:lvl1pPr algn="ctr" defTabSz="292115">
              <a:defRPr sz="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3067648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5902C4-DE66-5C49-9881-95E174A5F65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398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902C4-DE66-5C49-9881-95E174A5F65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4054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5902C4-DE66-5C49-9881-95E174A5F65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198460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5902C4-DE66-5C49-9881-95E174A5F656}"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45832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5902C4-DE66-5C49-9881-95E174A5F656}"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11645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902C4-DE66-5C49-9881-95E174A5F656}"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83781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902C4-DE66-5C49-9881-95E174A5F65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13710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902C4-DE66-5C49-9881-95E174A5F65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712AF-07EF-A340-A10C-A57F640B4B20}" type="slidenum">
              <a:rPr lang="en-US" smtClean="0"/>
              <a:t>‹#›</a:t>
            </a:fld>
            <a:endParaRPr lang="en-US"/>
          </a:p>
        </p:txBody>
      </p:sp>
    </p:spTree>
    <p:extLst>
      <p:ext uri="{BB962C8B-B14F-4D97-AF65-F5344CB8AC3E}">
        <p14:creationId xmlns:p14="http://schemas.microsoft.com/office/powerpoint/2010/main" val="6363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902C4-DE66-5C49-9881-95E174A5F656}" type="datetimeFigureOut">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712AF-07EF-A340-A10C-A57F640B4B20}" type="slidenum">
              <a:rPr lang="en-US" smtClean="0"/>
              <a:t>‹#›</a:t>
            </a:fld>
            <a:endParaRPr lang="en-US"/>
          </a:p>
        </p:txBody>
      </p:sp>
    </p:spTree>
    <p:extLst>
      <p:ext uri="{BB962C8B-B14F-4D97-AF65-F5344CB8AC3E}">
        <p14:creationId xmlns:p14="http://schemas.microsoft.com/office/powerpoint/2010/main" val="106386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ted.com/talks/brene_brown_the_power_of_vulnerability?language=en" TargetMode="External"/><Relationship Id="rId2" Type="http://schemas.openxmlformats.org/officeDocument/2006/relationships/hyperlink" Target="https://brenebrown.com/blog/2020/02/13/the-courage-to-not-kno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305" y="1342959"/>
            <a:ext cx="10909515" cy="5190560"/>
          </a:xfrm>
        </p:spPr>
        <p:txBody>
          <a:bodyPr>
            <a:noAutofit/>
          </a:bodyPr>
          <a:lstStyle/>
          <a:p>
            <a:pPr marL="285750" indent="-285750">
              <a:buFont typeface="Arial" charset="0"/>
              <a:buChar char="•"/>
            </a:pPr>
            <a:r>
              <a:rPr lang="en-US" sz="1800" dirty="0">
                <a:latin typeface="CircularXX TT Book" charset="0"/>
                <a:ea typeface="CircularXX TT Book" charset="0"/>
                <a:cs typeface="CircularXX TT Book" charset="0"/>
              </a:rPr>
              <a:t>Results in changing ideas through learning </a:t>
            </a:r>
          </a:p>
          <a:p>
            <a:pPr marL="285750" indent="-285750">
              <a:buFont typeface="Arial" charset="0"/>
              <a:buChar char="•"/>
            </a:pPr>
            <a:r>
              <a:rPr lang="en-US" sz="1800" dirty="0">
                <a:latin typeface="CircularXX TT Book" charset="0"/>
                <a:ea typeface="CircularXX TT Book" charset="0"/>
                <a:cs typeface="CircularXX TT Book" charset="0"/>
              </a:rPr>
              <a:t>Involves </a:t>
            </a:r>
            <a:r>
              <a:rPr lang="en-US" sz="1800" dirty="0" err="1">
                <a:latin typeface="CircularXX TT Book" charset="0"/>
                <a:ea typeface="CircularXX TT Book" charset="0"/>
                <a:cs typeface="CircularXX TT Book" charset="0"/>
              </a:rPr>
              <a:t>problematising</a:t>
            </a:r>
            <a:r>
              <a:rPr lang="en-US" sz="1800" dirty="0">
                <a:latin typeface="CircularXX TT Book" charset="0"/>
                <a:ea typeface="CircularXX TT Book" charset="0"/>
                <a:cs typeface="CircularXX TT Book" charset="0"/>
              </a:rPr>
              <a:t> teaching- </a:t>
            </a:r>
            <a:r>
              <a:rPr lang="en-US" sz="1800" dirty="0" err="1">
                <a:latin typeface="CircularXX TT Book" charset="0"/>
                <a:ea typeface="CircularXX TT Book" charset="0"/>
                <a:cs typeface="CircularXX TT Book" charset="0"/>
              </a:rPr>
              <a:t>recognising</a:t>
            </a:r>
            <a:r>
              <a:rPr lang="en-US" sz="1800" dirty="0">
                <a:latin typeface="CircularXX TT Book" charset="0"/>
                <a:ea typeface="CircularXX TT Book" charset="0"/>
                <a:cs typeface="CircularXX TT Book" charset="0"/>
              </a:rPr>
              <a:t> that it is not straightforward or without dilemmas and issues and encourages and values nuance</a:t>
            </a:r>
          </a:p>
          <a:p>
            <a:pPr marL="285750" indent="-285750">
              <a:buFont typeface="Arial" charset="0"/>
              <a:buChar char="•"/>
            </a:pPr>
            <a:r>
              <a:rPr lang="en-US" sz="1800" dirty="0">
                <a:latin typeface="CircularXX TT Book" charset="0"/>
                <a:ea typeface="CircularXX TT Book" charset="0"/>
                <a:cs typeface="CircularXX TT Book" charset="0"/>
              </a:rPr>
              <a:t>But can apply to positive or negative experiences </a:t>
            </a:r>
          </a:p>
          <a:p>
            <a:pPr marL="285750" indent="-285750">
              <a:buFont typeface="Arial" charset="0"/>
              <a:buChar char="•"/>
            </a:pPr>
            <a:r>
              <a:rPr lang="en-US" sz="1800" dirty="0">
                <a:latin typeface="CircularXX TT Book" charset="0"/>
                <a:ea typeface="CircularXX TT Book" charset="0"/>
                <a:cs typeface="CircularXX TT Book" charset="0"/>
              </a:rPr>
              <a:t>Is an active process, not a linear but a cyclical one: leads to the development of new ideas which feed into planning for next learning </a:t>
            </a:r>
          </a:p>
          <a:p>
            <a:pPr marL="285750" indent="-285750">
              <a:buFont typeface="Arial" charset="0"/>
              <a:buChar char="•"/>
            </a:pPr>
            <a:r>
              <a:rPr lang="en-US" sz="1800" dirty="0">
                <a:latin typeface="CircularXX TT Book" charset="0"/>
                <a:ea typeface="CircularXX TT Book" charset="0"/>
                <a:cs typeface="CircularXX TT Book" charset="0"/>
              </a:rPr>
              <a:t>Is a practice that has been </a:t>
            </a:r>
            <a:r>
              <a:rPr lang="en-US" sz="1800" dirty="0" err="1">
                <a:latin typeface="CircularXX TT Book" charset="0"/>
                <a:ea typeface="CircularXX TT Book" charset="0"/>
                <a:cs typeface="CircularXX TT Book" charset="0"/>
              </a:rPr>
              <a:t>theorised</a:t>
            </a:r>
            <a:r>
              <a:rPr lang="en-US" sz="1800" dirty="0">
                <a:latin typeface="CircularXX TT Book" charset="0"/>
                <a:ea typeface="CircularXX TT Book" charset="0"/>
                <a:cs typeface="CircularXX TT Book" charset="0"/>
              </a:rPr>
              <a:t> and considered a cornerstone of any social or educational profession.</a:t>
            </a:r>
          </a:p>
          <a:p>
            <a:pPr marL="285750" indent="-285750">
              <a:buFont typeface="Arial" charset="0"/>
              <a:buChar char="•"/>
            </a:pPr>
            <a:r>
              <a:rPr lang="en-US" sz="1800" dirty="0">
                <a:latin typeface="CircularXX TT Book" charset="0"/>
                <a:ea typeface="CircularXX TT Book" charset="0"/>
                <a:cs typeface="CircularXX TT Book" charset="0"/>
              </a:rPr>
              <a:t>Key learning outcome for this course and all other teaching PGCE </a:t>
            </a:r>
            <a:r>
              <a:rPr lang="en-US" sz="1800" dirty="0" err="1">
                <a:latin typeface="CircularXX TT Book" charset="0"/>
                <a:ea typeface="CircularXX TT Book" charset="0"/>
                <a:cs typeface="CircularXX TT Book" charset="0"/>
              </a:rPr>
              <a:t>quals</a:t>
            </a:r>
            <a:r>
              <a:rPr lang="en-US" sz="1800" dirty="0">
                <a:latin typeface="CircularXX TT Book" charset="0"/>
                <a:ea typeface="CircularXX TT Book" charset="0"/>
                <a:cs typeface="CircularXX TT Book" charset="0"/>
              </a:rPr>
              <a:t>. Incorporated in all your assignments and especially in Module 4 </a:t>
            </a:r>
          </a:p>
          <a:p>
            <a:pPr marL="285750" indent="-285750">
              <a:buFont typeface="Arial" charset="0"/>
              <a:buChar char="•"/>
            </a:pPr>
            <a:r>
              <a:rPr lang="en-US" sz="1800" dirty="0">
                <a:latin typeface="CircularXX TT Book" charset="0"/>
                <a:ea typeface="CircularXX TT Book" charset="0"/>
                <a:cs typeface="CircularXX TT Book" charset="0"/>
              </a:rPr>
              <a:t>Encourages looking at issues from different perspectives which helps to </a:t>
            </a:r>
            <a:r>
              <a:rPr lang="en-US" sz="1800" dirty="0" err="1">
                <a:latin typeface="CircularXX TT Book" charset="0"/>
                <a:ea typeface="CircularXX TT Book" charset="0"/>
                <a:cs typeface="CircularXX TT Book" charset="0"/>
              </a:rPr>
              <a:t>scrutinise</a:t>
            </a:r>
            <a:r>
              <a:rPr lang="en-US" sz="1800" dirty="0">
                <a:latin typeface="CircularXX TT Book" charset="0"/>
                <a:ea typeface="CircularXX TT Book" charset="0"/>
                <a:cs typeface="CircularXX TT Book" charset="0"/>
              </a:rPr>
              <a:t> own values, assumptions and perspectives. </a:t>
            </a:r>
          </a:p>
          <a:p>
            <a:pPr marL="285750" indent="-285750">
              <a:buFont typeface="Arial" charset="0"/>
              <a:buChar char="•"/>
            </a:pPr>
            <a:r>
              <a:rPr lang="en-US" sz="1800" dirty="0">
                <a:latin typeface="CircularXX TT Book" charset="0"/>
                <a:ea typeface="CircularXX TT Book" charset="0"/>
                <a:cs typeface="CircularXX TT Book" charset="0"/>
              </a:rPr>
              <a:t>Antithesis to a top down approach such as ‘Guru’ or ‘master and apprentice’ </a:t>
            </a:r>
          </a:p>
          <a:p>
            <a:endParaRPr lang="en-US" sz="1800" dirty="0"/>
          </a:p>
        </p:txBody>
      </p:sp>
      <p:sp>
        <p:nvSpPr>
          <p:cNvPr id="5" name="Title 1"/>
          <p:cNvSpPr>
            <a:spLocks noGrp="1"/>
          </p:cNvSpPr>
          <p:nvPr>
            <p:ph type="title"/>
          </p:nvPr>
        </p:nvSpPr>
        <p:spPr>
          <a:xfrm>
            <a:off x="683863" y="17396"/>
            <a:ext cx="10515600" cy="1325563"/>
          </a:xfrm>
        </p:spPr>
        <p:txBody>
          <a:bodyPr/>
          <a:lstStyle/>
          <a:p>
            <a:pPr algn="ctr"/>
            <a:r>
              <a:rPr lang="en-US" b="1" dirty="0">
                <a:solidFill>
                  <a:schemeClr val="accent2"/>
                </a:solidFill>
                <a:latin typeface="CircularXX TT Book" charset="0"/>
                <a:ea typeface="CircularXX TT Book" charset="0"/>
                <a:cs typeface="CircularXX TT Book" charset="0"/>
              </a:rPr>
              <a:t>What is the Practice of Reflection?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090"/>
          <a:stretch/>
        </p:blipFill>
        <p:spPr>
          <a:xfrm>
            <a:off x="10428262" y="73996"/>
            <a:ext cx="1540789" cy="3175000"/>
          </a:xfrm>
          <a:prstGeom prst="rect">
            <a:avLst/>
          </a:prstGeom>
        </p:spPr>
      </p:pic>
      <p:sp>
        <p:nvSpPr>
          <p:cNvPr id="7" name="Rectangle 6"/>
          <p:cNvSpPr/>
          <p:nvPr/>
        </p:nvSpPr>
        <p:spPr>
          <a:xfrm rot="21325861">
            <a:off x="1246424" y="6357992"/>
            <a:ext cx="11343450" cy="4179485"/>
          </a:xfrm>
          <a:prstGeom prst="rect">
            <a:avLst/>
          </a:prstGeom>
          <a:solidFill>
            <a:srgbClr val="10204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p:nvPicPr>
        <p:blipFill>
          <a:blip r:embed="rId3"/>
          <a:srcRect/>
          <a:stretch/>
        </p:blipFill>
        <p:spPr>
          <a:xfrm>
            <a:off x="129021" y="5482934"/>
            <a:ext cx="1293222" cy="1050585"/>
          </a:xfrm>
          <a:prstGeom prst="rect">
            <a:avLst/>
          </a:prstGeom>
        </p:spPr>
      </p:pic>
    </p:spTree>
    <p:extLst>
      <p:ext uri="{BB962C8B-B14F-4D97-AF65-F5344CB8AC3E}">
        <p14:creationId xmlns:p14="http://schemas.microsoft.com/office/powerpoint/2010/main" val="20664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What mindset do you most relate to?…"/>
          <p:cNvSpPr txBox="1"/>
          <p:nvPr/>
        </p:nvSpPr>
        <p:spPr>
          <a:xfrm>
            <a:off x="1713160" y="2084812"/>
            <a:ext cx="9438097" cy="176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marL="139966" indent="-139966" defTabSz="457223">
              <a:lnSpc>
                <a:spcPct val="130000"/>
              </a:lnSpc>
              <a:buSzPct val="100000"/>
              <a:buFont typeface="Arial"/>
              <a:buChar char="•"/>
              <a:defRPr sz="4400">
                <a:latin typeface="Garamond"/>
                <a:ea typeface="Garamond"/>
                <a:cs typeface="Garamond"/>
                <a:sym typeface="Garamond"/>
              </a:defRPr>
            </a:pPr>
            <a:r>
              <a:rPr sz="2933" dirty="0">
                <a:latin typeface="CircularXX TT Book"/>
              </a:rPr>
              <a:t>What mindset do you most relate to?</a:t>
            </a:r>
          </a:p>
          <a:p>
            <a:pPr marL="139966" indent="-139966" defTabSz="457223">
              <a:lnSpc>
                <a:spcPct val="130000"/>
              </a:lnSpc>
              <a:buSzPct val="100000"/>
              <a:buFont typeface="Arial"/>
              <a:buChar char="•"/>
              <a:defRPr sz="4400">
                <a:latin typeface="Garamond"/>
                <a:ea typeface="Garamond"/>
                <a:cs typeface="Garamond"/>
                <a:sym typeface="Garamond"/>
              </a:defRPr>
            </a:pPr>
            <a:r>
              <a:rPr sz="2933" dirty="0">
                <a:latin typeface="CircularXX TT Book"/>
              </a:rPr>
              <a:t>What areas are you currently in the fixed mindset?</a:t>
            </a:r>
          </a:p>
          <a:p>
            <a:pPr marL="139966" indent="-139966" defTabSz="457223">
              <a:lnSpc>
                <a:spcPct val="130000"/>
              </a:lnSpc>
              <a:buSzPct val="100000"/>
              <a:buFont typeface="Arial"/>
              <a:buChar char="•"/>
              <a:defRPr sz="4400">
                <a:latin typeface="Garamond"/>
                <a:ea typeface="Garamond"/>
                <a:cs typeface="Garamond"/>
                <a:sym typeface="Garamond"/>
              </a:defRPr>
            </a:pPr>
            <a:r>
              <a:rPr sz="2933" dirty="0">
                <a:latin typeface="CircularXX TT Book"/>
              </a:rPr>
              <a:t>What can you do this week to shift into the growth mindset?</a:t>
            </a:r>
          </a:p>
        </p:txBody>
      </p:sp>
      <p:sp>
        <p:nvSpPr>
          <p:cNvPr id="911" name="Self reflection -"/>
          <p:cNvSpPr txBox="1"/>
          <p:nvPr/>
        </p:nvSpPr>
        <p:spPr>
          <a:xfrm>
            <a:off x="4843537" y="756236"/>
            <a:ext cx="2299732" cy="502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400" b="1" u="sng">
                <a:latin typeface="Garamond"/>
                <a:ea typeface="Garamond"/>
                <a:cs typeface="Garamond"/>
                <a:sym typeface="Garamond"/>
              </a:defRPr>
            </a:lvl1pPr>
          </a:lstStyle>
          <a:p>
            <a:r>
              <a:rPr sz="2933" dirty="0">
                <a:latin typeface="CircularXX TT Book"/>
              </a:rPr>
              <a:t>Self reflection </a:t>
            </a:r>
          </a:p>
        </p:txBody>
      </p:sp>
      <p:sp>
        <p:nvSpPr>
          <p:cNvPr id="912" name="Oval"/>
          <p:cNvSpPr/>
          <p:nvPr/>
        </p:nvSpPr>
        <p:spPr>
          <a:xfrm>
            <a:off x="-6522675" y="-5436998"/>
            <a:ext cx="9682554" cy="7823282"/>
          </a:xfrm>
          <a:prstGeom prst="ellipse">
            <a:avLst/>
          </a:prstGeom>
          <a:solidFill>
            <a:schemeClr val="accent2"/>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913" name="Oval"/>
          <p:cNvSpPr/>
          <p:nvPr/>
        </p:nvSpPr>
        <p:spPr>
          <a:xfrm>
            <a:off x="-6118861" y="-5231100"/>
            <a:ext cx="8499571" cy="6858003"/>
          </a:xfrm>
          <a:prstGeom prst="ellipse">
            <a:avLst/>
          </a:prstGeom>
          <a:solidFill>
            <a:schemeClr val="accent2">
              <a:lumOff val="11813"/>
            </a:schemeClr>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914" name="Oval"/>
          <p:cNvSpPr/>
          <p:nvPr/>
        </p:nvSpPr>
        <p:spPr>
          <a:xfrm>
            <a:off x="-6346190" y="4808177"/>
            <a:ext cx="9682553" cy="7823282"/>
          </a:xfrm>
          <a:prstGeom prst="ellipse">
            <a:avLst/>
          </a:prstGeom>
          <a:blipFill>
            <a:blip r:embed="rId2"/>
          </a:blip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15" name="Oval"/>
          <p:cNvSpPr/>
          <p:nvPr/>
        </p:nvSpPr>
        <p:spPr>
          <a:xfrm>
            <a:off x="-6699159" y="5561439"/>
            <a:ext cx="9682553" cy="7823282"/>
          </a:xfrm>
          <a:prstGeom prst="ellipse">
            <a:avLst/>
          </a:prstGeom>
          <a:solidFill>
            <a:schemeClr val="accent1"/>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16" name="Oval"/>
          <p:cNvSpPr/>
          <p:nvPr/>
        </p:nvSpPr>
        <p:spPr>
          <a:xfrm>
            <a:off x="9664536" y="-5033307"/>
            <a:ext cx="9682554" cy="7823282"/>
          </a:xfrm>
          <a:prstGeom prst="ellipse">
            <a:avLst/>
          </a:prstGeom>
          <a:solidFill>
            <a:schemeClr val="accent6">
              <a:satOff val="-35873"/>
              <a:lumOff val="-12431"/>
            </a:schemeClr>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17" name="Oval"/>
          <p:cNvSpPr/>
          <p:nvPr/>
        </p:nvSpPr>
        <p:spPr>
          <a:xfrm>
            <a:off x="10543234" y="-5373498"/>
            <a:ext cx="9682554" cy="7823282"/>
          </a:xfrm>
          <a:prstGeom prst="ellipse">
            <a:avLst/>
          </a:prstGeom>
          <a:solidFill>
            <a:schemeClr val="accent6"/>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18" name="Oval"/>
          <p:cNvSpPr/>
          <p:nvPr/>
        </p:nvSpPr>
        <p:spPr>
          <a:xfrm>
            <a:off x="9486736" y="4495944"/>
            <a:ext cx="9682554" cy="7823282"/>
          </a:xfrm>
          <a:prstGeom prst="ellipse">
            <a:avLst/>
          </a:prstGeom>
          <a:solidFill>
            <a:schemeClr val="accent4"/>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919" name="Oval"/>
          <p:cNvSpPr/>
          <p:nvPr/>
        </p:nvSpPr>
        <p:spPr>
          <a:xfrm>
            <a:off x="9842336" y="4961662"/>
            <a:ext cx="9682554" cy="7823282"/>
          </a:xfrm>
          <a:prstGeom prst="ellipse">
            <a:avLst/>
          </a:prstGeom>
          <a:solidFill>
            <a:schemeClr val="accent4">
              <a:lumOff val="12156"/>
            </a:schemeClr>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920" name="Freeform 6"/>
          <p:cNvSpPr/>
          <p:nvPr/>
        </p:nvSpPr>
        <p:spPr>
          <a:xfrm>
            <a:off x="10560077" y="139952"/>
            <a:ext cx="1219202" cy="1003303"/>
          </a:xfrm>
          <a:prstGeom prst="rect">
            <a:avLst/>
          </a:prstGeom>
          <a:blipFill>
            <a:blip r:embed="rId3"/>
            <a:stretch>
              <a:fillRect/>
            </a:stretch>
          </a:blipFill>
          <a:ln w="12700">
            <a:miter lim="400000"/>
          </a:ln>
        </p:spPr>
        <p:txBody>
          <a:bodyPr lIns="30479" tIns="30479" rIns="30479" bIns="30479"/>
          <a:lstStyle/>
          <a:p>
            <a:pPr>
              <a:defRPr>
                <a:latin typeface="+mn-lt"/>
                <a:ea typeface="+mn-ea"/>
                <a:cs typeface="+mn-cs"/>
                <a:sym typeface="Calibri"/>
              </a:defRPr>
            </a:pPr>
            <a:endParaRPr sz="120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ircularXX TT Book" charset="0"/>
                <a:ea typeface="CircularXX TT Book" charset="0"/>
                <a:cs typeface="CircularXX TT Book" charset="0"/>
              </a:rPr>
              <a:t>Schon</a:t>
            </a:r>
            <a:r>
              <a:rPr lang="en-US" dirty="0">
                <a:latin typeface="CircularXX TT Book" charset="0"/>
                <a:ea typeface="CircularXX TT Book" charset="0"/>
                <a:cs typeface="CircularXX TT Book" charset="0"/>
              </a:rPr>
              <a:t> (1982) Reflective thinking has two broad aspects: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832" r="210" b="4574"/>
          <a:stretch/>
        </p:blipFill>
        <p:spPr>
          <a:xfrm>
            <a:off x="2418736" y="1904999"/>
            <a:ext cx="7273904" cy="4053841"/>
          </a:xfrm>
        </p:spPr>
      </p:pic>
    </p:spTree>
    <p:extLst>
      <p:ext uri="{BB962C8B-B14F-4D97-AF65-F5344CB8AC3E}">
        <p14:creationId xmlns:p14="http://schemas.microsoft.com/office/powerpoint/2010/main" val="200190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8200" y="6263640"/>
            <a:ext cx="3337560" cy="369332"/>
          </a:xfrm>
          <a:prstGeom prst="rect">
            <a:avLst/>
          </a:prstGeom>
          <a:noFill/>
        </p:spPr>
        <p:txBody>
          <a:bodyPr wrap="square" rtlCol="0">
            <a:spAutoFit/>
          </a:bodyPr>
          <a:lstStyle/>
          <a:p>
            <a:r>
              <a:rPr lang="en-US" dirty="0"/>
              <a:t>(</a:t>
            </a:r>
            <a:r>
              <a:rPr lang="en-US" dirty="0" err="1"/>
              <a:t>Ghaye</a:t>
            </a:r>
            <a:r>
              <a:rPr lang="en-US" dirty="0"/>
              <a:t> 2010: 7)</a:t>
            </a: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l="870" r="1304" b="5318"/>
          <a:stretch/>
        </p:blipFill>
        <p:spPr>
          <a:xfrm>
            <a:off x="960120" y="1598834"/>
            <a:ext cx="10287000" cy="3308446"/>
          </a:xfrm>
        </p:spPr>
      </p:pic>
    </p:spTree>
    <p:extLst>
      <p:ext uri="{BB962C8B-B14F-4D97-AF65-F5344CB8AC3E}">
        <p14:creationId xmlns:p14="http://schemas.microsoft.com/office/powerpoint/2010/main" val="119709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03" y="814576"/>
            <a:ext cx="10515600" cy="1325563"/>
          </a:xfrm>
        </p:spPr>
        <p:txBody>
          <a:bodyPr/>
          <a:lstStyle/>
          <a:p>
            <a:pPr algn="ctr"/>
            <a:r>
              <a:rPr lang="en-US" dirty="0">
                <a:latin typeface="CircularXX TT Book" charset="0"/>
                <a:ea typeface="CircularXX TT Book" charset="0"/>
                <a:cs typeface="CircularXX TT Book" charset="0"/>
              </a:rPr>
              <a:t>How will Reflection be incorporated into the course?</a:t>
            </a:r>
          </a:p>
        </p:txBody>
      </p:sp>
      <p:sp>
        <p:nvSpPr>
          <p:cNvPr id="4" name="Content Placeholder 2"/>
          <p:cNvSpPr txBox="1">
            <a:spLocks/>
          </p:cNvSpPr>
          <p:nvPr/>
        </p:nvSpPr>
        <p:spPr>
          <a:xfrm>
            <a:off x="268638" y="-4849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latin typeface="CircularXX TT Book" charset="0"/>
              <a:ea typeface="CircularXX TT Book" charset="0"/>
              <a:cs typeface="CircularXX TT Book" charset="0"/>
            </a:endParaRPr>
          </a:p>
        </p:txBody>
      </p:sp>
      <p:sp>
        <p:nvSpPr>
          <p:cNvPr id="5" name="TextBox 4"/>
          <p:cNvSpPr txBox="1"/>
          <p:nvPr/>
        </p:nvSpPr>
        <p:spPr>
          <a:xfrm>
            <a:off x="1115878" y="2913681"/>
            <a:ext cx="10406273" cy="2677656"/>
          </a:xfrm>
          <a:prstGeom prst="rect">
            <a:avLst/>
          </a:prstGeom>
          <a:noFill/>
        </p:spPr>
        <p:txBody>
          <a:bodyPr wrap="square" rtlCol="0">
            <a:spAutoFit/>
          </a:bodyPr>
          <a:lstStyle/>
          <a:p>
            <a:r>
              <a:rPr lang="en-US" sz="2400" dirty="0">
                <a:latin typeface="CircularXX TT Book" charset="0"/>
                <a:ea typeface="CircularXX TT Book" charset="0"/>
                <a:cs typeface="CircularXX TT Book" charset="0"/>
              </a:rPr>
              <a:t>Every assignment will have a learning outcome where the depth of you reflection will be considered.</a:t>
            </a:r>
          </a:p>
          <a:p>
            <a:endParaRPr lang="en-US" sz="2400" dirty="0">
              <a:latin typeface="CircularXX TT Book" charset="0"/>
              <a:ea typeface="CircularXX TT Book" charset="0"/>
              <a:cs typeface="CircularXX TT Book" charset="0"/>
            </a:endParaRPr>
          </a:p>
          <a:p>
            <a:pPr marL="285750" indent="-285750">
              <a:buFont typeface="Arial" charset="0"/>
              <a:buChar char="•"/>
            </a:pPr>
            <a:r>
              <a:rPr lang="en-US" sz="2400" dirty="0">
                <a:latin typeface="CircularXX TT Book" charset="0"/>
                <a:ea typeface="CircularXX TT Book" charset="0"/>
                <a:cs typeface="CircularXX TT Book" charset="0"/>
              </a:rPr>
              <a:t>Module 4 will incorporate opportunities for you to reflect on a specific experience or ‘incident of note’</a:t>
            </a:r>
          </a:p>
          <a:p>
            <a:pPr marL="285750" indent="-285750">
              <a:buFont typeface="Arial" charset="0"/>
              <a:buChar char="•"/>
            </a:pPr>
            <a:r>
              <a:rPr lang="en-US" sz="2400" dirty="0">
                <a:latin typeface="CircularXX TT Book" charset="0"/>
                <a:ea typeface="CircularXX TT Book" charset="0"/>
                <a:cs typeface="CircularXX TT Book" charset="0"/>
              </a:rPr>
              <a:t>Modules 1,2,3 will require you to ‘critically reflect’ continually evidence reflection on your teaching techniques, your approaches, your lessons.</a:t>
            </a:r>
          </a:p>
        </p:txBody>
      </p:sp>
      <p:sp>
        <p:nvSpPr>
          <p:cNvPr id="6" name="Rectangle 5"/>
          <p:cNvSpPr/>
          <p:nvPr/>
        </p:nvSpPr>
        <p:spPr>
          <a:xfrm rot="21325861">
            <a:off x="-145287" y="6036502"/>
            <a:ext cx="11343450" cy="4179485"/>
          </a:xfrm>
          <a:prstGeom prst="rect">
            <a:avLst/>
          </a:prstGeom>
          <a:solidFill>
            <a:srgbClr val="10204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ircularXX TT Book" charset="0"/>
              <a:ea typeface="CircularXX TT Book" charset="0"/>
              <a:cs typeface="CircularXX TT Book" charset="0"/>
            </a:endParaRPr>
          </a:p>
        </p:txBody>
      </p:sp>
    </p:spTree>
    <p:extLst>
      <p:ext uri="{BB962C8B-B14F-4D97-AF65-F5344CB8AC3E}">
        <p14:creationId xmlns:p14="http://schemas.microsoft.com/office/powerpoint/2010/main" val="52164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03033"/>
            <a:ext cx="10515600" cy="1325563"/>
          </a:xfrm>
        </p:spPr>
        <p:txBody>
          <a:bodyPr/>
          <a:lstStyle/>
          <a:p>
            <a:pPr algn="ctr"/>
            <a:r>
              <a:rPr lang="en-US" dirty="0">
                <a:latin typeface="CircularXX TT Book" charset="0"/>
                <a:ea typeface="CircularXX TT Book" charset="0"/>
                <a:cs typeface="CircularXX TT Book" charset="0"/>
              </a:rPr>
              <a:t>Models of Reflection</a:t>
            </a:r>
          </a:p>
        </p:txBody>
      </p:sp>
      <p:sp>
        <p:nvSpPr>
          <p:cNvPr id="10" name="Content Placeholder 9"/>
          <p:cNvSpPr>
            <a:spLocks noGrp="1"/>
          </p:cNvSpPr>
          <p:nvPr>
            <p:ph idx="1"/>
          </p:nvPr>
        </p:nvSpPr>
        <p:spPr>
          <a:xfrm>
            <a:off x="1924683" y="1840638"/>
            <a:ext cx="2549843" cy="1249362"/>
          </a:xfrm>
        </p:spPr>
        <p:txBody>
          <a:bodyPr/>
          <a:lstStyle/>
          <a:p>
            <a:pPr marL="0" indent="0">
              <a:buNone/>
            </a:pPr>
            <a:r>
              <a:rPr lang="en-US" dirty="0"/>
              <a:t>Kolb (1984)</a:t>
            </a:r>
          </a:p>
        </p:txBody>
      </p:sp>
      <p:sp>
        <p:nvSpPr>
          <p:cNvPr id="11" name="TextBox 10"/>
          <p:cNvSpPr txBox="1"/>
          <p:nvPr/>
        </p:nvSpPr>
        <p:spPr>
          <a:xfrm>
            <a:off x="7662862" y="1752699"/>
            <a:ext cx="2349817" cy="523220"/>
          </a:xfrm>
          <a:prstGeom prst="rect">
            <a:avLst/>
          </a:prstGeom>
          <a:noFill/>
        </p:spPr>
        <p:txBody>
          <a:bodyPr wrap="square" rtlCol="0">
            <a:spAutoFit/>
          </a:bodyPr>
          <a:lstStyle/>
          <a:p>
            <a:r>
              <a:rPr lang="en-US" sz="2800" dirty="0" err="1"/>
              <a:t>Boud</a:t>
            </a:r>
            <a:r>
              <a:rPr lang="en-US" sz="2800" dirty="0"/>
              <a:t> (1985)</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80" r="1743"/>
          <a:stretch/>
        </p:blipFill>
        <p:spPr>
          <a:xfrm>
            <a:off x="5942013" y="2971799"/>
            <a:ext cx="5427028" cy="26721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2682339"/>
            <a:ext cx="4524057" cy="3696648"/>
          </a:xfrm>
          <a:prstGeom prst="rect">
            <a:avLst/>
          </a:prstGeom>
        </p:spPr>
      </p:pic>
    </p:spTree>
    <p:extLst>
      <p:ext uri="{BB962C8B-B14F-4D97-AF65-F5344CB8AC3E}">
        <p14:creationId xmlns:p14="http://schemas.microsoft.com/office/powerpoint/2010/main" val="63132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44254" y="895350"/>
            <a:ext cx="3157537" cy="584775"/>
          </a:xfrm>
          <a:prstGeom prst="rect">
            <a:avLst/>
          </a:prstGeom>
          <a:noFill/>
        </p:spPr>
        <p:txBody>
          <a:bodyPr wrap="square" rtlCol="0">
            <a:spAutoFit/>
          </a:bodyPr>
          <a:lstStyle/>
          <a:p>
            <a:r>
              <a:rPr lang="en-US" sz="3200">
                <a:latin typeface="CircularXX TT Book" charset="0"/>
                <a:ea typeface="CircularXX TT Book" charset="0"/>
                <a:cs typeface="CircularXX TT Book" charset="0"/>
              </a:rPr>
              <a:t>Gibbs (1988)</a:t>
            </a:r>
          </a:p>
        </p:txBody>
      </p:sp>
      <p:sp>
        <p:nvSpPr>
          <p:cNvPr id="10" name="TextBox 9"/>
          <p:cNvSpPr txBox="1"/>
          <p:nvPr/>
        </p:nvSpPr>
        <p:spPr>
          <a:xfrm>
            <a:off x="5895884" y="895350"/>
            <a:ext cx="4907279" cy="584775"/>
          </a:xfrm>
          <a:prstGeom prst="rect">
            <a:avLst/>
          </a:prstGeom>
          <a:noFill/>
        </p:spPr>
        <p:txBody>
          <a:bodyPr wrap="square" rtlCol="0">
            <a:spAutoFit/>
          </a:bodyPr>
          <a:lstStyle/>
          <a:p>
            <a:r>
              <a:rPr lang="en-US" sz="3200" dirty="0">
                <a:latin typeface="CircularXX TT Book" charset="0"/>
                <a:ea typeface="CircularXX TT Book" charset="0"/>
                <a:cs typeface="CircularXX TT Book" charset="0"/>
              </a:rPr>
              <a:t>Atkins and Murphy (1995)</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5884" y="1908523"/>
            <a:ext cx="5795191" cy="439036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52" y="1908523"/>
            <a:ext cx="4574143" cy="4390360"/>
          </a:xfrm>
          <a:prstGeom prst="rect">
            <a:avLst/>
          </a:prstGeom>
        </p:spPr>
      </p:pic>
    </p:spTree>
    <p:extLst>
      <p:ext uri="{BB962C8B-B14F-4D97-AF65-F5344CB8AC3E}">
        <p14:creationId xmlns:p14="http://schemas.microsoft.com/office/powerpoint/2010/main" val="212636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4474"/>
            <a:ext cx="10515600" cy="1325563"/>
          </a:xfrm>
        </p:spPr>
        <p:txBody>
          <a:bodyPr/>
          <a:lstStyle/>
          <a:p>
            <a:pPr algn="ctr"/>
            <a:r>
              <a:rPr lang="en-US" dirty="0">
                <a:solidFill>
                  <a:srgbClr val="FF0000"/>
                </a:solidFill>
                <a:latin typeface="CircularXX TT Book" charset="0"/>
                <a:ea typeface="CircularXX TT Book" charset="0"/>
                <a:cs typeface="CircularXX TT Book" charset="0"/>
              </a:rPr>
              <a:t>Individual Activity</a:t>
            </a:r>
            <a:endParaRPr lang="en-US" dirty="0"/>
          </a:p>
        </p:txBody>
      </p:sp>
      <p:sp>
        <p:nvSpPr>
          <p:cNvPr id="3" name="Content Placeholder 2"/>
          <p:cNvSpPr>
            <a:spLocks noGrp="1"/>
          </p:cNvSpPr>
          <p:nvPr>
            <p:ph idx="1"/>
          </p:nvPr>
        </p:nvSpPr>
        <p:spPr>
          <a:xfrm>
            <a:off x="838200" y="3468446"/>
            <a:ext cx="10515600" cy="4351338"/>
          </a:xfrm>
        </p:spPr>
        <p:txBody>
          <a:bodyPr/>
          <a:lstStyle/>
          <a:p>
            <a:pPr marL="0" indent="0" algn="ctr">
              <a:buNone/>
            </a:pPr>
            <a:r>
              <a:rPr lang="en-US" dirty="0"/>
              <a:t>Think of a recent teaching or professional experience that has stuck with you in some way and prompted a change in your thinking (2 mins)</a:t>
            </a:r>
          </a:p>
        </p:txBody>
      </p:sp>
    </p:spTree>
    <p:extLst>
      <p:ext uri="{BB962C8B-B14F-4D97-AF65-F5344CB8AC3E}">
        <p14:creationId xmlns:p14="http://schemas.microsoft.com/office/powerpoint/2010/main" val="76393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ircularXX TT Book" charset="0"/>
                <a:ea typeface="CircularXX TT Book" charset="0"/>
                <a:cs typeface="CircularXX TT Book" charset="0"/>
              </a:rPr>
              <a:t>Over to you! Which Reflection cycle are you going to put this experience through? (10 mins)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1994" y="1882710"/>
            <a:ext cx="6254617"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66764"/>
            <a:ext cx="4767011" cy="4919963"/>
          </a:xfrm>
          <a:prstGeom prst="rect">
            <a:avLst/>
          </a:prstGeom>
        </p:spPr>
      </p:pic>
    </p:spTree>
    <p:extLst>
      <p:ext uri="{BB962C8B-B14F-4D97-AF65-F5344CB8AC3E}">
        <p14:creationId xmlns:p14="http://schemas.microsoft.com/office/powerpoint/2010/main" val="148420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2742-3A30-3C1D-6E0F-772ADE0AC373}"/>
              </a:ext>
            </a:extLst>
          </p:cNvPr>
          <p:cNvSpPr>
            <a:spLocks noGrp="1"/>
          </p:cNvSpPr>
          <p:nvPr>
            <p:ph type="title"/>
          </p:nvPr>
        </p:nvSpPr>
        <p:spPr/>
        <p:txBody>
          <a:bodyPr/>
          <a:lstStyle/>
          <a:p>
            <a:r>
              <a:rPr lang="en-US" b="1" dirty="0"/>
              <a:t>Which mindset? Which Models of Reflection?</a:t>
            </a:r>
          </a:p>
        </p:txBody>
      </p:sp>
      <p:sp>
        <p:nvSpPr>
          <p:cNvPr id="3" name="Content Placeholder 2">
            <a:extLst>
              <a:ext uri="{FF2B5EF4-FFF2-40B4-BE49-F238E27FC236}">
                <a16:creationId xmlns:a16="http://schemas.microsoft.com/office/drawing/2014/main" id="{33939F03-5352-42C0-7995-C89B925EBD9A}"/>
              </a:ext>
            </a:extLst>
          </p:cNvPr>
          <p:cNvSpPr>
            <a:spLocks noGrp="1"/>
          </p:cNvSpPr>
          <p:nvPr>
            <p:ph idx="1"/>
          </p:nvPr>
        </p:nvSpPr>
        <p:spPr>
          <a:xfrm>
            <a:off x="623943" y="1588957"/>
            <a:ext cx="4980791" cy="4564417"/>
          </a:xfrm>
        </p:spPr>
        <p:txBody>
          <a:bodyPr>
            <a:normAutofit fontScale="92500" lnSpcReduction="10000"/>
          </a:bodyPr>
          <a:lstStyle/>
          <a:p>
            <a:pPr marL="0" indent="0">
              <a:buNone/>
            </a:pPr>
            <a:r>
              <a:rPr lang="en-GB" sz="1700" b="1" dirty="0">
                <a:effectLst/>
                <a:latin typeface="Calibri" panose="020F0502020204030204" pitchFamily="34" charset="0"/>
                <a:ea typeface="Calibri" panose="020F0502020204030204" pitchFamily="34" charset="0"/>
                <a:cs typeface="Times New Roman" panose="02020603050405020304" pitchFamily="18" charset="0"/>
              </a:rPr>
              <a:t>Example 1</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en-GB" sz="1600" i="1" dirty="0">
                <a:effectLst/>
                <a:latin typeface="Calibri" panose="020F0502020204030204" pitchFamily="34" charset="0"/>
                <a:ea typeface="Calibri" panose="020F0502020204030204" pitchFamily="34" charset="0"/>
                <a:cs typeface="Calibri" panose="020F0502020204030204" pitchFamily="34" charset="0"/>
              </a:rPr>
              <a:t>‘What I believe makes me a good teacher is the fact that I teach every student how to practise while practising with them. Sharing different ways to practise, means that they become independent, and independency is a sign of progress in my opinion. My student and I have talked a lot about how to practise semiquavers at a fast tempo. Recently he played the Gavotte from Suzuki Book 1 and stumbled on the slurred semiquavers in the second half. I asked him to remember all the ways he could practise those bars in and he responded by: “first separately, then separately but faster, then slurred”. This proves that short-term progress springs from a lifelong-progress philosophy.’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TextBox 3">
            <a:extLst>
              <a:ext uri="{FF2B5EF4-FFF2-40B4-BE49-F238E27FC236}">
                <a16:creationId xmlns:a16="http://schemas.microsoft.com/office/drawing/2014/main" id="{B1B3D478-020D-B811-328D-7518EDAEA50D}"/>
              </a:ext>
            </a:extLst>
          </p:cNvPr>
          <p:cNvSpPr txBox="1"/>
          <p:nvPr/>
        </p:nvSpPr>
        <p:spPr>
          <a:xfrm>
            <a:off x="6282467" y="1588957"/>
            <a:ext cx="5071333" cy="5268109"/>
          </a:xfrm>
          <a:prstGeom prst="rect">
            <a:avLst/>
          </a:prstGeom>
          <a:noFill/>
        </p:spPr>
        <p:txBody>
          <a:bodyPr wrap="square" rtlCol="0">
            <a:spAutoFit/>
          </a:bodyPr>
          <a:lstStyle/>
          <a:p>
            <a:r>
              <a:rPr lang="en-GB" sz="1600" b="1" dirty="0">
                <a:effectLst/>
                <a:latin typeface="Calibri" panose="020F0502020204030204" pitchFamily="34" charset="0"/>
                <a:ea typeface="Calibri" panose="020F0502020204030204" pitchFamily="34" charset="0"/>
                <a:cs typeface="Times New Roman" panose="02020603050405020304" pitchFamily="18" charset="0"/>
              </a:rPr>
              <a:t>Example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000"/>
              </a:spcBef>
            </a:pPr>
            <a:r>
              <a:rPr lang="en-GB" sz="1400" i="1" dirty="0">
                <a:effectLst/>
                <a:latin typeface="Calibri" panose="020F0502020204030204" pitchFamily="34" charset="0"/>
                <a:ea typeface="Calibri" panose="020F0502020204030204" pitchFamily="34" charset="0"/>
                <a:cs typeface="Times New Roman" panose="02020603050405020304" pitchFamily="18" charset="0"/>
              </a:rPr>
              <a:t>When we presented the students with conventional notation for Dark Horse, two troublesome misconceptions were revealed. Firstly, they could not distinguish the difference between pitch names and rhythm solfege. Secondly, they had mistaken the floor stave as a depiction of their open strings. I was interested in the roots of these misinterpretations and sought out information about children’s understanding of symbols through researching Cultural Learning Theory. When I considered that the visual symbols they had been following involved looking down their fingerboard at four strings it was quite logical that they would intuit the strings as the primary visual symbol for their pieces. In reflecting on this, my co- teacher and I decided to change our approach by reviewing notation symbols away from the stave.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777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17" y="1558494"/>
            <a:ext cx="10515600" cy="1325563"/>
          </a:xfrm>
        </p:spPr>
        <p:txBody>
          <a:bodyPr/>
          <a:lstStyle/>
          <a:p>
            <a:pPr algn="ctr"/>
            <a:r>
              <a:rPr lang="en-US" dirty="0">
                <a:solidFill>
                  <a:srgbClr val="FF0000"/>
                </a:solidFill>
                <a:latin typeface="CircularXX TT Book" charset="0"/>
                <a:ea typeface="CircularXX TT Book" charset="0"/>
                <a:cs typeface="CircularXX TT Book" charset="0"/>
              </a:rPr>
              <a:t>Group Activity</a:t>
            </a:r>
          </a:p>
        </p:txBody>
      </p:sp>
      <p:sp>
        <p:nvSpPr>
          <p:cNvPr id="3" name="Content Placeholder 2"/>
          <p:cNvSpPr>
            <a:spLocks noGrp="1"/>
          </p:cNvSpPr>
          <p:nvPr>
            <p:ph idx="1"/>
          </p:nvPr>
        </p:nvSpPr>
        <p:spPr>
          <a:xfrm>
            <a:off x="683217" y="2884058"/>
            <a:ext cx="10878519" cy="2819318"/>
          </a:xfrm>
        </p:spPr>
        <p:txBody>
          <a:bodyPr>
            <a:normAutofit fontScale="62500" lnSpcReduction="20000"/>
          </a:bodyPr>
          <a:lstStyle/>
          <a:p>
            <a:pPr marL="0" indent="0" algn="ctr">
              <a:buNone/>
            </a:pPr>
            <a:r>
              <a:rPr lang="en-US" dirty="0">
                <a:latin typeface="CircularXX TT Book" charset="0"/>
                <a:ea typeface="CircularXX TT Book" charset="0"/>
                <a:cs typeface="CircularXX TT Book" charset="0"/>
              </a:rPr>
              <a:t>In groups of 4 (20 mins total)</a:t>
            </a:r>
          </a:p>
          <a:p>
            <a:pPr marL="0" indent="0" algn="ctr">
              <a:buNone/>
            </a:pPr>
            <a:endParaRPr lang="en-US" dirty="0">
              <a:latin typeface="CircularXX TT Book" charset="0"/>
              <a:ea typeface="CircularXX TT Book" charset="0"/>
              <a:cs typeface="CircularXX TT Book" charset="0"/>
            </a:endParaRPr>
          </a:p>
          <a:p>
            <a:pPr marL="0" indent="0" algn="ctr">
              <a:buNone/>
            </a:pPr>
            <a:r>
              <a:rPr lang="en-US" dirty="0">
                <a:latin typeface="CircularXX TT Book" charset="0"/>
                <a:ea typeface="CircularXX TT Book" charset="0"/>
                <a:cs typeface="CircularXX TT Book" charset="0"/>
              </a:rPr>
              <a:t>Each person takes 3 mins each to talk through their chosen reflection cycle</a:t>
            </a:r>
          </a:p>
          <a:p>
            <a:pPr marL="0" indent="0" algn="ctr">
              <a:buNone/>
            </a:pPr>
            <a:endParaRPr lang="en-US" dirty="0">
              <a:latin typeface="CircularXX TT Book" charset="0"/>
              <a:ea typeface="CircularXX TT Book" charset="0"/>
              <a:cs typeface="CircularXX TT Book" charset="0"/>
            </a:endParaRPr>
          </a:p>
          <a:p>
            <a:r>
              <a:rPr lang="en-US" b="1" dirty="0">
                <a:latin typeface="CircularXX TT Book" charset="0"/>
                <a:ea typeface="CircularXX TT Book" charset="0"/>
                <a:cs typeface="CircularXX TT Book" charset="0"/>
              </a:rPr>
              <a:t>Facts - Listener 1</a:t>
            </a:r>
            <a:r>
              <a:rPr lang="en-US" dirty="0">
                <a:latin typeface="CircularXX TT Book" charset="0"/>
                <a:ea typeface="CircularXX TT Book" charset="0"/>
                <a:cs typeface="CircularXX TT Book" charset="0"/>
              </a:rPr>
              <a:t> notes down facts associated with experience </a:t>
            </a:r>
            <a:r>
              <a:rPr lang="en-US" dirty="0" err="1">
                <a:latin typeface="CircularXX TT Book" charset="0"/>
                <a:ea typeface="CircularXX TT Book" charset="0"/>
                <a:cs typeface="CircularXX TT Book" charset="0"/>
              </a:rPr>
              <a:t>eg.</a:t>
            </a:r>
            <a:r>
              <a:rPr lang="en-US" dirty="0">
                <a:latin typeface="CircularXX TT Book" charset="0"/>
                <a:ea typeface="CircularXX TT Book" charset="0"/>
                <a:cs typeface="CircularXX TT Book" charset="0"/>
              </a:rPr>
              <a:t> what happened, how did the learners respond</a:t>
            </a:r>
          </a:p>
          <a:p>
            <a:r>
              <a:rPr lang="en-US" b="1" dirty="0">
                <a:latin typeface="CircularXX TT Book" charset="0"/>
                <a:ea typeface="CircularXX TT Book" charset="0"/>
                <a:cs typeface="CircularXX TT Book" charset="0"/>
              </a:rPr>
              <a:t>Feelings - Listener 2</a:t>
            </a:r>
            <a:r>
              <a:rPr lang="en-US" dirty="0">
                <a:latin typeface="CircularXX TT Book" charset="0"/>
                <a:ea typeface="CircularXX TT Book" charset="0"/>
                <a:cs typeface="CircularXX TT Book" charset="0"/>
              </a:rPr>
              <a:t> notes down the feelings and emotions with experience </a:t>
            </a:r>
            <a:r>
              <a:rPr lang="en-US" dirty="0" err="1">
                <a:latin typeface="CircularXX TT Book" charset="0"/>
                <a:ea typeface="CircularXX TT Book" charset="0"/>
                <a:cs typeface="CircularXX TT Book" charset="0"/>
              </a:rPr>
              <a:t>eg</a:t>
            </a:r>
            <a:r>
              <a:rPr lang="en-US" dirty="0">
                <a:latin typeface="CircularXX TT Book" charset="0"/>
                <a:ea typeface="CircularXX TT Book" charset="0"/>
                <a:cs typeface="CircularXX TT Book" charset="0"/>
              </a:rPr>
              <a:t> how does the teacher feel </a:t>
            </a:r>
          </a:p>
          <a:p>
            <a:r>
              <a:rPr lang="en-US" b="1" dirty="0">
                <a:latin typeface="CircularXX TT Book" charset="0"/>
                <a:ea typeface="CircularXX TT Book" charset="0"/>
                <a:cs typeface="CircularXX TT Book" charset="0"/>
              </a:rPr>
              <a:t>External Perspectives - Listener 3</a:t>
            </a:r>
            <a:r>
              <a:rPr lang="en-US" dirty="0">
                <a:latin typeface="CircularXX TT Book" charset="0"/>
                <a:ea typeface="CircularXX TT Book" charset="0"/>
                <a:cs typeface="CircularXX TT Book" charset="0"/>
              </a:rPr>
              <a:t> notes down the different perspectives considered when evaluating the experience </a:t>
            </a:r>
            <a:r>
              <a:rPr lang="en-US" dirty="0" err="1">
                <a:latin typeface="CircularXX TT Book" charset="0"/>
                <a:ea typeface="CircularXX TT Book" charset="0"/>
                <a:cs typeface="CircularXX TT Book" charset="0"/>
              </a:rPr>
              <a:t>eg</a:t>
            </a:r>
            <a:r>
              <a:rPr lang="en-US" dirty="0">
                <a:latin typeface="CircularXX TT Book" charset="0"/>
                <a:ea typeface="CircularXX TT Book" charset="0"/>
                <a:cs typeface="CircularXX TT Book" charset="0"/>
              </a:rPr>
              <a:t> what other research or advice could be helpful in creating adaptions</a:t>
            </a:r>
          </a:p>
          <a:p>
            <a:r>
              <a:rPr lang="en-US" dirty="0">
                <a:latin typeface="CircularXX TT Book" charset="0"/>
                <a:ea typeface="CircularXX TT Book" charset="0"/>
                <a:cs typeface="CircularXX TT Book" charset="0"/>
              </a:rPr>
              <a:t>2 mins for listeners to feedback their notes.</a:t>
            </a:r>
          </a:p>
        </p:txBody>
      </p:sp>
    </p:spTree>
    <p:extLst>
      <p:ext uri="{BB962C8B-B14F-4D97-AF65-F5344CB8AC3E}">
        <p14:creationId xmlns:p14="http://schemas.microsoft.com/office/powerpoint/2010/main" val="144683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ircularXX TT Book" charset="0"/>
                <a:ea typeface="CircularXX TT Book" charset="0"/>
                <a:cs typeface="CircularXX TT Book" charset="0"/>
              </a:rPr>
              <a:t>Dewey’s 3 attributes of a thinking teacher:</a:t>
            </a:r>
          </a:p>
        </p:txBody>
      </p:sp>
      <p:sp>
        <p:nvSpPr>
          <p:cNvPr id="4" name="Content Placeholder 3"/>
          <p:cNvSpPr>
            <a:spLocks noGrp="1"/>
          </p:cNvSpPr>
          <p:nvPr>
            <p:ph idx="1"/>
          </p:nvPr>
        </p:nvSpPr>
        <p:spPr/>
        <p:txBody>
          <a:bodyPr>
            <a:normAutofit lnSpcReduction="10000"/>
          </a:bodyPr>
          <a:lstStyle/>
          <a:p>
            <a:pPr marL="0" indent="0">
              <a:buNone/>
            </a:pPr>
            <a:r>
              <a:rPr lang="en-US" dirty="0">
                <a:latin typeface="CircularXX TT Book" charset="0"/>
                <a:ea typeface="CircularXX TT Book" charset="0"/>
                <a:cs typeface="CircularXX TT Book" charset="0"/>
              </a:rPr>
              <a:t>Evidence of the success/importance of reflective learning was developed by the American </a:t>
            </a:r>
            <a:r>
              <a:rPr lang="en-US" dirty="0" err="1">
                <a:latin typeface="CircularXX TT Book" charset="0"/>
                <a:ea typeface="CircularXX TT Book" charset="0"/>
                <a:cs typeface="CircularXX TT Book" charset="0"/>
              </a:rPr>
              <a:t>philospopher</a:t>
            </a:r>
            <a:r>
              <a:rPr lang="en-US" dirty="0">
                <a:latin typeface="CircularXX TT Book" charset="0"/>
                <a:ea typeface="CircularXX TT Book" charset="0"/>
                <a:cs typeface="CircularXX TT Book" charset="0"/>
              </a:rPr>
              <a:t>, John Dewey, in the 1930s.</a:t>
            </a:r>
          </a:p>
          <a:p>
            <a:pPr marL="0" indent="0">
              <a:buNone/>
            </a:pPr>
            <a:r>
              <a:rPr lang="en-US" dirty="0">
                <a:latin typeface="CircularXX TT Book" charset="0"/>
                <a:ea typeface="CircularXX TT Book" charset="0"/>
                <a:cs typeface="CircularXX TT Book" charset="0"/>
              </a:rPr>
              <a:t>He came up with the ‘3 attributes of a thinking teacher’:</a:t>
            </a:r>
          </a:p>
          <a:p>
            <a:r>
              <a:rPr lang="en-US" dirty="0">
                <a:latin typeface="CircularXX TT Book" charset="0"/>
                <a:ea typeface="CircularXX TT Book" charset="0"/>
                <a:cs typeface="CircularXX TT Book" charset="0"/>
              </a:rPr>
              <a:t>Open mindedness </a:t>
            </a:r>
            <a:r>
              <a:rPr lang="mr-IN" dirty="0">
                <a:latin typeface="CircularXX TT Book" charset="0"/>
                <a:ea typeface="CircularXX TT Book" charset="0"/>
                <a:cs typeface="CircularXX TT Book" charset="0"/>
              </a:rPr>
              <a:t>–</a:t>
            </a:r>
            <a:r>
              <a:rPr lang="en-GB" dirty="0">
                <a:latin typeface="CircularXX TT Book" charset="0"/>
                <a:ea typeface="CircularXX TT Book" charset="0"/>
                <a:cs typeface="CircularXX TT Book" charset="0"/>
              </a:rPr>
              <a:t> </a:t>
            </a:r>
            <a:r>
              <a:rPr lang="en-GB" sz="2200" dirty="0">
                <a:latin typeface="CircularXX TT Book" charset="0"/>
                <a:ea typeface="CircularXX TT Book" charset="0"/>
                <a:cs typeface="CircularXX TT Book" charset="0"/>
              </a:rPr>
              <a:t>to </a:t>
            </a:r>
            <a:r>
              <a:rPr lang="en-US" sz="2200" dirty="0">
                <a:latin typeface="CircularXX TT Book" charset="0"/>
                <a:ea typeface="CircularXX TT Book" charset="0"/>
                <a:cs typeface="CircularXX TT Book" charset="0"/>
              </a:rPr>
              <a:t>new/alternative ideas and approaches</a:t>
            </a:r>
          </a:p>
          <a:p>
            <a:r>
              <a:rPr lang="en-US" dirty="0">
                <a:latin typeface="CircularXX TT Book" charset="0"/>
                <a:ea typeface="CircularXX TT Book" charset="0"/>
                <a:cs typeface="CircularXX TT Book" charset="0"/>
              </a:rPr>
              <a:t>Whole heartedness </a:t>
            </a:r>
            <a:r>
              <a:rPr lang="mr-IN" dirty="0">
                <a:latin typeface="CircularXX TT Book" charset="0"/>
                <a:ea typeface="CircularXX TT Book" charset="0"/>
                <a:cs typeface="CircularXX TT Book" charset="0"/>
              </a:rPr>
              <a:t>–</a:t>
            </a:r>
            <a:r>
              <a:rPr lang="en-GB" dirty="0">
                <a:latin typeface="CircularXX TT Book" charset="0"/>
                <a:ea typeface="CircularXX TT Book" charset="0"/>
                <a:cs typeface="CircularXX TT Book" charset="0"/>
              </a:rPr>
              <a:t> </a:t>
            </a:r>
            <a:r>
              <a:rPr lang="en-GB" sz="2200" dirty="0">
                <a:latin typeface="CircularXX TT Book" charset="0"/>
                <a:ea typeface="CircularXX TT Book" charset="0"/>
                <a:cs typeface="CircularXX TT Book" charset="0"/>
              </a:rPr>
              <a:t>commitment to seeking out </a:t>
            </a:r>
            <a:r>
              <a:rPr lang="en-US" sz="2200" dirty="0">
                <a:latin typeface="CircularXX TT Book" charset="0"/>
                <a:ea typeface="CircularXX TT Book" charset="0"/>
                <a:cs typeface="CircularXX TT Book" charset="0"/>
              </a:rPr>
              <a:t>ways that best engage learners</a:t>
            </a:r>
          </a:p>
          <a:p>
            <a:r>
              <a:rPr lang="en-US" dirty="0">
                <a:latin typeface="CircularXX TT Book" charset="0"/>
                <a:ea typeface="CircularXX TT Book" charset="0"/>
                <a:cs typeface="CircularXX TT Book" charset="0"/>
              </a:rPr>
              <a:t>Responsibility- </a:t>
            </a:r>
            <a:r>
              <a:rPr lang="en-US" sz="2200" dirty="0">
                <a:latin typeface="CircularXX TT Book" charset="0"/>
                <a:ea typeface="CircularXX TT Book" charset="0"/>
                <a:cs typeface="CircularXX TT Book" charset="0"/>
              </a:rPr>
              <a:t>understanding the impact of your actions on learners</a:t>
            </a:r>
            <a:endParaRPr lang="en-US" dirty="0">
              <a:latin typeface="CircularXX TT Book" charset="0"/>
              <a:ea typeface="CircularXX TT Book" charset="0"/>
              <a:cs typeface="CircularXX TT Book" charset="0"/>
            </a:endParaRPr>
          </a:p>
          <a:p>
            <a:r>
              <a:rPr lang="en-US" dirty="0">
                <a:latin typeface="CircularXX TT Book" charset="0"/>
                <a:ea typeface="CircularXX TT Book" charset="0"/>
                <a:cs typeface="CircularXX TT Book" charset="0"/>
              </a:rPr>
              <a:t>‘Reflective Practice supports a shift from routine actions rooted in common sense thinking to reflective action emerging from professional thinking, drawing on externally based sources’ (McGregor &amp; Cartwright 2011: 7)</a:t>
            </a:r>
            <a:endParaRPr lang="en-US" dirty="0"/>
          </a:p>
        </p:txBody>
      </p:sp>
      <p:sp>
        <p:nvSpPr>
          <p:cNvPr id="5" name="Rectangle 4"/>
          <p:cNvSpPr/>
          <p:nvPr/>
        </p:nvSpPr>
        <p:spPr>
          <a:xfrm rot="21325861">
            <a:off x="148443" y="6441138"/>
            <a:ext cx="11343450" cy="4179485"/>
          </a:xfrm>
          <a:prstGeom prst="rect">
            <a:avLst/>
          </a:prstGeom>
          <a:solidFill>
            <a:srgbClr val="10204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08722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10" y="0"/>
            <a:ext cx="9996406" cy="6561300"/>
          </a:xfrm>
          <a:prstGeom prst="rect">
            <a:avLst/>
          </a:prstGeom>
        </p:spPr>
      </p:pic>
    </p:spTree>
    <p:extLst>
      <p:ext uri="{BB962C8B-B14F-4D97-AF65-F5344CB8AC3E}">
        <p14:creationId xmlns:p14="http://schemas.microsoft.com/office/powerpoint/2010/main" val="188096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433953"/>
            <a:ext cx="10156812" cy="6043197"/>
          </a:xfrm>
          <a:prstGeom prst="rect">
            <a:avLst/>
          </a:prstGeom>
        </p:spPr>
      </p:pic>
    </p:spTree>
    <p:extLst>
      <p:ext uri="{BB962C8B-B14F-4D97-AF65-F5344CB8AC3E}">
        <p14:creationId xmlns:p14="http://schemas.microsoft.com/office/powerpoint/2010/main" val="161640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ircularXX TT Book" charset="0"/>
                <a:ea typeface="CircularXX TT Book" charset="0"/>
                <a:cs typeface="CircularXX TT Book" charset="0"/>
              </a:rPr>
              <a:t>References</a:t>
            </a:r>
          </a:p>
        </p:txBody>
      </p:sp>
      <p:sp>
        <p:nvSpPr>
          <p:cNvPr id="3" name="Content Placeholder 2"/>
          <p:cNvSpPr>
            <a:spLocks noGrp="1"/>
          </p:cNvSpPr>
          <p:nvPr>
            <p:ph idx="1"/>
          </p:nvPr>
        </p:nvSpPr>
        <p:spPr/>
        <p:txBody>
          <a:bodyPr/>
          <a:lstStyle/>
          <a:p>
            <a:r>
              <a:rPr lang="en-US" dirty="0">
                <a:latin typeface="CircularXX TT Book" charset="0"/>
                <a:ea typeface="CircularXX TT Book" charset="0"/>
                <a:cs typeface="CircularXX TT Book" charset="0"/>
              </a:rPr>
              <a:t>McGregor, D &amp; Cartwright, L (2011) </a:t>
            </a:r>
            <a:r>
              <a:rPr lang="en-US" dirty="0"/>
              <a:t>McGregor, D. </a:t>
            </a:r>
            <a:r>
              <a:rPr lang="en-US" i="1" dirty="0">
                <a:latin typeface="CircularXX TT Book" charset="0"/>
                <a:ea typeface="CircularXX TT Book" charset="0"/>
                <a:cs typeface="CircularXX TT Book" charset="0"/>
              </a:rPr>
              <a:t>Developing Reflective Practice: a guide for beginning teachers</a:t>
            </a:r>
            <a:r>
              <a:rPr lang="en-US" dirty="0">
                <a:latin typeface="CircularXX TT Book" charset="0"/>
                <a:ea typeface="CircularXX TT Book" charset="0"/>
                <a:cs typeface="CircularXX TT Book" charset="0"/>
              </a:rPr>
              <a:t>. Maidenhead: Open University Press.</a:t>
            </a:r>
          </a:p>
          <a:p>
            <a:endParaRPr lang="en-US" dirty="0">
              <a:latin typeface="CircularXX TT Book" charset="0"/>
              <a:ea typeface="CircularXX TT Book" charset="0"/>
              <a:cs typeface="CircularXX TT Book" charset="0"/>
            </a:endParaRPr>
          </a:p>
          <a:p>
            <a:r>
              <a:rPr lang="en-US" dirty="0" err="1">
                <a:latin typeface="CircularXX TT Book" charset="0"/>
                <a:ea typeface="CircularXX TT Book" charset="0"/>
                <a:cs typeface="CircularXX TT Book" charset="0"/>
              </a:rPr>
              <a:t>Ghaye</a:t>
            </a:r>
            <a:r>
              <a:rPr lang="en-US" dirty="0">
                <a:latin typeface="CircularXX TT Book" charset="0"/>
                <a:ea typeface="CircularXX TT Book" charset="0"/>
                <a:cs typeface="CircularXX TT Book" charset="0"/>
              </a:rPr>
              <a:t>, T (2010) </a:t>
            </a:r>
            <a:r>
              <a:rPr lang="en-US" i="1" dirty="0">
                <a:latin typeface="CircularXX TT Book" charset="0"/>
                <a:ea typeface="CircularXX TT Book" charset="0"/>
                <a:cs typeface="CircularXX TT Book" charset="0"/>
              </a:rPr>
              <a:t>Teaching and Learning through Reflective Practice: a practical guide for </a:t>
            </a:r>
            <a:r>
              <a:rPr lang="en-US" i="1">
                <a:latin typeface="CircularXX TT Book" charset="0"/>
                <a:ea typeface="CircularXX TT Book" charset="0"/>
                <a:cs typeface="CircularXX TT Book" charset="0"/>
              </a:rPr>
              <a:t>positive action. </a:t>
            </a:r>
            <a:r>
              <a:rPr lang="en-US" dirty="0">
                <a:latin typeface="CircularXX TT Book" charset="0"/>
                <a:ea typeface="CircularXX TT Book" charset="0"/>
                <a:cs typeface="CircularXX TT Book" charset="0"/>
              </a:rPr>
              <a:t>Routledge Taylor &amp; Francis Group.</a:t>
            </a:r>
          </a:p>
        </p:txBody>
      </p:sp>
    </p:spTree>
    <p:extLst>
      <p:ext uri="{BB962C8B-B14F-4D97-AF65-F5344CB8AC3E}">
        <p14:creationId xmlns:p14="http://schemas.microsoft.com/office/powerpoint/2010/main" val="148134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ircularXX TT Book" charset="0"/>
                <a:ea typeface="CircularXX TT Book" charset="0"/>
                <a:cs typeface="CircularXX TT Book" charset="0"/>
              </a:rPr>
              <a:t>Pix &amp; Mix links on Reflection</a:t>
            </a:r>
          </a:p>
        </p:txBody>
      </p:sp>
      <p:sp>
        <p:nvSpPr>
          <p:cNvPr id="3" name="Content Placeholder 2"/>
          <p:cNvSpPr>
            <a:spLocks noGrp="1"/>
          </p:cNvSpPr>
          <p:nvPr>
            <p:ph idx="1"/>
          </p:nvPr>
        </p:nvSpPr>
        <p:spPr/>
        <p:txBody>
          <a:bodyPr>
            <a:normAutofit/>
          </a:bodyPr>
          <a:lstStyle/>
          <a:p>
            <a:r>
              <a:rPr lang="en-US" dirty="0" err="1">
                <a:latin typeface="CircularXX TT Book" charset="0"/>
                <a:ea typeface="CircularXX TT Book" charset="0"/>
                <a:cs typeface="CircularXX TT Book" charset="0"/>
              </a:rPr>
              <a:t>Brene</a:t>
            </a:r>
            <a:r>
              <a:rPr lang="en-US" dirty="0">
                <a:latin typeface="CircularXX TT Book" charset="0"/>
                <a:ea typeface="CircularXX TT Book" charset="0"/>
                <a:cs typeface="CircularXX TT Book" charset="0"/>
              </a:rPr>
              <a:t> Brown's book: Dare to Lead, encapsulates the difference between the Knower/Learner mindset. It includes lots on empathy, vulnerability and learning through feedback/reflection. The Knower/Learner mindset is also expressed as Fixed/Growth mindsets. </a:t>
            </a:r>
          </a:p>
          <a:p>
            <a:pPr fontAlgn="base"/>
            <a:r>
              <a:rPr lang="en-US" dirty="0" err="1">
                <a:latin typeface="CircularXX TT Book" charset="0"/>
                <a:ea typeface="CircularXX TT Book" charset="0"/>
                <a:cs typeface="CircularXX TT Book" charset="0"/>
              </a:rPr>
              <a:t>Brene</a:t>
            </a:r>
            <a:r>
              <a:rPr lang="en-US" dirty="0">
                <a:latin typeface="CircularXX TT Book" charset="0"/>
                <a:ea typeface="CircularXX TT Book" charset="0"/>
                <a:cs typeface="CircularXX TT Book" charset="0"/>
              </a:rPr>
              <a:t> Brown has written a blog post about being a knower v learner </a:t>
            </a:r>
            <a:r>
              <a:rPr lang="en-US" dirty="0">
                <a:latin typeface="CircularXX TT Book" charset="0"/>
                <a:ea typeface="CircularXX TT Book" charset="0"/>
                <a:cs typeface="CircularXX TT Book" charset="0"/>
                <a:hlinkClick r:id="rId2"/>
              </a:rPr>
              <a:t>here</a:t>
            </a:r>
            <a:r>
              <a:rPr lang="en-US" dirty="0">
                <a:latin typeface="CircularXX TT Book" charset="0"/>
                <a:ea typeface="CircularXX TT Book" charset="0"/>
                <a:cs typeface="CircularXX TT Book" charset="0"/>
              </a:rPr>
              <a:t> her </a:t>
            </a:r>
            <a:r>
              <a:rPr lang="en-US" dirty="0">
                <a:latin typeface="CircularXX TT Book" charset="0"/>
                <a:ea typeface="CircularXX TT Book" charset="0"/>
                <a:cs typeface="CircularXX TT Book" charset="0"/>
                <a:hlinkClick r:id="rId3"/>
              </a:rPr>
              <a:t>TED talk</a:t>
            </a:r>
            <a:r>
              <a:rPr lang="en-US" dirty="0">
                <a:latin typeface="CircularXX TT Book" charset="0"/>
                <a:ea typeface="CircularXX TT Book" charset="0"/>
                <a:cs typeface="CircularXX TT Book" charset="0"/>
              </a:rPr>
              <a:t> on the importance of vulnerability is a key watch on this topic.  </a:t>
            </a:r>
          </a:p>
          <a:p>
            <a:endParaRPr lang="en-US" dirty="0">
              <a:latin typeface="CircularXX TT Book" charset="0"/>
              <a:ea typeface="CircularXX TT Book" charset="0"/>
              <a:cs typeface="CircularXX TT Book" charset="0"/>
            </a:endParaRPr>
          </a:p>
        </p:txBody>
      </p:sp>
    </p:spTree>
    <p:extLst>
      <p:ext uri="{BB962C8B-B14F-4D97-AF65-F5344CB8AC3E}">
        <p14:creationId xmlns:p14="http://schemas.microsoft.com/office/powerpoint/2010/main" val="37520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9645340"/>
              </p:ext>
            </p:extLst>
          </p:nvPr>
        </p:nvGraphicFramePr>
        <p:xfrm>
          <a:off x="4313815" y="1311337"/>
          <a:ext cx="7459831" cy="4971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399B326-E869-9673-694A-0146FEEF979E}"/>
              </a:ext>
            </a:extLst>
          </p:cNvPr>
          <p:cNvSpPr>
            <a:spLocks noGrp="1"/>
          </p:cNvSpPr>
          <p:nvPr>
            <p:ph type="title"/>
          </p:nvPr>
        </p:nvSpPr>
        <p:spPr>
          <a:xfrm>
            <a:off x="838200" y="365125"/>
            <a:ext cx="10515600" cy="1325563"/>
          </a:xfrm>
        </p:spPr>
        <p:txBody>
          <a:bodyPr/>
          <a:lstStyle/>
          <a:p>
            <a:r>
              <a:rPr lang="en-US" b="1" dirty="0"/>
              <a:t>Reflection Templates: </a:t>
            </a:r>
            <a:r>
              <a:rPr lang="en-US" dirty="0"/>
              <a:t>remember to reference which model you’ve used! </a:t>
            </a:r>
          </a:p>
        </p:txBody>
      </p:sp>
    </p:spTree>
    <p:extLst>
      <p:ext uri="{BB962C8B-B14F-4D97-AF65-F5344CB8AC3E}">
        <p14:creationId xmlns:p14="http://schemas.microsoft.com/office/powerpoint/2010/main" val="5008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5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Reflective Practice requires a willingness to learn!…"/>
          <p:cNvSpPr txBox="1"/>
          <p:nvPr/>
        </p:nvSpPr>
        <p:spPr>
          <a:xfrm>
            <a:off x="919134" y="1931455"/>
            <a:ext cx="11000340" cy="3340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136077" indent="-136077" defTabSz="457223">
              <a:lnSpc>
                <a:spcPct val="160000"/>
              </a:lnSpc>
              <a:buSzPct val="100000"/>
              <a:buFont typeface="Arial"/>
              <a:buChar char="•"/>
              <a:defRPr sz="4100">
                <a:latin typeface="Garamond"/>
                <a:ea typeface="Garamond"/>
                <a:cs typeface="Garamond"/>
                <a:sym typeface="Garamond"/>
              </a:defRPr>
            </a:pPr>
            <a:r>
              <a:rPr sz="2733" dirty="0">
                <a:latin typeface="CircularXX TT Book"/>
              </a:rPr>
              <a:t>Reflective Practice requires a </a:t>
            </a:r>
            <a:r>
              <a:rPr sz="2733" dirty="0">
                <a:solidFill>
                  <a:srgbClr val="F27100"/>
                </a:solidFill>
                <a:latin typeface="CircularXX TT Book"/>
              </a:rPr>
              <a:t>willingness to learn! </a:t>
            </a:r>
          </a:p>
          <a:p>
            <a:pPr marL="136077" indent="-136077" defTabSz="457223">
              <a:lnSpc>
                <a:spcPct val="160000"/>
              </a:lnSpc>
              <a:buSzPct val="100000"/>
              <a:buFont typeface="Arial"/>
              <a:buChar char="•"/>
              <a:defRPr sz="4100">
                <a:latin typeface="Garamond"/>
                <a:ea typeface="Garamond"/>
                <a:cs typeface="Garamond"/>
                <a:sym typeface="Garamond"/>
              </a:defRPr>
            </a:pPr>
            <a:r>
              <a:rPr sz="2733" dirty="0">
                <a:latin typeface="CircularXX TT Book"/>
              </a:rPr>
              <a:t>A</a:t>
            </a:r>
            <a:r>
              <a:rPr sz="2733" dirty="0">
                <a:solidFill>
                  <a:srgbClr val="EE230C"/>
                </a:solidFill>
                <a:latin typeface="CircularXX TT Book"/>
              </a:rPr>
              <a:t> learner/growth mindset</a:t>
            </a:r>
            <a:r>
              <a:rPr sz="2733" dirty="0">
                <a:latin typeface="CircularXX TT Book"/>
              </a:rPr>
              <a:t>, rather than a knower/fixed mindset.</a:t>
            </a:r>
          </a:p>
          <a:p>
            <a:pPr marL="136077" indent="-136077" defTabSz="457223">
              <a:lnSpc>
                <a:spcPct val="160000"/>
              </a:lnSpc>
              <a:buSzPct val="100000"/>
              <a:buFont typeface="Arial"/>
              <a:buChar char="•"/>
              <a:defRPr sz="4100">
                <a:latin typeface="Garamond"/>
                <a:ea typeface="Garamond"/>
                <a:cs typeface="Garamond"/>
                <a:sym typeface="Garamond"/>
              </a:defRPr>
            </a:pPr>
            <a:r>
              <a:rPr sz="2733" dirty="0">
                <a:latin typeface="CircularXX TT Book"/>
              </a:rPr>
              <a:t>Teachers who value the </a:t>
            </a:r>
            <a:r>
              <a:rPr sz="2733" dirty="0">
                <a:solidFill>
                  <a:srgbClr val="FF42A1"/>
                </a:solidFill>
                <a:latin typeface="CircularXX TT Book"/>
              </a:rPr>
              <a:t>desire to get better</a:t>
            </a:r>
            <a:r>
              <a:rPr sz="2733" dirty="0">
                <a:latin typeface="CircularXX TT Book"/>
              </a:rPr>
              <a:t> over the desire to be getting it right.</a:t>
            </a:r>
          </a:p>
          <a:p>
            <a:pPr defTabSz="457223">
              <a:lnSpc>
                <a:spcPct val="160000"/>
              </a:lnSpc>
              <a:defRPr sz="4100">
                <a:latin typeface="Garamond"/>
                <a:ea typeface="Garamond"/>
                <a:cs typeface="Garamond"/>
                <a:sym typeface="Garamond"/>
              </a:defRPr>
            </a:pPr>
            <a:r>
              <a:rPr sz="2733" dirty="0">
                <a:latin typeface="CircularXX TT Book"/>
              </a:rPr>
              <a:t>Take a second to think - how successfully am I currently doing this?</a:t>
            </a:r>
          </a:p>
        </p:txBody>
      </p:sp>
      <p:sp>
        <p:nvSpPr>
          <p:cNvPr id="834" name="What does it require?"/>
          <p:cNvSpPr txBox="1"/>
          <p:nvPr/>
        </p:nvSpPr>
        <p:spPr>
          <a:xfrm>
            <a:off x="3414510" y="1239608"/>
            <a:ext cx="5470857" cy="47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100" b="1" u="sng">
                <a:latin typeface="Garamond"/>
                <a:ea typeface="Garamond"/>
                <a:cs typeface="Garamond"/>
                <a:sym typeface="Garamond"/>
              </a:defRPr>
            </a:lvl1pPr>
          </a:lstStyle>
          <a:p>
            <a:r>
              <a:rPr sz="2733" u="none" dirty="0">
                <a:latin typeface="CircularXX TT Book"/>
              </a:rPr>
              <a:t>What does it require</a:t>
            </a:r>
            <a:r>
              <a:rPr lang="en-GB" sz="2733" u="none" dirty="0">
                <a:latin typeface="CircularXX TT Book"/>
              </a:rPr>
              <a:t> to be reflective</a:t>
            </a:r>
            <a:r>
              <a:rPr sz="2733" u="none" dirty="0">
                <a:latin typeface="CircularXX TT Book"/>
              </a:rPr>
              <a:t>?</a:t>
            </a:r>
          </a:p>
        </p:txBody>
      </p:sp>
      <p:sp>
        <p:nvSpPr>
          <p:cNvPr id="835" name="Oval"/>
          <p:cNvSpPr/>
          <p:nvPr/>
        </p:nvSpPr>
        <p:spPr>
          <a:xfrm>
            <a:off x="-6522675" y="-5436998"/>
            <a:ext cx="9682554" cy="7823282"/>
          </a:xfrm>
          <a:prstGeom prst="ellipse">
            <a:avLst/>
          </a:prstGeom>
          <a:solidFill>
            <a:schemeClr val="accent2"/>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36" name="Oval"/>
          <p:cNvSpPr/>
          <p:nvPr/>
        </p:nvSpPr>
        <p:spPr>
          <a:xfrm>
            <a:off x="-6118861" y="-5231100"/>
            <a:ext cx="8499571" cy="6858003"/>
          </a:xfrm>
          <a:prstGeom prst="ellipse">
            <a:avLst/>
          </a:prstGeom>
          <a:solidFill>
            <a:schemeClr val="accent2">
              <a:lumOff val="11813"/>
            </a:schemeClr>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37" name="Oval"/>
          <p:cNvSpPr/>
          <p:nvPr/>
        </p:nvSpPr>
        <p:spPr>
          <a:xfrm>
            <a:off x="-6346190" y="4808177"/>
            <a:ext cx="9682553" cy="7823282"/>
          </a:xfrm>
          <a:prstGeom prst="ellipse">
            <a:avLst/>
          </a:prstGeom>
          <a:blipFill>
            <a:blip r:embed="rId2"/>
          </a:blip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38" name="Oval"/>
          <p:cNvSpPr/>
          <p:nvPr/>
        </p:nvSpPr>
        <p:spPr>
          <a:xfrm>
            <a:off x="-6699159" y="5561439"/>
            <a:ext cx="9682553" cy="7823282"/>
          </a:xfrm>
          <a:prstGeom prst="ellipse">
            <a:avLst/>
          </a:prstGeom>
          <a:solidFill>
            <a:schemeClr val="accent1"/>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39" name="Oval"/>
          <p:cNvSpPr/>
          <p:nvPr/>
        </p:nvSpPr>
        <p:spPr>
          <a:xfrm>
            <a:off x="9664536" y="-5033307"/>
            <a:ext cx="9682554" cy="7823282"/>
          </a:xfrm>
          <a:prstGeom prst="ellipse">
            <a:avLst/>
          </a:prstGeom>
          <a:solidFill>
            <a:schemeClr val="accent6">
              <a:satOff val="-35873"/>
              <a:lumOff val="-12431"/>
            </a:schemeClr>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40" name="Oval"/>
          <p:cNvSpPr/>
          <p:nvPr/>
        </p:nvSpPr>
        <p:spPr>
          <a:xfrm>
            <a:off x="10543234" y="-5373498"/>
            <a:ext cx="9682554" cy="7823282"/>
          </a:xfrm>
          <a:prstGeom prst="ellipse">
            <a:avLst/>
          </a:prstGeom>
          <a:solidFill>
            <a:schemeClr val="accent6"/>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41" name="Oval"/>
          <p:cNvSpPr/>
          <p:nvPr/>
        </p:nvSpPr>
        <p:spPr>
          <a:xfrm>
            <a:off x="9486736" y="4495944"/>
            <a:ext cx="9682554" cy="7823282"/>
          </a:xfrm>
          <a:prstGeom prst="ellipse">
            <a:avLst/>
          </a:prstGeom>
          <a:solidFill>
            <a:schemeClr val="accent4"/>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42" name="Oval"/>
          <p:cNvSpPr/>
          <p:nvPr/>
        </p:nvSpPr>
        <p:spPr>
          <a:xfrm>
            <a:off x="9842336" y="4961662"/>
            <a:ext cx="9682554" cy="7823282"/>
          </a:xfrm>
          <a:prstGeom prst="ellipse">
            <a:avLst/>
          </a:prstGeom>
          <a:solidFill>
            <a:schemeClr val="accent4">
              <a:lumOff val="12156"/>
            </a:schemeClr>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43" name="Freeform 6"/>
          <p:cNvSpPr/>
          <p:nvPr/>
        </p:nvSpPr>
        <p:spPr>
          <a:xfrm>
            <a:off x="10560077" y="139952"/>
            <a:ext cx="1219202" cy="1003303"/>
          </a:xfrm>
          <a:prstGeom prst="rect">
            <a:avLst/>
          </a:prstGeom>
          <a:blipFill>
            <a:blip r:embed="rId3"/>
            <a:stretch>
              <a:fillRect/>
            </a:stretch>
          </a:blipFill>
          <a:ln w="12700">
            <a:miter lim="400000"/>
          </a:ln>
        </p:spPr>
        <p:txBody>
          <a:bodyPr lIns="30479" tIns="30479" rIns="30479" bIns="30479"/>
          <a:lstStyle/>
          <a:p>
            <a:pPr>
              <a:defRPr>
                <a:latin typeface="+mn-lt"/>
                <a:ea typeface="+mn-ea"/>
                <a:cs typeface="+mn-cs"/>
                <a:sym typeface="Calibri"/>
              </a:defRPr>
            </a:pPr>
            <a:endParaRPr sz="12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8354" y="2145912"/>
            <a:ext cx="8619861" cy="3785652"/>
          </a:xfrm>
          <a:prstGeom prst="rect">
            <a:avLst/>
          </a:prstGeom>
        </p:spPr>
        <p:txBody>
          <a:bodyPr wrap="square">
            <a:spAutoFit/>
          </a:bodyPr>
          <a:lstStyle/>
          <a:p>
            <a:pPr marL="285750" indent="-285750">
              <a:buFont typeface="Arial" charset="0"/>
              <a:buChar char="•"/>
            </a:pPr>
            <a:r>
              <a:rPr lang="en-US" sz="2400" dirty="0">
                <a:latin typeface="CircularXX TT Book" charset="0"/>
                <a:ea typeface="CircularXX TT Book" charset="0"/>
                <a:cs typeface="CircularXX TT Book" charset="0"/>
              </a:rPr>
              <a:t>Reflective Practice assumes a ‘Learner’ mindset rather than a ‘Knower’ one</a:t>
            </a:r>
          </a:p>
          <a:p>
            <a:pPr marL="285750" indent="-285750">
              <a:buFont typeface="Arial" charset="0"/>
              <a:buChar char="•"/>
            </a:pPr>
            <a:r>
              <a:rPr lang="en-US" sz="2400" dirty="0">
                <a:latin typeface="CircularXX TT Book" charset="0"/>
                <a:ea typeface="CircularXX TT Book" charset="0"/>
                <a:cs typeface="CircularXX TT Book" charset="0"/>
              </a:rPr>
              <a:t>Difference between </a:t>
            </a:r>
            <a:r>
              <a:rPr lang="en-US" sz="2400" i="1" dirty="0">
                <a:latin typeface="CircularXX TT Book" charset="0"/>
                <a:ea typeface="CircularXX TT Book" charset="0"/>
                <a:cs typeface="CircularXX TT Book" charset="0"/>
              </a:rPr>
              <a:t>being a knower and being right vs being learner and getting it right </a:t>
            </a:r>
            <a:endParaRPr lang="en-US" sz="2400" dirty="0">
              <a:latin typeface="CircularXX TT Book" charset="0"/>
              <a:ea typeface="CircularXX TT Book" charset="0"/>
              <a:cs typeface="CircularXX TT Book" charset="0"/>
            </a:endParaRPr>
          </a:p>
          <a:p>
            <a:pPr marL="285750" indent="-285750">
              <a:buFont typeface="Arial" charset="0"/>
              <a:buChar char="•"/>
            </a:pPr>
            <a:r>
              <a:rPr lang="en-US" sz="2400" dirty="0">
                <a:latin typeface="CircularXX TT Book" charset="0"/>
                <a:ea typeface="CircularXX TT Book" charset="0"/>
                <a:cs typeface="CircularXX TT Book" charset="0"/>
              </a:rPr>
              <a:t>Growth Mindset Model, or the Knower vs Learner mindset is a more recent incarnation of applying reflective practices to all manner of professional environments including business, healthcare, </a:t>
            </a:r>
            <a:r>
              <a:rPr lang="en-US" sz="2400" dirty="0" err="1">
                <a:latin typeface="CircularXX TT Book" charset="0"/>
                <a:ea typeface="CircularXX TT Book" charset="0"/>
                <a:cs typeface="CircularXX TT Book" charset="0"/>
              </a:rPr>
              <a:t>Brene</a:t>
            </a:r>
            <a:r>
              <a:rPr lang="en-US" sz="2400" dirty="0">
                <a:latin typeface="CircularXX TT Book" charset="0"/>
                <a:ea typeface="CircularXX TT Book" charset="0"/>
                <a:cs typeface="CircularXX TT Book" charset="0"/>
              </a:rPr>
              <a:t> Brown and Matthew Syed are some of the public key researchers working in this area as well as the OG Carol Dweck author of ‘Mindset’.</a:t>
            </a:r>
          </a:p>
        </p:txBody>
      </p:sp>
      <p:sp>
        <p:nvSpPr>
          <p:cNvPr id="3" name="Title 2"/>
          <p:cNvSpPr>
            <a:spLocks noGrp="1"/>
          </p:cNvSpPr>
          <p:nvPr>
            <p:ph type="title"/>
          </p:nvPr>
        </p:nvSpPr>
        <p:spPr>
          <a:xfrm>
            <a:off x="1969576" y="837580"/>
            <a:ext cx="10515600" cy="1325563"/>
          </a:xfrm>
        </p:spPr>
        <p:txBody>
          <a:bodyPr/>
          <a:lstStyle/>
          <a:p>
            <a:pPr algn="ctr"/>
            <a:r>
              <a:rPr lang="en-US" dirty="0">
                <a:solidFill>
                  <a:srgbClr val="FF0000"/>
                </a:solidFill>
                <a:latin typeface="CircularXX TT Book" charset="0"/>
                <a:ea typeface="CircularXX TT Book" charset="0"/>
                <a:cs typeface="CircularXX TT Book" charset="0"/>
              </a:rPr>
              <a:t> </a:t>
            </a:r>
            <a:r>
              <a:rPr lang="en-US" dirty="0">
                <a:latin typeface="CircularXX TT Book" charset="0"/>
                <a:ea typeface="CircularXX TT Book" charset="0"/>
                <a:cs typeface="CircularXX TT Book" charset="0"/>
              </a:rPr>
              <a:t>Knower vs Learner Mindset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795" t="2508"/>
          <a:stretch/>
        </p:blipFill>
        <p:spPr>
          <a:xfrm>
            <a:off x="0" y="0"/>
            <a:ext cx="2771394" cy="4217799"/>
          </a:xfrm>
          <a:prstGeom prst="rect">
            <a:avLst/>
          </a:prstGeom>
        </p:spPr>
      </p:pic>
      <p:sp>
        <p:nvSpPr>
          <p:cNvPr id="6" name="Rectangle 5"/>
          <p:cNvSpPr/>
          <p:nvPr/>
        </p:nvSpPr>
        <p:spPr>
          <a:xfrm rot="21325861">
            <a:off x="2505478" y="-3554791"/>
            <a:ext cx="11343450" cy="4179485"/>
          </a:xfrm>
          <a:prstGeom prst="rect">
            <a:avLst/>
          </a:prstGeom>
          <a:solidFill>
            <a:srgbClr val="10204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88364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 name="Image" descr="Image"/>
          <p:cNvPicPr>
            <a:picLocks noChangeAspect="1"/>
          </p:cNvPicPr>
          <p:nvPr/>
        </p:nvPicPr>
        <p:blipFill>
          <a:blip r:embed="rId2"/>
          <a:stretch>
            <a:fillRect/>
          </a:stretch>
        </p:blipFill>
        <p:spPr>
          <a:xfrm>
            <a:off x="2119832" y="1191401"/>
            <a:ext cx="7952334" cy="4475199"/>
          </a:xfrm>
          <a:prstGeom prst="rect">
            <a:avLst/>
          </a:prstGeom>
          <a:ln w="12700">
            <a:miter lim="400000"/>
          </a:ln>
        </p:spPr>
      </p:pic>
      <p:sp>
        <p:nvSpPr>
          <p:cNvPr id="846" name="Oval"/>
          <p:cNvSpPr/>
          <p:nvPr/>
        </p:nvSpPr>
        <p:spPr>
          <a:xfrm>
            <a:off x="-6522675" y="-5436998"/>
            <a:ext cx="9682554" cy="7823282"/>
          </a:xfrm>
          <a:prstGeom prst="ellipse">
            <a:avLst/>
          </a:prstGeom>
          <a:solidFill>
            <a:schemeClr val="accent2"/>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47" name="Oval"/>
          <p:cNvSpPr/>
          <p:nvPr/>
        </p:nvSpPr>
        <p:spPr>
          <a:xfrm>
            <a:off x="-6118861" y="-5231100"/>
            <a:ext cx="8499571" cy="6858003"/>
          </a:xfrm>
          <a:prstGeom prst="ellipse">
            <a:avLst/>
          </a:prstGeom>
          <a:solidFill>
            <a:schemeClr val="accent2">
              <a:lumOff val="11813"/>
            </a:schemeClr>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48" name="Oval"/>
          <p:cNvSpPr/>
          <p:nvPr/>
        </p:nvSpPr>
        <p:spPr>
          <a:xfrm>
            <a:off x="-6346190" y="4808177"/>
            <a:ext cx="9682553" cy="7823282"/>
          </a:xfrm>
          <a:prstGeom prst="ellipse">
            <a:avLst/>
          </a:prstGeom>
          <a:blipFill>
            <a:blip r:embed="rId3"/>
          </a:blip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49" name="Oval"/>
          <p:cNvSpPr/>
          <p:nvPr/>
        </p:nvSpPr>
        <p:spPr>
          <a:xfrm>
            <a:off x="-6699159" y="5561439"/>
            <a:ext cx="9682553" cy="7823282"/>
          </a:xfrm>
          <a:prstGeom prst="ellipse">
            <a:avLst/>
          </a:prstGeom>
          <a:solidFill>
            <a:schemeClr val="accent1"/>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50" name="Oval"/>
          <p:cNvSpPr/>
          <p:nvPr/>
        </p:nvSpPr>
        <p:spPr>
          <a:xfrm>
            <a:off x="9664536" y="-5033307"/>
            <a:ext cx="9682554" cy="7823282"/>
          </a:xfrm>
          <a:prstGeom prst="ellipse">
            <a:avLst/>
          </a:prstGeom>
          <a:solidFill>
            <a:schemeClr val="accent6">
              <a:satOff val="-35873"/>
              <a:lumOff val="-12431"/>
            </a:schemeClr>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51" name="Oval"/>
          <p:cNvSpPr/>
          <p:nvPr/>
        </p:nvSpPr>
        <p:spPr>
          <a:xfrm>
            <a:off x="10543234" y="-5373498"/>
            <a:ext cx="9682554" cy="7823282"/>
          </a:xfrm>
          <a:prstGeom prst="ellipse">
            <a:avLst/>
          </a:prstGeom>
          <a:solidFill>
            <a:schemeClr val="accent6"/>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52" name="Oval"/>
          <p:cNvSpPr/>
          <p:nvPr/>
        </p:nvSpPr>
        <p:spPr>
          <a:xfrm>
            <a:off x="9486736" y="4495944"/>
            <a:ext cx="9682554" cy="7823282"/>
          </a:xfrm>
          <a:prstGeom prst="ellipse">
            <a:avLst/>
          </a:prstGeom>
          <a:solidFill>
            <a:schemeClr val="accent4"/>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53" name="Oval"/>
          <p:cNvSpPr/>
          <p:nvPr/>
        </p:nvSpPr>
        <p:spPr>
          <a:xfrm>
            <a:off x="9842336" y="4961662"/>
            <a:ext cx="9682554" cy="7823282"/>
          </a:xfrm>
          <a:prstGeom prst="ellipse">
            <a:avLst/>
          </a:prstGeom>
          <a:solidFill>
            <a:schemeClr val="accent4">
              <a:lumOff val="12156"/>
            </a:schemeClr>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54" name="Freeform 6"/>
          <p:cNvSpPr/>
          <p:nvPr/>
        </p:nvSpPr>
        <p:spPr>
          <a:xfrm>
            <a:off x="10560077" y="139952"/>
            <a:ext cx="1219202" cy="1003303"/>
          </a:xfrm>
          <a:prstGeom prst="rect">
            <a:avLst/>
          </a:prstGeom>
          <a:blipFill>
            <a:blip r:embed="rId4"/>
            <a:stretch>
              <a:fillRect/>
            </a:stretch>
          </a:blipFill>
          <a:ln w="12700">
            <a:miter lim="400000"/>
          </a:ln>
        </p:spPr>
        <p:txBody>
          <a:bodyPr lIns="30479" tIns="30479" rIns="30479" bIns="30479"/>
          <a:lstStyle/>
          <a:p>
            <a:pPr>
              <a:defRPr>
                <a:latin typeface="+mn-lt"/>
                <a:ea typeface="+mn-ea"/>
                <a:cs typeface="+mn-cs"/>
                <a:sym typeface="Calibri"/>
              </a:defRPr>
            </a:pPr>
            <a:endParaRPr sz="12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What does the fixed mindset sound like?"/>
          <p:cNvSpPr txBox="1"/>
          <p:nvPr/>
        </p:nvSpPr>
        <p:spPr>
          <a:xfrm>
            <a:off x="3029300" y="891458"/>
            <a:ext cx="6042552" cy="47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100" b="1" u="sng">
                <a:latin typeface="Garamond"/>
                <a:ea typeface="Garamond"/>
                <a:cs typeface="Garamond"/>
                <a:sym typeface="Garamond"/>
              </a:defRPr>
            </a:lvl1pPr>
          </a:lstStyle>
          <a:p>
            <a:r>
              <a:rPr sz="2733" dirty="0">
                <a:latin typeface="CircularXX TT Book"/>
              </a:rPr>
              <a:t>What does the fixed mindset sound like?</a:t>
            </a:r>
          </a:p>
        </p:txBody>
      </p:sp>
      <p:sp>
        <p:nvSpPr>
          <p:cNvPr id="857" name="Oval"/>
          <p:cNvSpPr/>
          <p:nvPr/>
        </p:nvSpPr>
        <p:spPr>
          <a:xfrm>
            <a:off x="-6522675" y="-5436998"/>
            <a:ext cx="9682554" cy="7823282"/>
          </a:xfrm>
          <a:prstGeom prst="ellipse">
            <a:avLst/>
          </a:prstGeom>
          <a:solidFill>
            <a:schemeClr val="accent2"/>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58" name="Oval"/>
          <p:cNvSpPr/>
          <p:nvPr/>
        </p:nvSpPr>
        <p:spPr>
          <a:xfrm>
            <a:off x="-6118861" y="-5231100"/>
            <a:ext cx="8499571" cy="6858003"/>
          </a:xfrm>
          <a:prstGeom prst="ellipse">
            <a:avLst/>
          </a:prstGeom>
          <a:solidFill>
            <a:schemeClr val="accent2">
              <a:lumOff val="11813"/>
            </a:schemeClr>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59" name="Oval"/>
          <p:cNvSpPr/>
          <p:nvPr/>
        </p:nvSpPr>
        <p:spPr>
          <a:xfrm>
            <a:off x="-6346190" y="4808177"/>
            <a:ext cx="9682553" cy="7823282"/>
          </a:xfrm>
          <a:prstGeom prst="ellipse">
            <a:avLst/>
          </a:prstGeom>
          <a:blipFill>
            <a:blip r:embed="rId2"/>
          </a:blip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60" name="Oval"/>
          <p:cNvSpPr/>
          <p:nvPr/>
        </p:nvSpPr>
        <p:spPr>
          <a:xfrm>
            <a:off x="-6699159" y="5561439"/>
            <a:ext cx="9682553" cy="7823282"/>
          </a:xfrm>
          <a:prstGeom prst="ellipse">
            <a:avLst/>
          </a:prstGeom>
          <a:solidFill>
            <a:schemeClr val="accent1"/>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61" name="Oval"/>
          <p:cNvSpPr/>
          <p:nvPr/>
        </p:nvSpPr>
        <p:spPr>
          <a:xfrm>
            <a:off x="9664536" y="-5033307"/>
            <a:ext cx="9682554" cy="7823282"/>
          </a:xfrm>
          <a:prstGeom prst="ellipse">
            <a:avLst/>
          </a:prstGeom>
          <a:solidFill>
            <a:schemeClr val="accent6">
              <a:satOff val="-35873"/>
              <a:lumOff val="-12431"/>
            </a:schemeClr>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62" name="Oval"/>
          <p:cNvSpPr/>
          <p:nvPr/>
        </p:nvSpPr>
        <p:spPr>
          <a:xfrm>
            <a:off x="10543234" y="-5373498"/>
            <a:ext cx="9682554" cy="7823282"/>
          </a:xfrm>
          <a:prstGeom prst="ellipse">
            <a:avLst/>
          </a:prstGeom>
          <a:solidFill>
            <a:schemeClr val="accent6"/>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63" name="Oval"/>
          <p:cNvSpPr/>
          <p:nvPr/>
        </p:nvSpPr>
        <p:spPr>
          <a:xfrm>
            <a:off x="9486736" y="4495944"/>
            <a:ext cx="9682554" cy="7823282"/>
          </a:xfrm>
          <a:prstGeom prst="ellipse">
            <a:avLst/>
          </a:prstGeom>
          <a:solidFill>
            <a:schemeClr val="accent4"/>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64" name="Oval"/>
          <p:cNvSpPr/>
          <p:nvPr/>
        </p:nvSpPr>
        <p:spPr>
          <a:xfrm>
            <a:off x="9842336" y="4961662"/>
            <a:ext cx="9682554" cy="7823282"/>
          </a:xfrm>
          <a:prstGeom prst="ellipse">
            <a:avLst/>
          </a:prstGeom>
          <a:solidFill>
            <a:schemeClr val="accent4">
              <a:lumOff val="12156"/>
            </a:schemeClr>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65" name="Freeform 6"/>
          <p:cNvSpPr/>
          <p:nvPr/>
        </p:nvSpPr>
        <p:spPr>
          <a:xfrm>
            <a:off x="10560077" y="139952"/>
            <a:ext cx="1219202" cy="1003303"/>
          </a:xfrm>
          <a:prstGeom prst="rect">
            <a:avLst/>
          </a:prstGeom>
          <a:blipFill>
            <a:blip r:embed="rId3"/>
            <a:stretch>
              <a:fillRect/>
            </a:stretch>
          </a:blipFill>
          <a:ln w="12700">
            <a:miter lim="400000"/>
          </a:ln>
        </p:spPr>
        <p:txBody>
          <a:bodyPr lIns="30479" tIns="30479" rIns="30479" bIns="30479"/>
          <a:lstStyle/>
          <a:p>
            <a:pPr>
              <a:defRPr>
                <a:latin typeface="+mn-lt"/>
                <a:ea typeface="+mn-ea"/>
                <a:cs typeface="+mn-cs"/>
                <a:sym typeface="Calibri"/>
              </a:defRPr>
            </a:pPr>
            <a:endParaRPr sz="120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What does the fixed mindset sound like?"/>
          <p:cNvSpPr txBox="1"/>
          <p:nvPr/>
        </p:nvSpPr>
        <p:spPr>
          <a:xfrm>
            <a:off x="3170833" y="776690"/>
            <a:ext cx="5899948" cy="461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000" b="1" u="sng">
                <a:latin typeface="Garamond"/>
                <a:ea typeface="Garamond"/>
                <a:cs typeface="Garamond"/>
                <a:sym typeface="Garamond"/>
              </a:defRPr>
            </a:lvl1pPr>
          </a:lstStyle>
          <a:p>
            <a:r>
              <a:rPr sz="2667" dirty="0">
                <a:latin typeface="CircularXX TT Book"/>
              </a:rPr>
              <a:t>What does the fixed mindset sound like?</a:t>
            </a:r>
          </a:p>
        </p:txBody>
      </p:sp>
      <p:sp>
        <p:nvSpPr>
          <p:cNvPr id="868" name="I have always done it that way."/>
          <p:cNvSpPr txBox="1"/>
          <p:nvPr/>
        </p:nvSpPr>
        <p:spPr>
          <a:xfrm>
            <a:off x="584682" y="2703694"/>
            <a:ext cx="4271426" cy="461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000">
                <a:solidFill>
                  <a:srgbClr val="FFD932"/>
                </a:solidFill>
                <a:latin typeface="Garamond"/>
                <a:ea typeface="Garamond"/>
                <a:cs typeface="Garamond"/>
                <a:sym typeface="Garamond"/>
              </a:defRPr>
            </a:lvl1pPr>
          </a:lstStyle>
          <a:p>
            <a:r>
              <a:rPr sz="2667" dirty="0">
                <a:latin typeface="CircularXX TT Book"/>
              </a:rPr>
              <a:t>I have always done it that way.</a:t>
            </a:r>
          </a:p>
        </p:txBody>
      </p:sp>
      <p:sp>
        <p:nvSpPr>
          <p:cNvPr id="869" name="Well it’s worked like this so far."/>
          <p:cNvSpPr txBox="1"/>
          <p:nvPr/>
        </p:nvSpPr>
        <p:spPr>
          <a:xfrm>
            <a:off x="4570002" y="1831941"/>
            <a:ext cx="4314771" cy="461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000">
                <a:solidFill>
                  <a:srgbClr val="F27100"/>
                </a:solidFill>
                <a:latin typeface="Garamond"/>
                <a:ea typeface="Garamond"/>
                <a:cs typeface="Garamond"/>
                <a:sym typeface="Garamond"/>
              </a:defRPr>
            </a:lvl1pPr>
          </a:lstStyle>
          <a:p>
            <a:r>
              <a:rPr sz="2667" dirty="0">
                <a:latin typeface="CircularXX TT Book"/>
              </a:rPr>
              <a:t>Well it’s worked like this so far</a:t>
            </a:r>
            <a:r>
              <a:rPr sz="2667" dirty="0"/>
              <a:t>.</a:t>
            </a:r>
          </a:p>
        </p:txBody>
      </p:sp>
      <p:sp>
        <p:nvSpPr>
          <p:cNvPr id="870" name="I just don’t think you really understood what I was doing."/>
          <p:cNvSpPr txBox="1"/>
          <p:nvPr/>
        </p:nvSpPr>
        <p:spPr>
          <a:xfrm>
            <a:off x="1236344" y="4142213"/>
            <a:ext cx="4652565" cy="872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342900">
              <a:defRPr sz="4000">
                <a:solidFill>
                  <a:srgbClr val="960E52"/>
                </a:solidFill>
                <a:latin typeface="Garamond"/>
                <a:ea typeface="Garamond"/>
                <a:cs typeface="Garamond"/>
                <a:sym typeface="Garamond"/>
              </a:defRPr>
            </a:lvl1pPr>
          </a:lstStyle>
          <a:p>
            <a:r>
              <a:rPr sz="2667" dirty="0">
                <a:latin typeface="CircularXX TT Book"/>
              </a:rPr>
              <a:t>I just don’t think you really understood what I was doing</a:t>
            </a:r>
            <a:r>
              <a:rPr sz="2667" dirty="0"/>
              <a:t>.</a:t>
            </a:r>
          </a:p>
        </p:txBody>
      </p:sp>
      <p:sp>
        <p:nvSpPr>
          <p:cNvPr id="871" name="You can do it that way but I think I’ll stick with this thanks."/>
          <p:cNvSpPr txBox="1"/>
          <p:nvPr/>
        </p:nvSpPr>
        <p:spPr>
          <a:xfrm>
            <a:off x="6235456" y="3218038"/>
            <a:ext cx="4788685" cy="872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342900">
              <a:defRPr sz="4000">
                <a:solidFill>
                  <a:srgbClr val="EE230C"/>
                </a:solidFill>
                <a:latin typeface="Garamond"/>
                <a:ea typeface="Garamond"/>
                <a:cs typeface="Garamond"/>
                <a:sym typeface="Garamond"/>
              </a:defRPr>
            </a:lvl1pPr>
          </a:lstStyle>
          <a:p>
            <a:r>
              <a:rPr sz="2667" dirty="0">
                <a:latin typeface="CircularXX TT Book"/>
              </a:rPr>
              <a:t>You can do it that way but I think I’ll stick with this thanks.</a:t>
            </a:r>
          </a:p>
        </p:txBody>
      </p:sp>
      <p:sp>
        <p:nvSpPr>
          <p:cNvPr id="872" name="The student just didn’t get it."/>
          <p:cNvSpPr txBox="1"/>
          <p:nvPr/>
        </p:nvSpPr>
        <p:spPr>
          <a:xfrm>
            <a:off x="7053905" y="4872722"/>
            <a:ext cx="4052904" cy="461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000">
                <a:solidFill>
                  <a:srgbClr val="FF42A1"/>
                </a:solidFill>
                <a:latin typeface="Garamond"/>
                <a:ea typeface="Garamond"/>
                <a:cs typeface="Garamond"/>
                <a:sym typeface="Garamond"/>
              </a:defRPr>
            </a:lvl1pPr>
          </a:lstStyle>
          <a:p>
            <a:r>
              <a:rPr sz="2667" dirty="0">
                <a:latin typeface="CircularXX TT Book"/>
              </a:rPr>
              <a:t>The student just didn’t get it.</a:t>
            </a:r>
          </a:p>
        </p:txBody>
      </p:sp>
      <p:sp>
        <p:nvSpPr>
          <p:cNvPr id="873" name="Oval"/>
          <p:cNvSpPr/>
          <p:nvPr/>
        </p:nvSpPr>
        <p:spPr>
          <a:xfrm>
            <a:off x="-6522675" y="-5436998"/>
            <a:ext cx="9682554" cy="7823282"/>
          </a:xfrm>
          <a:prstGeom prst="ellipse">
            <a:avLst/>
          </a:prstGeom>
          <a:solidFill>
            <a:schemeClr val="accent2"/>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74" name="Oval"/>
          <p:cNvSpPr/>
          <p:nvPr/>
        </p:nvSpPr>
        <p:spPr>
          <a:xfrm>
            <a:off x="-6118861" y="-5231100"/>
            <a:ext cx="8499571" cy="6858003"/>
          </a:xfrm>
          <a:prstGeom prst="ellipse">
            <a:avLst/>
          </a:prstGeom>
          <a:solidFill>
            <a:schemeClr val="accent2">
              <a:lumOff val="11813"/>
            </a:schemeClr>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75" name="Oval"/>
          <p:cNvSpPr/>
          <p:nvPr/>
        </p:nvSpPr>
        <p:spPr>
          <a:xfrm>
            <a:off x="-6346190" y="4808177"/>
            <a:ext cx="9682553" cy="7823282"/>
          </a:xfrm>
          <a:prstGeom prst="ellipse">
            <a:avLst/>
          </a:prstGeom>
          <a:blipFill>
            <a:blip r:embed="rId2"/>
          </a:blip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76" name="Oval"/>
          <p:cNvSpPr/>
          <p:nvPr/>
        </p:nvSpPr>
        <p:spPr>
          <a:xfrm>
            <a:off x="-6699159" y="5561439"/>
            <a:ext cx="9682553" cy="7823282"/>
          </a:xfrm>
          <a:prstGeom prst="ellipse">
            <a:avLst/>
          </a:prstGeom>
          <a:solidFill>
            <a:schemeClr val="accent1"/>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77" name="Oval"/>
          <p:cNvSpPr/>
          <p:nvPr/>
        </p:nvSpPr>
        <p:spPr>
          <a:xfrm>
            <a:off x="9664536" y="-5033307"/>
            <a:ext cx="9682554" cy="7823282"/>
          </a:xfrm>
          <a:prstGeom prst="ellipse">
            <a:avLst/>
          </a:prstGeom>
          <a:solidFill>
            <a:schemeClr val="accent6">
              <a:satOff val="-35873"/>
              <a:lumOff val="-12431"/>
            </a:schemeClr>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78" name="Oval"/>
          <p:cNvSpPr/>
          <p:nvPr/>
        </p:nvSpPr>
        <p:spPr>
          <a:xfrm>
            <a:off x="10543234" y="-5373498"/>
            <a:ext cx="9682554" cy="7823282"/>
          </a:xfrm>
          <a:prstGeom prst="ellipse">
            <a:avLst/>
          </a:prstGeom>
          <a:solidFill>
            <a:schemeClr val="accent6"/>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79" name="Oval"/>
          <p:cNvSpPr/>
          <p:nvPr/>
        </p:nvSpPr>
        <p:spPr>
          <a:xfrm>
            <a:off x="9486736" y="4495944"/>
            <a:ext cx="9682554" cy="7823282"/>
          </a:xfrm>
          <a:prstGeom prst="ellipse">
            <a:avLst/>
          </a:prstGeom>
          <a:solidFill>
            <a:schemeClr val="accent4"/>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80" name="Oval"/>
          <p:cNvSpPr/>
          <p:nvPr/>
        </p:nvSpPr>
        <p:spPr>
          <a:xfrm>
            <a:off x="9842336" y="4961662"/>
            <a:ext cx="9682554" cy="7823282"/>
          </a:xfrm>
          <a:prstGeom prst="ellipse">
            <a:avLst/>
          </a:prstGeom>
          <a:solidFill>
            <a:schemeClr val="accent4">
              <a:lumOff val="12156"/>
            </a:schemeClr>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81" name="Freeform 6"/>
          <p:cNvSpPr/>
          <p:nvPr/>
        </p:nvSpPr>
        <p:spPr>
          <a:xfrm>
            <a:off x="10560077" y="139952"/>
            <a:ext cx="1219202" cy="1003303"/>
          </a:xfrm>
          <a:prstGeom prst="rect">
            <a:avLst/>
          </a:prstGeom>
          <a:blipFill>
            <a:blip r:embed="rId3"/>
            <a:stretch>
              <a:fillRect/>
            </a:stretch>
          </a:blipFill>
          <a:ln w="12700">
            <a:miter lim="400000"/>
          </a:ln>
        </p:spPr>
        <p:txBody>
          <a:bodyPr lIns="30479" tIns="30479" rIns="30479" bIns="30479"/>
          <a:lstStyle/>
          <a:p>
            <a:pPr>
              <a:defRPr>
                <a:latin typeface="+mn-lt"/>
                <a:ea typeface="+mn-ea"/>
                <a:cs typeface="+mn-cs"/>
                <a:sym typeface="Calibri"/>
              </a:defRPr>
            </a:pPr>
            <a:endParaRPr sz="120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What does the growth mindset sound like?"/>
          <p:cNvSpPr txBox="1"/>
          <p:nvPr/>
        </p:nvSpPr>
        <p:spPr>
          <a:xfrm>
            <a:off x="2871667" y="931403"/>
            <a:ext cx="6361934" cy="47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100" b="1" u="sng">
                <a:latin typeface="Garamond"/>
                <a:ea typeface="Garamond"/>
                <a:cs typeface="Garamond"/>
                <a:sym typeface="Garamond"/>
              </a:defRPr>
            </a:lvl1pPr>
          </a:lstStyle>
          <a:p>
            <a:r>
              <a:rPr sz="2733" dirty="0">
                <a:latin typeface="CircularXX TT Book"/>
              </a:rPr>
              <a:t>What does the growth mindset sound like?</a:t>
            </a:r>
          </a:p>
        </p:txBody>
      </p:sp>
      <p:sp>
        <p:nvSpPr>
          <p:cNvPr id="884" name="Oval"/>
          <p:cNvSpPr/>
          <p:nvPr/>
        </p:nvSpPr>
        <p:spPr>
          <a:xfrm>
            <a:off x="-6522675" y="-5436998"/>
            <a:ext cx="9682554" cy="7823282"/>
          </a:xfrm>
          <a:prstGeom prst="ellipse">
            <a:avLst/>
          </a:prstGeom>
          <a:solidFill>
            <a:schemeClr val="accent2"/>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85" name="Oval"/>
          <p:cNvSpPr/>
          <p:nvPr/>
        </p:nvSpPr>
        <p:spPr>
          <a:xfrm>
            <a:off x="-6118861" y="-5231100"/>
            <a:ext cx="8499571" cy="6858003"/>
          </a:xfrm>
          <a:prstGeom prst="ellipse">
            <a:avLst/>
          </a:prstGeom>
          <a:solidFill>
            <a:schemeClr val="accent2">
              <a:lumOff val="11813"/>
            </a:schemeClr>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886" name="Oval"/>
          <p:cNvSpPr/>
          <p:nvPr/>
        </p:nvSpPr>
        <p:spPr>
          <a:xfrm>
            <a:off x="-6346190" y="4808177"/>
            <a:ext cx="9682553" cy="7823282"/>
          </a:xfrm>
          <a:prstGeom prst="ellipse">
            <a:avLst/>
          </a:prstGeom>
          <a:blipFill>
            <a:blip r:embed="rId2"/>
          </a:blip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87" name="Oval"/>
          <p:cNvSpPr/>
          <p:nvPr/>
        </p:nvSpPr>
        <p:spPr>
          <a:xfrm>
            <a:off x="-6699159" y="5561439"/>
            <a:ext cx="9682553" cy="7823282"/>
          </a:xfrm>
          <a:prstGeom prst="ellipse">
            <a:avLst/>
          </a:prstGeom>
          <a:solidFill>
            <a:schemeClr val="accent1"/>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88" name="Oval"/>
          <p:cNvSpPr/>
          <p:nvPr/>
        </p:nvSpPr>
        <p:spPr>
          <a:xfrm>
            <a:off x="9664536" y="-5033307"/>
            <a:ext cx="9682554" cy="7823282"/>
          </a:xfrm>
          <a:prstGeom prst="ellipse">
            <a:avLst/>
          </a:prstGeom>
          <a:solidFill>
            <a:schemeClr val="accent6">
              <a:satOff val="-35873"/>
              <a:lumOff val="-12431"/>
            </a:schemeClr>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89" name="Oval"/>
          <p:cNvSpPr/>
          <p:nvPr/>
        </p:nvSpPr>
        <p:spPr>
          <a:xfrm>
            <a:off x="10543234" y="-5373498"/>
            <a:ext cx="9682554" cy="7823282"/>
          </a:xfrm>
          <a:prstGeom prst="ellipse">
            <a:avLst/>
          </a:prstGeom>
          <a:solidFill>
            <a:schemeClr val="accent6"/>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890" name="Oval"/>
          <p:cNvSpPr/>
          <p:nvPr/>
        </p:nvSpPr>
        <p:spPr>
          <a:xfrm>
            <a:off x="9486736" y="4495944"/>
            <a:ext cx="9682554" cy="7823282"/>
          </a:xfrm>
          <a:prstGeom prst="ellipse">
            <a:avLst/>
          </a:prstGeom>
          <a:solidFill>
            <a:schemeClr val="accent4"/>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91" name="Oval"/>
          <p:cNvSpPr/>
          <p:nvPr/>
        </p:nvSpPr>
        <p:spPr>
          <a:xfrm>
            <a:off x="9842336" y="4961662"/>
            <a:ext cx="9682554" cy="7823282"/>
          </a:xfrm>
          <a:prstGeom prst="ellipse">
            <a:avLst/>
          </a:prstGeom>
          <a:solidFill>
            <a:schemeClr val="accent4">
              <a:lumOff val="12156"/>
            </a:schemeClr>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892" name="Freeform 6"/>
          <p:cNvSpPr/>
          <p:nvPr/>
        </p:nvSpPr>
        <p:spPr>
          <a:xfrm>
            <a:off x="10560077" y="139952"/>
            <a:ext cx="1219202" cy="1003303"/>
          </a:xfrm>
          <a:prstGeom prst="rect">
            <a:avLst/>
          </a:prstGeom>
          <a:blipFill>
            <a:blip r:embed="rId3"/>
            <a:stretch>
              <a:fillRect/>
            </a:stretch>
          </a:blipFill>
          <a:ln w="12700">
            <a:miter lim="400000"/>
          </a:ln>
        </p:spPr>
        <p:txBody>
          <a:bodyPr lIns="30479" tIns="30479" rIns="30479" bIns="30479"/>
          <a:lstStyle/>
          <a:p>
            <a:pPr>
              <a:defRPr>
                <a:latin typeface="+mn-lt"/>
                <a:ea typeface="+mn-ea"/>
                <a:cs typeface="+mn-cs"/>
                <a:sym typeface="Calibri"/>
              </a:defRPr>
            </a:pPr>
            <a:endParaRPr sz="120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What does the growth mindset sound like?"/>
          <p:cNvSpPr txBox="1"/>
          <p:nvPr/>
        </p:nvSpPr>
        <p:spPr>
          <a:xfrm>
            <a:off x="2879012" y="771624"/>
            <a:ext cx="6361934" cy="47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100" b="1" u="sng">
                <a:latin typeface="Garamond"/>
                <a:ea typeface="Garamond"/>
                <a:cs typeface="Garamond"/>
                <a:sym typeface="Garamond"/>
              </a:defRPr>
            </a:lvl1pPr>
          </a:lstStyle>
          <a:p>
            <a:r>
              <a:rPr sz="2733"/>
              <a:t>What does the growth mindset sound like?</a:t>
            </a:r>
          </a:p>
        </p:txBody>
      </p:sp>
      <p:sp>
        <p:nvSpPr>
          <p:cNvPr id="895" name="I really love how they did it, how can I try that out?"/>
          <p:cNvSpPr txBox="1"/>
          <p:nvPr/>
        </p:nvSpPr>
        <p:spPr>
          <a:xfrm>
            <a:off x="584681" y="2822733"/>
            <a:ext cx="7271542" cy="47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100">
                <a:solidFill>
                  <a:srgbClr val="00A2FF"/>
                </a:solidFill>
                <a:latin typeface="Garamond"/>
                <a:ea typeface="Garamond"/>
                <a:cs typeface="Garamond"/>
                <a:sym typeface="Garamond"/>
              </a:defRPr>
            </a:lvl1pPr>
          </a:lstStyle>
          <a:p>
            <a:r>
              <a:rPr sz="2733" dirty="0">
                <a:latin typeface="CircularXX TT Book"/>
              </a:rPr>
              <a:t>I really love how they did it, how can I try that out?</a:t>
            </a:r>
          </a:p>
        </p:txBody>
      </p:sp>
      <p:sp>
        <p:nvSpPr>
          <p:cNvPr id="896" name="I’m up for giving it a go!"/>
          <p:cNvSpPr txBox="1"/>
          <p:nvPr/>
        </p:nvSpPr>
        <p:spPr>
          <a:xfrm>
            <a:off x="4570002" y="1826875"/>
            <a:ext cx="3406574" cy="47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100">
                <a:solidFill>
                  <a:srgbClr val="027001"/>
                </a:solidFill>
                <a:latin typeface="Garamond"/>
                <a:ea typeface="Garamond"/>
                <a:cs typeface="Garamond"/>
                <a:sym typeface="Garamond"/>
              </a:defRPr>
            </a:lvl1pPr>
          </a:lstStyle>
          <a:p>
            <a:r>
              <a:rPr sz="2733" dirty="0">
                <a:latin typeface="CircularXX TT Book"/>
              </a:rPr>
              <a:t>I’m up for giving it a go!</a:t>
            </a:r>
          </a:p>
        </p:txBody>
      </p:sp>
      <p:sp>
        <p:nvSpPr>
          <p:cNvPr id="897" name="Do you have any feedback for me?"/>
          <p:cNvSpPr txBox="1"/>
          <p:nvPr/>
        </p:nvSpPr>
        <p:spPr>
          <a:xfrm>
            <a:off x="620228" y="4191323"/>
            <a:ext cx="4652565" cy="892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342900">
              <a:defRPr sz="4100">
                <a:solidFill>
                  <a:srgbClr val="61D836"/>
                </a:solidFill>
                <a:latin typeface="Garamond"/>
                <a:ea typeface="Garamond"/>
                <a:cs typeface="Garamond"/>
                <a:sym typeface="Garamond"/>
              </a:defRPr>
            </a:lvl1pPr>
          </a:lstStyle>
          <a:p>
            <a:r>
              <a:rPr sz="2733" dirty="0">
                <a:latin typeface="CircularXX TT Book"/>
              </a:rPr>
              <a:t>Do you have any feedback for me?</a:t>
            </a:r>
          </a:p>
        </p:txBody>
      </p:sp>
      <p:sp>
        <p:nvSpPr>
          <p:cNvPr id="898" name="I think there is something to learn from what just happened."/>
          <p:cNvSpPr txBox="1"/>
          <p:nvPr/>
        </p:nvSpPr>
        <p:spPr>
          <a:xfrm>
            <a:off x="6626456" y="4019038"/>
            <a:ext cx="4788685" cy="892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342900">
              <a:defRPr sz="4100">
                <a:solidFill>
                  <a:srgbClr val="00AB8E"/>
                </a:solidFill>
                <a:latin typeface="Garamond"/>
                <a:ea typeface="Garamond"/>
                <a:cs typeface="Garamond"/>
                <a:sym typeface="Garamond"/>
              </a:defRPr>
            </a:lvl1pPr>
          </a:lstStyle>
          <a:p>
            <a:r>
              <a:rPr sz="2733" dirty="0">
                <a:latin typeface="CircularXX TT Book"/>
              </a:rPr>
              <a:t>I think there is something to learn from what just happened.</a:t>
            </a:r>
          </a:p>
        </p:txBody>
      </p:sp>
      <p:sp>
        <p:nvSpPr>
          <p:cNvPr id="899" name="I want to get better at this."/>
          <p:cNvSpPr txBox="1"/>
          <p:nvPr/>
        </p:nvSpPr>
        <p:spPr>
          <a:xfrm>
            <a:off x="6094186" y="5635906"/>
            <a:ext cx="3842077" cy="47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342900">
              <a:defRPr sz="4100">
                <a:solidFill>
                  <a:srgbClr val="0076BA"/>
                </a:solidFill>
                <a:latin typeface="Garamond"/>
                <a:ea typeface="Garamond"/>
                <a:cs typeface="Garamond"/>
                <a:sym typeface="Garamond"/>
              </a:defRPr>
            </a:lvl1pPr>
          </a:lstStyle>
          <a:p>
            <a:r>
              <a:rPr sz="2733" dirty="0">
                <a:latin typeface="CircularXX TT Book"/>
              </a:rPr>
              <a:t>I want to get better at this.</a:t>
            </a:r>
          </a:p>
        </p:txBody>
      </p:sp>
      <p:sp>
        <p:nvSpPr>
          <p:cNvPr id="900" name="Oval"/>
          <p:cNvSpPr/>
          <p:nvPr/>
        </p:nvSpPr>
        <p:spPr>
          <a:xfrm>
            <a:off x="-6522675" y="-5436998"/>
            <a:ext cx="9682554" cy="7823282"/>
          </a:xfrm>
          <a:prstGeom prst="ellipse">
            <a:avLst/>
          </a:prstGeom>
          <a:solidFill>
            <a:schemeClr val="accent2"/>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901" name="Oval"/>
          <p:cNvSpPr/>
          <p:nvPr/>
        </p:nvSpPr>
        <p:spPr>
          <a:xfrm>
            <a:off x="-6118861" y="-5231100"/>
            <a:ext cx="8499571" cy="6858003"/>
          </a:xfrm>
          <a:prstGeom prst="ellipse">
            <a:avLst/>
          </a:prstGeom>
          <a:solidFill>
            <a:schemeClr val="accent2">
              <a:lumOff val="11813"/>
            </a:schemeClr>
          </a:solidFill>
          <a:ln w="25400">
            <a:solidFill>
              <a:srgbClr val="8C3A38"/>
            </a:solidFill>
          </a:ln>
          <a:effectLst>
            <a:outerShdw blurRad="38100" dist="23000" dir="5400000" rotWithShape="0">
              <a:srgbClr val="000000">
                <a:alpha val="35000"/>
              </a:srgbClr>
            </a:outerShdw>
          </a:effectLst>
        </p:spPr>
        <p:txBody>
          <a:bodyPr lIns="30479" tIns="30479" rIns="30479" bIns="30479" anchor="ctr"/>
          <a:lstStyle/>
          <a:p>
            <a:pPr>
              <a:defRPr>
                <a:solidFill>
                  <a:srgbClr val="FFFFFF"/>
                </a:solidFill>
              </a:defRPr>
            </a:pPr>
            <a:endParaRPr sz="1200"/>
          </a:p>
        </p:txBody>
      </p:sp>
      <p:sp>
        <p:nvSpPr>
          <p:cNvPr id="902" name="Oval"/>
          <p:cNvSpPr/>
          <p:nvPr/>
        </p:nvSpPr>
        <p:spPr>
          <a:xfrm>
            <a:off x="-6346190" y="4808177"/>
            <a:ext cx="9682553" cy="7823282"/>
          </a:xfrm>
          <a:prstGeom prst="ellipse">
            <a:avLst/>
          </a:prstGeom>
          <a:blipFill>
            <a:blip r:embed="rId2"/>
          </a:blip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03" name="Oval"/>
          <p:cNvSpPr/>
          <p:nvPr/>
        </p:nvSpPr>
        <p:spPr>
          <a:xfrm>
            <a:off x="-6699159" y="5561439"/>
            <a:ext cx="9682553" cy="7823282"/>
          </a:xfrm>
          <a:prstGeom prst="ellipse">
            <a:avLst/>
          </a:prstGeom>
          <a:solidFill>
            <a:schemeClr val="accent1"/>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04" name="Oval"/>
          <p:cNvSpPr/>
          <p:nvPr/>
        </p:nvSpPr>
        <p:spPr>
          <a:xfrm>
            <a:off x="9664536" y="-5033307"/>
            <a:ext cx="9682554" cy="7823282"/>
          </a:xfrm>
          <a:prstGeom prst="ellipse">
            <a:avLst/>
          </a:prstGeom>
          <a:solidFill>
            <a:schemeClr val="accent6">
              <a:satOff val="-35873"/>
              <a:lumOff val="-12431"/>
            </a:schemeClr>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05" name="Oval"/>
          <p:cNvSpPr/>
          <p:nvPr/>
        </p:nvSpPr>
        <p:spPr>
          <a:xfrm>
            <a:off x="10543234" y="-5373498"/>
            <a:ext cx="9682554" cy="7823282"/>
          </a:xfrm>
          <a:prstGeom prst="ellipse">
            <a:avLst/>
          </a:prstGeom>
          <a:solidFill>
            <a:schemeClr val="accent6"/>
          </a:solidFill>
          <a:ln w="12700">
            <a:miter lim="400000"/>
          </a:ln>
        </p:spPr>
        <p:txBody>
          <a:bodyPr lIns="30479" tIns="30479" rIns="30479" bIns="30479" anchor="ctr"/>
          <a:lstStyle/>
          <a:p>
            <a:pPr algn="ctr" defTabSz="825541">
              <a:defRPr sz="4800">
                <a:latin typeface="Helvetica Neue Medium"/>
                <a:ea typeface="Helvetica Neue Medium"/>
                <a:cs typeface="Helvetica Neue Medium"/>
                <a:sym typeface="Helvetica Neue Medium"/>
              </a:defRPr>
            </a:pPr>
            <a:endParaRPr sz="3200"/>
          </a:p>
        </p:txBody>
      </p:sp>
      <p:sp>
        <p:nvSpPr>
          <p:cNvPr id="906" name="Oval"/>
          <p:cNvSpPr/>
          <p:nvPr/>
        </p:nvSpPr>
        <p:spPr>
          <a:xfrm>
            <a:off x="9486736" y="4495944"/>
            <a:ext cx="9682554" cy="7823282"/>
          </a:xfrm>
          <a:prstGeom prst="ellipse">
            <a:avLst/>
          </a:prstGeom>
          <a:solidFill>
            <a:schemeClr val="accent4"/>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907" name="Oval"/>
          <p:cNvSpPr/>
          <p:nvPr/>
        </p:nvSpPr>
        <p:spPr>
          <a:xfrm>
            <a:off x="9842336" y="4961662"/>
            <a:ext cx="9682554" cy="7823282"/>
          </a:xfrm>
          <a:prstGeom prst="ellipse">
            <a:avLst/>
          </a:prstGeom>
          <a:solidFill>
            <a:schemeClr val="accent4">
              <a:lumOff val="12156"/>
            </a:schemeClr>
          </a:solidFill>
          <a:ln w="12700">
            <a:miter lim="400000"/>
          </a:ln>
        </p:spPr>
        <p:txBody>
          <a:bodyPr lIns="30479" tIns="30479" rIns="30479" bIns="30479" anchor="ctr"/>
          <a:lstStyle/>
          <a:p>
            <a:pPr algn="ctr" defTabSz="825541">
              <a:defRPr sz="4800">
                <a:solidFill>
                  <a:srgbClr val="FFFFFF"/>
                </a:solidFill>
                <a:latin typeface="Helvetica Neue Medium"/>
                <a:ea typeface="Helvetica Neue Medium"/>
                <a:cs typeface="Helvetica Neue Medium"/>
                <a:sym typeface="Helvetica Neue Medium"/>
              </a:defRPr>
            </a:pPr>
            <a:endParaRPr sz="3200"/>
          </a:p>
        </p:txBody>
      </p:sp>
      <p:sp>
        <p:nvSpPr>
          <p:cNvPr id="908" name="Freeform 6"/>
          <p:cNvSpPr/>
          <p:nvPr/>
        </p:nvSpPr>
        <p:spPr>
          <a:xfrm>
            <a:off x="10560077" y="139952"/>
            <a:ext cx="1219202" cy="1003303"/>
          </a:xfrm>
          <a:prstGeom prst="rect">
            <a:avLst/>
          </a:prstGeom>
          <a:blipFill>
            <a:blip r:embed="rId3"/>
            <a:stretch>
              <a:fillRect/>
            </a:stretch>
          </a:blipFill>
          <a:ln w="12700">
            <a:miter lim="400000"/>
          </a:ln>
        </p:spPr>
        <p:txBody>
          <a:bodyPr lIns="30479" tIns="30479" rIns="30479" bIns="30479"/>
          <a:lstStyle/>
          <a:p>
            <a:pPr>
              <a:defRPr>
                <a:latin typeface="+mn-lt"/>
                <a:ea typeface="+mn-ea"/>
                <a:cs typeface="+mn-cs"/>
                <a:sym typeface="Calibri"/>
              </a:defRPr>
            </a:pPr>
            <a:endParaRPr sz="1200"/>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ED1D21A416304B8EE01FEE59FF6172" ma:contentTypeVersion="30" ma:contentTypeDescription="Create a new document." ma:contentTypeScope="" ma:versionID="b9100bf82490bea12c7cccb90ba2865b">
  <xsd:schema xmlns:xsd="http://www.w3.org/2001/XMLSchema" xmlns:xs="http://www.w3.org/2001/XMLSchema" xmlns:p="http://schemas.microsoft.com/office/2006/metadata/properties" xmlns:ns2="8dd27960-f15a-4df3-bad6-d3d0c3f37d8b" xmlns:ns3="31622a6d-2a62-4bc4-9767-fc5f5c5106d0" targetNamespace="http://schemas.microsoft.com/office/2006/metadata/properties" ma:root="true" ma:fieldsID="48becc3ef69505d62e78befff1e9d7d4" ns2:_="" ns3:_="">
    <xsd:import namespace="8dd27960-f15a-4df3-bad6-d3d0c3f37d8b"/>
    <xsd:import namespace="31622a6d-2a62-4bc4-9767-fc5f5c5106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FileType" minOccurs="0"/>
                <xsd:element ref="ns2:MediaServiceBillingMetadata" minOccurs="0"/>
                <xsd:element ref="ns2:hdcbd3d6f0e54a4e9c8625069f23e362" minOccurs="0"/>
                <xsd:element ref="ns3:n19d2656f54f4b29bbefaded98737593" minOccurs="0"/>
                <xsd:element ref="ns2:ne92b2b147ea4948a159491f499cd0e1" minOccurs="0"/>
                <xsd:element ref="ns2:ae2674345c3d4e9fa362e02d59c10fa6" minOccurs="0"/>
                <xsd:element ref="ns2:a92b30d7ef814d49a773e5852b2f581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27960-f15a-4df3-bad6-d3d0c3f37d8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302ef00-e229-46e4-bb0b-edf5f8a2a6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ileType" ma:index="26" nillable="true" ma:displayName="File Type" ma:format="Dropdown" ma:internalName="FileType">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hdcbd3d6f0e54a4e9c8625069f23e362" ma:index="29" nillable="true" ma:taxonomy="true" ma:internalName="hdcbd3d6f0e54a4e9c8625069f23e362" ma:taxonomyFieldName="Labels" ma:displayName="Schools" ma:default="" ma:fieldId="{1dcbd3d6-f0e5-4a4e-9c86-25069f23e362}" ma:taxonomyMulti="true" ma:sspId="6302ef00-e229-46e4-bb0b-edf5f8a2a6e5" ma:termSetId="ceecdf75-112d-4bd4-a281-8d87ed49dd0b" ma:anchorId="00000000-0000-0000-0000-000000000000" ma:open="false" ma:isKeyword="false">
      <xsd:complexType>
        <xsd:sequence>
          <xsd:element ref="pc:Terms" minOccurs="0" maxOccurs="1"/>
        </xsd:sequence>
      </xsd:complexType>
    </xsd:element>
    <xsd:element name="ne92b2b147ea4948a159491f499cd0e1" ma:index="33" nillable="true" ma:taxonomy="true" ma:internalName="ne92b2b147ea4948a159491f499cd0e1" ma:taxonomyFieldName="Categories0" ma:displayName="Categories" ma:default="" ma:fieldId="{7e92b2b1-47ea-4948-a159-491f499cd0e1}" ma:taxonomyMulti="true" ma:sspId="6302ef00-e229-46e4-bb0b-edf5f8a2a6e5" ma:termSetId="f429bd01-968a-4fa0-8b24-aeaeaf250bc7" ma:anchorId="00000000-0000-0000-0000-000000000000" ma:open="false" ma:isKeyword="false">
      <xsd:complexType>
        <xsd:sequence>
          <xsd:element ref="pc:Terms" minOccurs="0" maxOccurs="1"/>
        </xsd:sequence>
      </xsd:complexType>
    </xsd:element>
    <xsd:element name="ae2674345c3d4e9fa362e02d59c10fa6" ma:index="35" nillable="true" ma:taxonomy="true" ma:internalName="ae2674345c3d4e9fa362e02d59c10fa6" ma:taxonomyFieldName="Projects" ma:displayName="Projects" ma:default="" ma:fieldId="{ae267434-5c3d-4e9f-a362-e02d59c10fa6}" ma:taxonomyMulti="true" ma:sspId="6302ef00-e229-46e4-bb0b-edf5f8a2a6e5" ma:termSetId="c4fb7deb-b9f2-4d73-baaf-5ac970d74e5d" ma:anchorId="00000000-0000-0000-0000-000000000000" ma:open="false" ma:isKeyword="false">
      <xsd:complexType>
        <xsd:sequence>
          <xsd:element ref="pc:Terms" minOccurs="0" maxOccurs="1"/>
        </xsd:sequence>
      </xsd:complexType>
    </xsd:element>
    <xsd:element name="a92b30d7ef814d49a773e5852b2f581b" ma:index="37" nillable="true" ma:taxonomy="true" ma:internalName="a92b30d7ef814d49a773e5852b2f581b" ma:taxonomyFieldName="Work_x0020_streams" ma:displayName="Work streams" ma:default="" ma:fieldId="{a92b30d7-ef81-4d49-a773-e5852b2f581b}" ma:taxonomyMulti="true" ma:sspId="6302ef00-e229-46e4-bb0b-edf5f8a2a6e5" ma:termSetId="15f586a7-edbd-441e-8f54-67953084caf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622a6d-2a62-4bc4-9767-fc5f5c5106d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d05bac-552e-48c9-af47-dff3bed484ce}" ma:internalName="TaxCatchAll" ma:showField="CatchAllData" ma:web="31622a6d-2a62-4bc4-9767-fc5f5c5106d0">
      <xsd:complexType>
        <xsd:complexContent>
          <xsd:extension base="dms:MultiChoiceLookup">
            <xsd:sequence>
              <xsd:element name="Value" type="dms:Lookup" maxOccurs="unbounded" minOccurs="0" nillable="true"/>
            </xsd:sequence>
          </xsd:extension>
        </xsd:complexContent>
      </xsd:complexType>
    </xsd:element>
    <xsd:element name="n19d2656f54f4b29bbefaded98737593" ma:index="31" nillable="true" ma:taxonomy="true" ma:internalName="n19d2656f54f4b29bbefaded98737593" ma:taxonomyFieldName="Tags" ma:displayName="Audience" ma:default="" ma:fieldId="{719d2656-f54f-4b29-bbef-aded98737593}" ma:taxonomyMulti="true" ma:sspId="6302ef00-e229-46e4-bb0b-edf5f8a2a6e5" ma:termSetId="8ed8c9ea-7052-4c1d-a4d7-b9c10bffea6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19d2656f54f4b29bbefaded98737593 xmlns="31622a6d-2a62-4bc4-9767-fc5f5c5106d0">
      <Terms xmlns="http://schemas.microsoft.com/office/infopath/2007/PartnerControls"/>
    </n19d2656f54f4b29bbefaded98737593>
    <ne92b2b147ea4948a159491f499cd0e1 xmlns="8dd27960-f15a-4df3-bad6-d3d0c3f37d8b">
      <Terms xmlns="http://schemas.microsoft.com/office/infopath/2007/PartnerControls"/>
    </ne92b2b147ea4948a159491f499cd0e1>
    <TaxCatchAll xmlns="31622a6d-2a62-4bc4-9767-fc5f5c5106d0" xsi:nil="true"/>
    <FileType xmlns="8dd27960-f15a-4df3-bad6-d3d0c3f37d8b" xsi:nil="true"/>
    <a92b30d7ef814d49a773e5852b2f581b xmlns="8dd27960-f15a-4df3-bad6-d3d0c3f37d8b">
      <Terms xmlns="http://schemas.microsoft.com/office/infopath/2007/PartnerControls"/>
    </a92b30d7ef814d49a773e5852b2f581b>
    <hdcbd3d6f0e54a4e9c8625069f23e362 xmlns="8dd27960-f15a-4df3-bad6-d3d0c3f37d8b">
      <Terms xmlns="http://schemas.microsoft.com/office/infopath/2007/PartnerControls"/>
    </hdcbd3d6f0e54a4e9c8625069f23e362>
    <ae2674345c3d4e9fa362e02d59c10fa6 xmlns="8dd27960-f15a-4df3-bad6-d3d0c3f37d8b">
      <Terms xmlns="http://schemas.microsoft.com/office/infopath/2007/PartnerControls"/>
    </ae2674345c3d4e9fa362e02d59c10fa6>
    <lcf76f155ced4ddcb4097134ff3c332f xmlns="8dd27960-f15a-4df3-bad6-d3d0c3f37d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ABEE7D-F7F9-4424-A395-0303F6D766E1}"/>
</file>

<file path=customXml/itemProps2.xml><?xml version="1.0" encoding="utf-8"?>
<ds:datastoreItem xmlns:ds="http://schemas.openxmlformats.org/officeDocument/2006/customXml" ds:itemID="{49482418-682F-4562-BC96-FE535053A3FD}"/>
</file>

<file path=customXml/itemProps3.xml><?xml version="1.0" encoding="utf-8"?>
<ds:datastoreItem xmlns:ds="http://schemas.openxmlformats.org/officeDocument/2006/customXml" ds:itemID="{B998996B-CC5A-46E4-BB3F-33D2EC1FECBD}"/>
</file>

<file path=docProps/app.xml><?xml version="1.0" encoding="utf-8"?>
<Properties xmlns="http://schemas.openxmlformats.org/officeDocument/2006/extended-properties" xmlns:vt="http://schemas.openxmlformats.org/officeDocument/2006/docPropsVTypes">
  <TotalTime>3631</TotalTime>
  <Words>1255</Words>
  <Application>Microsoft Office PowerPoint</Application>
  <PresentationFormat>Widescreen</PresentationFormat>
  <Paragraphs>83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CircularXX TT Book</vt:lpstr>
      <vt:lpstr>Helvetica Neue</vt:lpstr>
      <vt:lpstr>Office Theme</vt:lpstr>
      <vt:lpstr>What is the Practice of Reflection?</vt:lpstr>
      <vt:lpstr>Dewey’s 3 attributes of a thinking teacher:</vt:lpstr>
      <vt:lpstr>PowerPoint Presentation</vt:lpstr>
      <vt:lpstr> Knower vs Learner Mindset</vt:lpstr>
      <vt:lpstr>PowerPoint Presentation</vt:lpstr>
      <vt:lpstr>PowerPoint Presentation</vt:lpstr>
      <vt:lpstr>PowerPoint Presentation</vt:lpstr>
      <vt:lpstr>PowerPoint Presentation</vt:lpstr>
      <vt:lpstr>PowerPoint Presentation</vt:lpstr>
      <vt:lpstr>PowerPoint Presentation</vt:lpstr>
      <vt:lpstr>Schon (1982) Reflective thinking has two broad aspects:</vt:lpstr>
      <vt:lpstr>PowerPoint Presentation</vt:lpstr>
      <vt:lpstr>How will Reflection be incorporated into the course?</vt:lpstr>
      <vt:lpstr>Models of Reflection</vt:lpstr>
      <vt:lpstr>PowerPoint Presentation</vt:lpstr>
      <vt:lpstr>Individual Activity</vt:lpstr>
      <vt:lpstr>Over to you! Which Reflection cycle are you going to put this experience through? (10 mins)</vt:lpstr>
      <vt:lpstr>Which mindset? Which Models of Reflection?</vt:lpstr>
      <vt:lpstr>Group Activity</vt:lpstr>
      <vt:lpstr>PowerPoint Presentation</vt:lpstr>
      <vt:lpstr>PowerPoint Presentation</vt:lpstr>
      <vt:lpstr>References</vt:lpstr>
      <vt:lpstr>Pix &amp; Mix links on Reflection</vt:lpstr>
      <vt:lpstr>Reflection Templates: remember to reference which model you’ve used!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Reflection?</dc:title>
  <dc:creator>Katrina Damigos</dc:creator>
  <cp:lastModifiedBy>Katrina Damigos</cp:lastModifiedBy>
  <cp:revision>50</cp:revision>
  <dcterms:created xsi:type="dcterms:W3CDTF">2021-08-22T16:28:24Z</dcterms:created>
  <dcterms:modified xsi:type="dcterms:W3CDTF">2025-09-18T17:38:58Z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0x0101000BED1D21A416304B8EE01FEE59FF6172</vt:lpwstr>
  </property>
</Properties>
</file>